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fntdata" ContentType="application/x-fontdata"/>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41.xml" ContentType="application/vnd.openxmlformats-officedocument.presentationml.comments+xml"/>
  <Override PartName="/ppt/comments/comment42.xml" ContentType="application/vnd.openxmlformats-officedocument.presentationml.comments+xml"/>
  <Override PartName="/ppt/comments/comment43.xml" ContentType="application/vnd.openxmlformats-officedocument.presentationml.comments+xml"/>
  <Override PartName="/ppt/comments/comment44.xml" ContentType="application/vnd.openxmlformats-officedocument.presentationml.comments+xml"/>
  <Override PartName="/ppt/comments/comment45.xml" ContentType="application/vnd.openxmlformats-officedocument.presentationml.comments+xml"/>
  <Override PartName="/ppt/comments/comment46.xml" ContentType="application/vnd.openxmlformats-officedocument.presentationml.comments+xml"/>
  <Override PartName="/ppt/comments/comment47.xml" ContentType="application/vnd.openxmlformats-officedocument.presentationml.comments+xml"/>
  <Override PartName="/ppt/comments/comment48.xml" ContentType="application/vnd.openxmlformats-officedocument.presentationml.comments+xml"/>
  <Override PartName="/ppt/comments/comment49.xml" ContentType="application/vnd.openxmlformats-officedocument.presentationml.comments+xml"/>
  <Override PartName="/ppt/comments/comment50.xml" ContentType="application/vnd.openxmlformats-officedocument.presentationml.comments+xml"/>
  <Override PartName="/ppt/comments/comment51.xml" ContentType="application/vnd.openxmlformats-officedocument.presentationml.comments+xml"/>
  <Override PartName="/ppt/comments/comment52.xml" ContentType="application/vnd.openxmlformats-officedocument.presentationml.comments+xml"/>
  <Override PartName="/ppt/comments/comment53.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ppt/notesMasters/notesMaster1.xml" ContentType="application/vnd.openxmlformats-officedocument.presentationml.notesMaster+xml"/>
  <Override PartName="/ppt/comments/comment36.xml" ContentType="application/vnd.openxmlformats-officedocument.presentationml.comments+xml"/>
  <Override PartName="/ppt/comments/comment37.xml" ContentType="application/vnd.openxmlformats-officedocument.presentationml.comments+xml"/>
  <Override PartName="/ppt/comments/comment38.xml" ContentType="application/vnd.openxmlformats-officedocument.presentationml.comments+xml"/>
  <Override PartName="/ppt/comments/comment39.xml" ContentType="application/vnd.openxmlformats-officedocument.presentationml.comments+xml"/>
  <Override PartName="/ppt/comments/comment40.xml" ContentType="application/vnd.openxmlformats-officedocument.presentationml.comments+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211" r:id="rId1"/>
  </p:sldMasterIdLst>
  <p:notesMasterIdLst>
    <p:notesMasterId r:id="rId74"/>
  </p:notesMasterIdLst>
  <p:handoutMasterIdLst>
    <p:handoutMasterId r:id="rId75"/>
  </p:handoutMasterIdLst>
  <p:sldIdLst>
    <p:sldId id="256" r:id="rId2"/>
    <p:sldId id="284" r:id="rId3"/>
    <p:sldId id="373" r:id="rId4"/>
    <p:sldId id="257" r:id="rId5"/>
    <p:sldId id="380" r:id="rId6"/>
    <p:sldId id="286" r:id="rId7"/>
    <p:sldId id="368" r:id="rId8"/>
    <p:sldId id="374" r:id="rId9"/>
    <p:sldId id="287" r:id="rId10"/>
    <p:sldId id="288" r:id="rId11"/>
    <p:sldId id="367" r:id="rId12"/>
    <p:sldId id="289" r:id="rId13"/>
    <p:sldId id="382" r:id="rId14"/>
    <p:sldId id="290" r:id="rId15"/>
    <p:sldId id="294" r:id="rId16"/>
    <p:sldId id="345" r:id="rId17"/>
    <p:sldId id="291" r:id="rId18"/>
    <p:sldId id="381" r:id="rId19"/>
    <p:sldId id="346" r:id="rId20"/>
    <p:sldId id="292" r:id="rId21"/>
    <p:sldId id="293" r:id="rId22"/>
    <p:sldId id="295" r:id="rId23"/>
    <p:sldId id="383" r:id="rId24"/>
    <p:sldId id="296" r:id="rId25"/>
    <p:sldId id="297" r:id="rId26"/>
    <p:sldId id="298" r:id="rId27"/>
    <p:sldId id="299" r:id="rId28"/>
    <p:sldId id="300" r:id="rId29"/>
    <p:sldId id="301" r:id="rId30"/>
    <p:sldId id="303" r:id="rId31"/>
    <p:sldId id="355" r:id="rId32"/>
    <p:sldId id="369" r:id="rId33"/>
    <p:sldId id="304" r:id="rId34"/>
    <p:sldId id="347" r:id="rId35"/>
    <p:sldId id="305" r:id="rId36"/>
    <p:sldId id="306" r:id="rId37"/>
    <p:sldId id="307" r:id="rId38"/>
    <p:sldId id="375" r:id="rId39"/>
    <p:sldId id="311" r:id="rId40"/>
    <p:sldId id="356" r:id="rId41"/>
    <p:sldId id="312" r:id="rId42"/>
    <p:sldId id="348" r:id="rId43"/>
    <p:sldId id="308" r:id="rId44"/>
    <p:sldId id="357" r:id="rId45"/>
    <p:sldId id="309" r:id="rId46"/>
    <p:sldId id="358" r:id="rId47"/>
    <p:sldId id="310" r:id="rId48"/>
    <p:sldId id="313" r:id="rId49"/>
    <p:sldId id="354" r:id="rId50"/>
    <p:sldId id="314" r:id="rId51"/>
    <p:sldId id="315" r:id="rId52"/>
    <p:sldId id="360" r:id="rId53"/>
    <p:sldId id="344" r:id="rId54"/>
    <p:sldId id="316" r:id="rId55"/>
    <p:sldId id="361" r:id="rId56"/>
    <p:sldId id="317" r:id="rId57"/>
    <p:sldId id="318" r:id="rId58"/>
    <p:sldId id="319" r:id="rId59"/>
    <p:sldId id="376" r:id="rId60"/>
    <p:sldId id="320" r:id="rId61"/>
    <p:sldId id="362" r:id="rId62"/>
    <p:sldId id="321" r:id="rId63"/>
    <p:sldId id="322" r:id="rId64"/>
    <p:sldId id="323" r:id="rId65"/>
    <p:sldId id="377" r:id="rId66"/>
    <p:sldId id="324" r:id="rId67"/>
    <p:sldId id="363" r:id="rId68"/>
    <p:sldId id="327" r:id="rId69"/>
    <p:sldId id="378" r:id="rId70"/>
    <p:sldId id="371" r:id="rId71"/>
    <p:sldId id="379" r:id="rId72"/>
    <p:sldId id="370" r:id="rId73"/>
  </p:sldIdLst>
  <p:sldSz cx="12192000" cy="6858000"/>
  <p:notesSz cx="6858000" cy="9144000"/>
  <p:embeddedFontLst>
    <p:embeddedFont>
      <p:font typeface="MS Mincho" panose="02020609040205080304" pitchFamily="49" charset="-128"/>
      <p:regular r:id="rId76"/>
    </p:embeddedFont>
    <p:embeddedFont>
      <p:font typeface="Calibri" panose="020F0502020204030204" pitchFamily="34" charset="0"/>
      <p:regular r:id="rId77"/>
      <p:bold r:id="rId78"/>
      <p:italic r:id="rId79"/>
      <p:boldItalic r:id="rId80"/>
    </p:embeddedFont>
    <p:embeddedFont>
      <p:font typeface="Calibri Light" panose="020F0302020204030204" pitchFamily="34" charset="0"/>
      <p:regular r:id="rId81"/>
      <p:italic r:id="rId82"/>
    </p:embeddedFont>
    <p:embeddedFont>
      <p:font typeface="Castellar" panose="020A0402060406010301" pitchFamily="18" charset="0"/>
      <p:regular r:id="rId83"/>
    </p:embeddedFont>
    <p:embeddedFont>
      <p:font typeface="Comic Sans MS" panose="030F0702030302020204" pitchFamily="66" charset="0"/>
      <p:regular r:id="rId84"/>
      <p:bold r:id="rId85"/>
      <p:italic r:id="rId86"/>
      <p:boldItalic r:id="rId87"/>
    </p:embeddedFont>
    <p:embeddedFont>
      <p:font typeface="Gabriola" panose="04040605051002020D02" pitchFamily="82" charset="0"/>
      <p:regular r:id="rId88"/>
    </p:embeddedFont>
    <p:embeddedFont>
      <p:font typeface="Lucida Handwriting" panose="03010101010101010101" pitchFamily="66" charset="0"/>
      <p:regular r:id="rId8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DeWitt" initials="SD" lastIdx="166" clrIdx="0">
    <p:extLst>
      <p:ext uri="{19B8F6BF-5375-455C-9EA6-DF929625EA0E}">
        <p15:presenceInfo xmlns:p15="http://schemas.microsoft.com/office/powerpoint/2012/main" userId="b92b7d1cfe4c6f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C690"/>
    <a:srgbClr val="C090E0"/>
    <a:srgbClr val="E258D2"/>
    <a:srgbClr val="C220B6"/>
    <a:srgbClr val="FF99FF"/>
    <a:srgbClr val="FFCCFF"/>
    <a:srgbClr val="F5F0FA"/>
    <a:srgbClr val="E250D8"/>
    <a:srgbClr val="E773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94" autoAdjust="0"/>
    <p:restoredTop sz="96374" autoAdjust="0"/>
  </p:normalViewPr>
  <p:slideViewPr>
    <p:cSldViewPr snapToGrid="0">
      <p:cViewPr varScale="1">
        <p:scale>
          <a:sx n="109" d="100"/>
          <a:sy n="109" d="100"/>
        </p:scale>
        <p:origin x="108" y="306"/>
      </p:cViewPr>
      <p:guideLst/>
    </p:cSldViewPr>
  </p:slideViewPr>
  <p:outlineViewPr>
    <p:cViewPr>
      <p:scale>
        <a:sx n="33" d="100"/>
        <a:sy n="33" d="100"/>
      </p:scale>
      <p:origin x="0" y="-3282"/>
    </p:cViewPr>
  </p:outlineViewPr>
  <p:notesTextViewPr>
    <p:cViewPr>
      <p:scale>
        <a:sx n="1" d="1"/>
        <a:sy n="1" d="1"/>
      </p:scale>
      <p:origin x="0" y="0"/>
    </p:cViewPr>
  </p:notesTextViewPr>
  <p:sorterViewPr>
    <p:cViewPr varScale="1">
      <p:scale>
        <a:sx n="1" d="1"/>
        <a:sy n="1" d="1"/>
      </p:scale>
      <p:origin x="0" y="-14754"/>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presProps" Target="presProps.xml"/><Relationship Id="rId9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heme" Target="theme/theme1.xml"/><Relationship Id="rId98"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DeWitt" userId="b92b7d1cfe4c6f13" providerId="LiveId" clId="{5A28B5EF-1E01-48C2-AC68-74C321D0B15A}"/>
    <pc:docChg chg="undo redo custSel addSld delSld modSld">
      <pc:chgData name="Susan DeWitt" userId="b92b7d1cfe4c6f13" providerId="LiveId" clId="{5A28B5EF-1E01-48C2-AC68-74C321D0B15A}" dt="2022-09-04T22:28:21.144" v="3171" actId="20577"/>
      <pc:docMkLst>
        <pc:docMk/>
      </pc:docMkLst>
      <pc:sldChg chg="modSp mod">
        <pc:chgData name="Susan DeWitt" userId="b92b7d1cfe4c6f13" providerId="LiveId" clId="{5A28B5EF-1E01-48C2-AC68-74C321D0B15A}" dt="2022-09-04T22:28:21.144" v="3171" actId="20577"/>
        <pc:sldMkLst>
          <pc:docMk/>
          <pc:sldMk cId="2150544247" sldId="256"/>
        </pc:sldMkLst>
        <pc:spChg chg="mod">
          <ac:chgData name="Susan DeWitt" userId="b92b7d1cfe4c6f13" providerId="LiveId" clId="{5A28B5EF-1E01-48C2-AC68-74C321D0B15A}" dt="2022-09-04T22:28:21.144" v="3171" actId="20577"/>
          <ac:spMkLst>
            <pc:docMk/>
            <pc:sldMk cId="2150544247" sldId="256"/>
            <ac:spMk id="2" creationId="{B1CA8A6B-8C94-4331-8DB0-5E9E68D8DF7B}"/>
          </ac:spMkLst>
        </pc:spChg>
        <pc:spChg chg="mod">
          <ac:chgData name="Susan DeWitt" userId="b92b7d1cfe4c6f13" providerId="LiveId" clId="{5A28B5EF-1E01-48C2-AC68-74C321D0B15A}" dt="2022-08-30T23:56:15.901" v="2867" actId="1076"/>
          <ac:spMkLst>
            <pc:docMk/>
            <pc:sldMk cId="2150544247" sldId="256"/>
            <ac:spMk id="3" creationId="{A5FB623B-2497-4841-97B0-41CDAFD603D4}"/>
          </ac:spMkLst>
        </pc:spChg>
      </pc:sldChg>
      <pc:sldChg chg="modSp mod">
        <pc:chgData name="Susan DeWitt" userId="b92b7d1cfe4c6f13" providerId="LiveId" clId="{5A28B5EF-1E01-48C2-AC68-74C321D0B15A}" dt="2022-08-28T19:08:41.099" v="274" actId="14734"/>
        <pc:sldMkLst>
          <pc:docMk/>
          <pc:sldMk cId="3181848225" sldId="286"/>
        </pc:sldMkLst>
        <pc:spChg chg="mod">
          <ac:chgData name="Susan DeWitt" userId="b92b7d1cfe4c6f13" providerId="LiveId" clId="{5A28B5EF-1E01-48C2-AC68-74C321D0B15A}" dt="2022-08-28T19:04:52.239" v="271" actId="1076"/>
          <ac:spMkLst>
            <pc:docMk/>
            <pc:sldMk cId="3181848225" sldId="286"/>
            <ac:spMk id="5" creationId="{8F613CE2-A11F-4856-980B-39BD58C694E5}"/>
          </ac:spMkLst>
        </pc:spChg>
        <pc:graphicFrameChg chg="mod modGraphic">
          <ac:chgData name="Susan DeWitt" userId="b92b7d1cfe4c6f13" providerId="LiveId" clId="{5A28B5EF-1E01-48C2-AC68-74C321D0B15A}" dt="2022-08-28T19:08:41.099" v="274" actId="14734"/>
          <ac:graphicFrameMkLst>
            <pc:docMk/>
            <pc:sldMk cId="3181848225" sldId="286"/>
            <ac:graphicFrameMk id="6" creationId="{FF94ECCB-E0B5-4A73-BB4E-C6620B663BCE}"/>
          </ac:graphicFrameMkLst>
        </pc:graphicFrameChg>
      </pc:sldChg>
      <pc:sldChg chg="addSp delSp modSp mod">
        <pc:chgData name="Susan DeWitt" userId="b92b7d1cfe4c6f13" providerId="LiveId" clId="{5A28B5EF-1E01-48C2-AC68-74C321D0B15A}" dt="2022-08-28T19:24:22.694" v="303" actId="1076"/>
        <pc:sldMkLst>
          <pc:docMk/>
          <pc:sldMk cId="889911415" sldId="287"/>
        </pc:sldMkLst>
        <pc:spChg chg="mod">
          <ac:chgData name="Susan DeWitt" userId="b92b7d1cfe4c6f13" providerId="LiveId" clId="{5A28B5EF-1E01-48C2-AC68-74C321D0B15A}" dt="2022-08-25T23:13:32.986" v="4" actId="14100"/>
          <ac:spMkLst>
            <pc:docMk/>
            <pc:sldMk cId="889911415" sldId="287"/>
            <ac:spMk id="3" creationId="{A7800342-170C-4336-949F-34D764949B5D}"/>
          </ac:spMkLst>
        </pc:spChg>
        <pc:graphicFrameChg chg="mod modGraphic">
          <ac:chgData name="Susan DeWitt" userId="b92b7d1cfe4c6f13" providerId="LiveId" clId="{5A28B5EF-1E01-48C2-AC68-74C321D0B15A}" dt="2022-08-28T19:09:05.081" v="278" actId="14734"/>
          <ac:graphicFrameMkLst>
            <pc:docMk/>
            <pc:sldMk cId="889911415" sldId="287"/>
            <ac:graphicFrameMk id="11" creationId="{6660CB1D-8574-4874-B7E8-6F54354EF7F5}"/>
          </ac:graphicFrameMkLst>
        </pc:graphicFrameChg>
        <pc:graphicFrameChg chg="mod">
          <ac:chgData name="Susan DeWitt" userId="b92b7d1cfe4c6f13" providerId="LiveId" clId="{5A28B5EF-1E01-48C2-AC68-74C321D0B15A}" dt="2022-08-28T19:11:23.011" v="299" actId="14100"/>
          <ac:graphicFrameMkLst>
            <pc:docMk/>
            <pc:sldMk cId="889911415" sldId="287"/>
            <ac:graphicFrameMk id="13" creationId="{B0258275-2104-4E81-BB74-1BAC1E61135F}"/>
          </ac:graphicFrameMkLst>
        </pc:graphicFrameChg>
        <pc:graphicFrameChg chg="mod">
          <ac:chgData name="Susan DeWitt" userId="b92b7d1cfe4c6f13" providerId="LiveId" clId="{5A28B5EF-1E01-48C2-AC68-74C321D0B15A}" dt="2022-08-28T19:11:15.022" v="297" actId="1076"/>
          <ac:graphicFrameMkLst>
            <pc:docMk/>
            <pc:sldMk cId="889911415" sldId="287"/>
            <ac:graphicFrameMk id="15" creationId="{DBE9A6E6-8B47-4568-B2BE-6EEB619A52AA}"/>
          </ac:graphicFrameMkLst>
        </pc:graphicFrameChg>
        <pc:picChg chg="add mod">
          <ac:chgData name="Susan DeWitt" userId="b92b7d1cfe4c6f13" providerId="LiveId" clId="{5A28B5EF-1E01-48C2-AC68-74C321D0B15A}" dt="2022-08-28T19:24:22.694" v="303" actId="1076"/>
          <ac:picMkLst>
            <pc:docMk/>
            <pc:sldMk cId="889911415" sldId="287"/>
            <ac:picMk id="7" creationId="{0F71F6C7-09E7-50BD-107D-3FFF757B950D}"/>
          </ac:picMkLst>
        </pc:picChg>
        <pc:picChg chg="add del mod">
          <ac:chgData name="Susan DeWitt" userId="b92b7d1cfe4c6f13" providerId="LiveId" clId="{5A28B5EF-1E01-48C2-AC68-74C321D0B15A}" dt="2022-08-25T23:14:09.251" v="7" actId="478"/>
          <ac:picMkLst>
            <pc:docMk/>
            <pc:sldMk cId="889911415" sldId="287"/>
            <ac:picMk id="7" creationId="{8AF34F80-647B-B4C1-299F-B25577ECE6B0}"/>
          </ac:picMkLst>
        </pc:picChg>
        <pc:picChg chg="del">
          <ac:chgData name="Susan DeWitt" userId="b92b7d1cfe4c6f13" providerId="LiveId" clId="{5A28B5EF-1E01-48C2-AC68-74C321D0B15A}" dt="2022-08-25T23:13:19.729" v="1" actId="478"/>
          <ac:picMkLst>
            <pc:docMk/>
            <pc:sldMk cId="889911415" sldId="287"/>
            <ac:picMk id="8" creationId="{D0838332-AC2A-4C69-877D-3AB839EB760B}"/>
          </ac:picMkLst>
        </pc:picChg>
        <pc:picChg chg="del">
          <ac:chgData name="Susan DeWitt" userId="b92b7d1cfe4c6f13" providerId="LiveId" clId="{5A28B5EF-1E01-48C2-AC68-74C321D0B15A}" dt="2022-08-25T23:20:50.262" v="13" actId="478"/>
          <ac:picMkLst>
            <pc:docMk/>
            <pc:sldMk cId="889911415" sldId="287"/>
            <ac:picMk id="9" creationId="{2050FB91-4301-FF73-1C97-307980EA3688}"/>
          </ac:picMkLst>
        </pc:picChg>
        <pc:picChg chg="add mod">
          <ac:chgData name="Susan DeWitt" userId="b92b7d1cfe4c6f13" providerId="LiveId" clId="{5A28B5EF-1E01-48C2-AC68-74C321D0B15A}" dt="2022-08-25T23:14:24.988" v="11" actId="1076"/>
          <ac:picMkLst>
            <pc:docMk/>
            <pc:sldMk cId="889911415" sldId="287"/>
            <ac:picMk id="16" creationId="{4F5FC25D-77BF-8289-D2F1-D2D0D23F327F}"/>
          </ac:picMkLst>
        </pc:picChg>
        <pc:picChg chg="add mod">
          <ac:chgData name="Susan DeWitt" userId="b92b7d1cfe4c6f13" providerId="LiveId" clId="{5A28B5EF-1E01-48C2-AC68-74C321D0B15A}" dt="2022-08-25T23:20:59.778" v="15" actId="14100"/>
          <ac:picMkLst>
            <pc:docMk/>
            <pc:sldMk cId="889911415" sldId="287"/>
            <ac:picMk id="19" creationId="{AF9ED2CE-4E92-DA7B-EED0-2ECA2CB31BEC}"/>
          </ac:picMkLst>
        </pc:picChg>
        <pc:picChg chg="del mod">
          <ac:chgData name="Susan DeWitt" userId="b92b7d1cfe4c6f13" providerId="LiveId" clId="{5A28B5EF-1E01-48C2-AC68-74C321D0B15A}" dt="2022-08-28T19:24:16.344" v="302" actId="478"/>
          <ac:picMkLst>
            <pc:docMk/>
            <pc:sldMk cId="889911415" sldId="287"/>
            <ac:picMk id="1028" creationId="{E31277FB-F3B3-4B10-B0A6-2270398BA81F}"/>
          </ac:picMkLst>
        </pc:picChg>
      </pc:sldChg>
      <pc:sldChg chg="addSp delSp modSp mod modCm">
        <pc:chgData name="Susan DeWitt" userId="b92b7d1cfe4c6f13" providerId="LiveId" clId="{5A28B5EF-1E01-48C2-AC68-74C321D0B15A}" dt="2022-08-30T03:09:12.031" v="1777" actId="14100"/>
        <pc:sldMkLst>
          <pc:docMk/>
          <pc:sldMk cId="1377740398" sldId="288"/>
        </pc:sldMkLst>
        <pc:spChg chg="mod">
          <ac:chgData name="Susan DeWitt" userId="b92b7d1cfe4c6f13" providerId="LiveId" clId="{5A28B5EF-1E01-48C2-AC68-74C321D0B15A}" dt="2022-08-28T23:27:03.580" v="384" actId="20577"/>
          <ac:spMkLst>
            <pc:docMk/>
            <pc:sldMk cId="1377740398" sldId="288"/>
            <ac:spMk id="13" creationId="{3C1F745C-AD11-4B6E-AC6E-DBC44181DE6E}"/>
          </ac:spMkLst>
        </pc:spChg>
        <pc:picChg chg="add del mod">
          <ac:chgData name="Susan DeWitt" userId="b92b7d1cfe4c6f13" providerId="LiveId" clId="{5A28B5EF-1E01-48C2-AC68-74C321D0B15A}" dt="2022-08-30T03:07:25.956" v="1769" actId="478"/>
          <ac:picMkLst>
            <pc:docMk/>
            <pc:sldMk cId="1377740398" sldId="288"/>
            <ac:picMk id="6" creationId="{B28B24C6-B019-731C-B952-C990440D12B2}"/>
          </ac:picMkLst>
        </pc:picChg>
        <pc:picChg chg="add mod">
          <ac:chgData name="Susan DeWitt" userId="b92b7d1cfe4c6f13" providerId="LiveId" clId="{5A28B5EF-1E01-48C2-AC68-74C321D0B15A}" dt="2022-08-29T19:29:01.916" v="1652" actId="14100"/>
          <ac:picMkLst>
            <pc:docMk/>
            <pc:sldMk cId="1377740398" sldId="288"/>
            <ac:picMk id="8" creationId="{4853AF63-BDAA-D2B9-40B5-211198793709}"/>
          </ac:picMkLst>
        </pc:picChg>
        <pc:picChg chg="add mod">
          <ac:chgData name="Susan DeWitt" userId="b92b7d1cfe4c6f13" providerId="LiveId" clId="{5A28B5EF-1E01-48C2-AC68-74C321D0B15A}" dt="2022-08-30T03:07:33.198" v="1771" actId="14100"/>
          <ac:picMkLst>
            <pc:docMk/>
            <pc:sldMk cId="1377740398" sldId="288"/>
            <ac:picMk id="10" creationId="{392A668E-6E60-1F8E-BE31-4682F80A8C55}"/>
          </ac:picMkLst>
        </pc:picChg>
        <pc:picChg chg="add mod">
          <ac:chgData name="Susan DeWitt" userId="b92b7d1cfe4c6f13" providerId="LiveId" clId="{5A28B5EF-1E01-48C2-AC68-74C321D0B15A}" dt="2022-08-29T19:32:20.170" v="1668" actId="1076"/>
          <ac:picMkLst>
            <pc:docMk/>
            <pc:sldMk cId="1377740398" sldId="288"/>
            <ac:picMk id="15" creationId="{6B4342C6-1B1B-8D3F-A993-8C348E48E445}"/>
          </ac:picMkLst>
        </pc:picChg>
        <pc:picChg chg="add mod">
          <ac:chgData name="Susan DeWitt" userId="b92b7d1cfe4c6f13" providerId="LiveId" clId="{5A28B5EF-1E01-48C2-AC68-74C321D0B15A}" dt="2022-08-29T19:32:44.187" v="1672" actId="14100"/>
          <ac:picMkLst>
            <pc:docMk/>
            <pc:sldMk cId="1377740398" sldId="288"/>
            <ac:picMk id="19" creationId="{546519AE-0FE4-1BC0-544D-0E5B0C7FE2F0}"/>
          </ac:picMkLst>
        </pc:picChg>
        <pc:picChg chg="add del">
          <ac:chgData name="Susan DeWitt" userId="b92b7d1cfe4c6f13" providerId="LiveId" clId="{5A28B5EF-1E01-48C2-AC68-74C321D0B15A}" dt="2022-08-30T03:08:55.082" v="1773" actId="22"/>
          <ac:picMkLst>
            <pc:docMk/>
            <pc:sldMk cId="1377740398" sldId="288"/>
            <ac:picMk id="21" creationId="{2FC4C7B0-4C9E-D2B1-E10B-F44BA2CEC608}"/>
          </ac:picMkLst>
        </pc:picChg>
        <pc:picChg chg="add mod">
          <ac:chgData name="Susan DeWitt" userId="b92b7d1cfe4c6f13" providerId="LiveId" clId="{5A28B5EF-1E01-48C2-AC68-74C321D0B15A}" dt="2022-08-29T19:33:16.239" v="1676" actId="14100"/>
          <ac:picMkLst>
            <pc:docMk/>
            <pc:sldMk cId="1377740398" sldId="288"/>
            <ac:picMk id="23" creationId="{14BF1048-7FAB-0376-DEB9-9D2700AB1E3E}"/>
          </ac:picMkLst>
        </pc:picChg>
        <pc:picChg chg="del">
          <ac:chgData name="Susan DeWitt" userId="b92b7d1cfe4c6f13" providerId="LiveId" clId="{5A28B5EF-1E01-48C2-AC68-74C321D0B15A}" dt="2022-08-29T19:31:44.187" v="1659" actId="478"/>
          <ac:picMkLst>
            <pc:docMk/>
            <pc:sldMk cId="1377740398" sldId="288"/>
            <ac:picMk id="24" creationId="{24F5ABFC-54CA-F759-1ED4-6239D9FA03AB}"/>
          </ac:picMkLst>
        </pc:picChg>
        <pc:picChg chg="add mod">
          <ac:chgData name="Susan DeWitt" userId="b92b7d1cfe4c6f13" providerId="LiveId" clId="{5A28B5EF-1E01-48C2-AC68-74C321D0B15A}" dt="2022-08-30T03:09:12.031" v="1777" actId="14100"/>
          <ac:picMkLst>
            <pc:docMk/>
            <pc:sldMk cId="1377740398" sldId="288"/>
            <ac:picMk id="25" creationId="{B7782A85-1774-18FB-64EF-6F001783E909}"/>
          </ac:picMkLst>
        </pc:picChg>
        <pc:picChg chg="del">
          <ac:chgData name="Susan DeWitt" userId="b92b7d1cfe4c6f13" providerId="LiveId" clId="{5A28B5EF-1E01-48C2-AC68-74C321D0B15A}" dt="2022-08-29T19:28:45.088" v="1648" actId="478"/>
          <ac:picMkLst>
            <pc:docMk/>
            <pc:sldMk cId="1377740398" sldId="288"/>
            <ac:picMk id="26" creationId="{23C7FE65-5213-9E69-0D75-15D16263B062}"/>
          </ac:picMkLst>
        </pc:picChg>
        <pc:picChg chg="add del mod">
          <ac:chgData name="Susan DeWitt" userId="b92b7d1cfe4c6f13" providerId="LiveId" clId="{5A28B5EF-1E01-48C2-AC68-74C321D0B15A}" dt="2022-08-30T03:09:00.341" v="1775" actId="478"/>
          <ac:picMkLst>
            <pc:docMk/>
            <pc:sldMk cId="1377740398" sldId="288"/>
            <ac:picMk id="27" creationId="{36748FAB-6666-ECA2-3977-BFC9CE510070}"/>
          </ac:picMkLst>
        </pc:picChg>
        <pc:picChg chg="del">
          <ac:chgData name="Susan DeWitt" userId="b92b7d1cfe4c6f13" providerId="LiveId" clId="{5A28B5EF-1E01-48C2-AC68-74C321D0B15A}" dt="2022-08-29T19:32:37.171" v="1670" actId="478"/>
          <ac:picMkLst>
            <pc:docMk/>
            <pc:sldMk cId="1377740398" sldId="288"/>
            <ac:picMk id="30" creationId="{C7E5518C-8E66-BD20-4E04-9F576419D459}"/>
          </ac:picMkLst>
        </pc:picChg>
        <pc:picChg chg="del">
          <ac:chgData name="Susan DeWitt" userId="b92b7d1cfe4c6f13" providerId="LiveId" clId="{5A28B5EF-1E01-48C2-AC68-74C321D0B15A}" dt="2022-08-29T19:33:03.072" v="1674" actId="478"/>
          <ac:picMkLst>
            <pc:docMk/>
            <pc:sldMk cId="1377740398" sldId="288"/>
            <ac:picMk id="32" creationId="{213E4727-5E30-BD80-46E3-26B20EF3E6DF}"/>
          </ac:picMkLst>
        </pc:picChg>
        <pc:picChg chg="del">
          <ac:chgData name="Susan DeWitt" userId="b92b7d1cfe4c6f13" providerId="LiveId" clId="{5A28B5EF-1E01-48C2-AC68-74C321D0B15A}" dt="2022-08-29T19:33:27.081" v="1678" actId="478"/>
          <ac:picMkLst>
            <pc:docMk/>
            <pc:sldMk cId="1377740398" sldId="288"/>
            <ac:picMk id="34" creationId="{6376E833-56A2-12E4-613F-8A753458D3F8}"/>
          </ac:picMkLst>
        </pc:picChg>
        <pc:picChg chg="del">
          <ac:chgData name="Susan DeWitt" userId="b92b7d1cfe4c6f13" providerId="LiveId" clId="{5A28B5EF-1E01-48C2-AC68-74C321D0B15A}" dt="2022-08-28T19:00:19.166" v="266" actId="478"/>
          <ac:picMkLst>
            <pc:docMk/>
            <pc:sldMk cId="1377740398" sldId="288"/>
            <ac:picMk id="36" creationId="{2D58D45E-183E-A06E-25C5-48C73E72470F}"/>
          </ac:picMkLst>
        </pc:picChg>
      </pc:sldChg>
      <pc:sldChg chg="addSp delSp modSp mod">
        <pc:chgData name="Susan DeWitt" userId="b92b7d1cfe4c6f13" providerId="LiveId" clId="{5A28B5EF-1E01-48C2-AC68-74C321D0B15A}" dt="2022-08-29T19:29:14.826" v="1657" actId="1076"/>
        <pc:sldMkLst>
          <pc:docMk/>
          <pc:sldMk cId="711381876" sldId="289"/>
        </pc:sldMkLst>
        <pc:graphicFrameChg chg="modGraphic">
          <ac:chgData name="Susan DeWitt" userId="b92b7d1cfe4c6f13" providerId="LiveId" clId="{5A28B5EF-1E01-48C2-AC68-74C321D0B15A}" dt="2022-08-29T01:45:47.620" v="913" actId="20577"/>
          <ac:graphicFrameMkLst>
            <pc:docMk/>
            <pc:sldMk cId="711381876" sldId="289"/>
            <ac:graphicFrameMk id="11" creationId="{6660CB1D-8574-4874-B7E8-6F54354EF7F5}"/>
          </ac:graphicFrameMkLst>
        </pc:graphicFrameChg>
        <pc:graphicFrameChg chg="del">
          <ac:chgData name="Susan DeWitt" userId="b92b7d1cfe4c6f13" providerId="LiveId" clId="{5A28B5EF-1E01-48C2-AC68-74C321D0B15A}" dt="2022-08-29T19:29:06.984" v="1653" actId="478"/>
          <ac:graphicFrameMkLst>
            <pc:docMk/>
            <pc:sldMk cId="711381876" sldId="289"/>
            <ac:graphicFrameMk id="15" creationId="{82C1904A-6157-4F08-B7C7-DF047E4A2BE6}"/>
          </ac:graphicFrameMkLst>
        </pc:graphicFrameChg>
        <pc:picChg chg="add mod">
          <ac:chgData name="Susan DeWitt" userId="b92b7d1cfe4c6f13" providerId="LiveId" clId="{5A28B5EF-1E01-48C2-AC68-74C321D0B15A}" dt="2022-08-29T19:29:14.826" v="1657" actId="1076"/>
          <ac:picMkLst>
            <pc:docMk/>
            <pc:sldMk cId="711381876" sldId="289"/>
            <ac:picMk id="10" creationId="{CBA2FF9A-CA47-A520-A952-BCCDA02B161B}"/>
          </ac:picMkLst>
        </pc:picChg>
      </pc:sldChg>
      <pc:sldChg chg="addSp delSp modSp mod">
        <pc:chgData name="Susan DeWitt" userId="b92b7d1cfe4c6f13" providerId="LiveId" clId="{5A28B5EF-1E01-48C2-AC68-74C321D0B15A}" dt="2022-09-02T22:52:44.984" v="3077" actId="20577"/>
        <pc:sldMkLst>
          <pc:docMk/>
          <pc:sldMk cId="858374735" sldId="290"/>
        </pc:sldMkLst>
        <pc:graphicFrameChg chg="mod modGraphic">
          <ac:chgData name="Susan DeWitt" userId="b92b7d1cfe4c6f13" providerId="LiveId" clId="{5A28B5EF-1E01-48C2-AC68-74C321D0B15A}" dt="2022-09-02T22:52:44.984" v="3077" actId="20577"/>
          <ac:graphicFrameMkLst>
            <pc:docMk/>
            <pc:sldMk cId="858374735" sldId="290"/>
            <ac:graphicFrameMk id="11" creationId="{6660CB1D-8574-4874-B7E8-6F54354EF7F5}"/>
          </ac:graphicFrameMkLst>
        </pc:graphicFrameChg>
        <pc:picChg chg="add mod">
          <ac:chgData name="Susan DeWitt" userId="b92b7d1cfe4c6f13" providerId="LiveId" clId="{5A28B5EF-1E01-48C2-AC68-74C321D0B15A}" dt="2022-08-28T19:29:31.364" v="318" actId="14100"/>
          <ac:picMkLst>
            <pc:docMk/>
            <pc:sldMk cId="858374735" sldId="290"/>
            <ac:picMk id="10" creationId="{D618070E-3609-F635-12BB-39F29548B648}"/>
          </ac:picMkLst>
        </pc:picChg>
        <pc:picChg chg="add mod">
          <ac:chgData name="Susan DeWitt" userId="b92b7d1cfe4c6f13" providerId="LiveId" clId="{5A28B5EF-1E01-48C2-AC68-74C321D0B15A}" dt="2022-08-29T19:34:40.402" v="1690" actId="14100"/>
          <ac:picMkLst>
            <pc:docMk/>
            <pc:sldMk cId="858374735" sldId="290"/>
            <ac:picMk id="23" creationId="{8DFDDD95-5DFC-01DD-4306-9974BF916FAD}"/>
          </ac:picMkLst>
        </pc:picChg>
        <pc:picChg chg="add del mod">
          <ac:chgData name="Susan DeWitt" userId="b92b7d1cfe4c6f13" providerId="LiveId" clId="{5A28B5EF-1E01-48C2-AC68-74C321D0B15A}" dt="2022-08-28T23:38:17.221" v="434" actId="478"/>
          <ac:picMkLst>
            <pc:docMk/>
            <pc:sldMk cId="858374735" sldId="290"/>
            <ac:picMk id="27" creationId="{1185C2C3-8D69-837C-6451-A6CEA19D69EA}"/>
          </ac:picMkLst>
        </pc:picChg>
        <pc:picChg chg="del mod">
          <ac:chgData name="Susan DeWitt" userId="b92b7d1cfe4c6f13" providerId="LiveId" clId="{5A28B5EF-1E01-48C2-AC68-74C321D0B15A}" dt="2022-08-29T19:34:20.960" v="1687" actId="478"/>
          <ac:picMkLst>
            <pc:docMk/>
            <pc:sldMk cId="858374735" sldId="290"/>
            <ac:picMk id="30" creationId="{52EB5F00-26DE-113B-662A-0E290B1CCB41}"/>
          </ac:picMkLst>
        </pc:picChg>
        <pc:picChg chg="add del mod">
          <ac:chgData name="Susan DeWitt" userId="b92b7d1cfe4c6f13" providerId="LiveId" clId="{5A28B5EF-1E01-48C2-AC68-74C321D0B15A}" dt="2022-08-28T23:39:53.211" v="456" actId="22"/>
          <ac:picMkLst>
            <pc:docMk/>
            <pc:sldMk cId="858374735" sldId="290"/>
            <ac:picMk id="31" creationId="{BEB1E5A8-C865-762A-1AE5-9517D22BBE2A}"/>
          </ac:picMkLst>
        </pc:picChg>
        <pc:picChg chg="add del mod">
          <ac:chgData name="Susan DeWitt" userId="b92b7d1cfe4c6f13" providerId="LiveId" clId="{5A28B5EF-1E01-48C2-AC68-74C321D0B15A}" dt="2022-08-28T23:39:47.431" v="450" actId="22"/>
          <ac:picMkLst>
            <pc:docMk/>
            <pc:sldMk cId="858374735" sldId="290"/>
            <ac:picMk id="33" creationId="{A2AB085C-905E-45E1-F000-7157D0F261DB}"/>
          </ac:picMkLst>
        </pc:picChg>
        <pc:picChg chg="add del mod">
          <ac:chgData name="Susan DeWitt" userId="b92b7d1cfe4c6f13" providerId="LiveId" clId="{5A28B5EF-1E01-48C2-AC68-74C321D0B15A}" dt="2022-08-28T23:40:20.189" v="460" actId="478"/>
          <ac:picMkLst>
            <pc:docMk/>
            <pc:sldMk cId="858374735" sldId="290"/>
            <ac:picMk id="34" creationId="{20B70FC7-B81E-5CF5-C6AD-6DFEC9FD3104}"/>
          </ac:picMkLst>
        </pc:picChg>
        <pc:picChg chg="add del">
          <ac:chgData name="Susan DeWitt" userId="b92b7d1cfe4c6f13" providerId="LiveId" clId="{5A28B5EF-1E01-48C2-AC68-74C321D0B15A}" dt="2022-08-28T23:40:21.517" v="461" actId="478"/>
          <ac:picMkLst>
            <pc:docMk/>
            <pc:sldMk cId="858374735" sldId="290"/>
            <ac:picMk id="35" creationId="{45A79821-DF64-EE05-7731-5F62533494A9}"/>
          </ac:picMkLst>
        </pc:picChg>
        <pc:picChg chg="add mod">
          <ac:chgData name="Susan DeWitt" userId="b92b7d1cfe4c6f13" providerId="LiveId" clId="{5A28B5EF-1E01-48C2-AC68-74C321D0B15A}" dt="2022-08-28T23:41:17.054" v="474" actId="1076"/>
          <ac:picMkLst>
            <pc:docMk/>
            <pc:sldMk cId="858374735" sldId="290"/>
            <ac:picMk id="37" creationId="{08395E15-1A94-EA2A-79B0-1E362DB33FCE}"/>
          </ac:picMkLst>
        </pc:picChg>
        <pc:picChg chg="del">
          <ac:chgData name="Susan DeWitt" userId="b92b7d1cfe4c6f13" providerId="LiveId" clId="{5A28B5EF-1E01-48C2-AC68-74C321D0B15A}" dt="2022-08-28T19:28:58.774" v="311" actId="478"/>
          <ac:picMkLst>
            <pc:docMk/>
            <pc:sldMk cId="858374735" sldId="290"/>
            <ac:picMk id="41" creationId="{7F89DE20-CA98-AE14-0501-AA94B61A8189}"/>
          </ac:picMkLst>
        </pc:picChg>
        <pc:picChg chg="mod">
          <ac:chgData name="Susan DeWitt" userId="b92b7d1cfe4c6f13" providerId="LiveId" clId="{5A28B5EF-1E01-48C2-AC68-74C321D0B15A}" dt="2022-08-28T19:29:42.648" v="322" actId="14100"/>
          <ac:picMkLst>
            <pc:docMk/>
            <pc:sldMk cId="858374735" sldId="290"/>
            <ac:picMk id="42" creationId="{04B031DF-15E3-EA58-55E9-B16DA5802643}"/>
          </ac:picMkLst>
        </pc:picChg>
      </pc:sldChg>
      <pc:sldChg chg="modSp mod">
        <pc:chgData name="Susan DeWitt" userId="b92b7d1cfe4c6f13" providerId="LiveId" clId="{5A28B5EF-1E01-48C2-AC68-74C321D0B15A}" dt="2022-08-28T23:34:30.453" v="416" actId="14734"/>
        <pc:sldMkLst>
          <pc:docMk/>
          <pc:sldMk cId="2212659012" sldId="291"/>
        </pc:sldMkLst>
        <pc:graphicFrameChg chg="mod modGraphic">
          <ac:chgData name="Susan DeWitt" userId="b92b7d1cfe4c6f13" providerId="LiveId" clId="{5A28B5EF-1E01-48C2-AC68-74C321D0B15A}" dt="2022-08-28T23:34:30.453" v="416" actId="14734"/>
          <ac:graphicFrameMkLst>
            <pc:docMk/>
            <pc:sldMk cId="2212659012" sldId="291"/>
            <ac:graphicFrameMk id="11" creationId="{6660CB1D-8574-4874-B7E8-6F54354EF7F5}"/>
          </ac:graphicFrameMkLst>
        </pc:graphicFrameChg>
      </pc:sldChg>
      <pc:sldChg chg="addSp delSp modSp mod">
        <pc:chgData name="Susan DeWitt" userId="b92b7d1cfe4c6f13" providerId="LiveId" clId="{5A28B5EF-1E01-48C2-AC68-74C321D0B15A}" dt="2022-08-29T13:10:41.551" v="1308" actId="14100"/>
        <pc:sldMkLst>
          <pc:docMk/>
          <pc:sldMk cId="4188937015" sldId="292"/>
        </pc:sldMkLst>
        <pc:graphicFrameChg chg="del">
          <ac:chgData name="Susan DeWitt" userId="b92b7d1cfe4c6f13" providerId="LiveId" clId="{5A28B5EF-1E01-48C2-AC68-74C321D0B15A}" dt="2022-08-28T19:36:42.264" v="324" actId="478"/>
          <ac:graphicFrameMkLst>
            <pc:docMk/>
            <pc:sldMk cId="4188937015" sldId="292"/>
            <ac:graphicFrameMk id="15" creationId="{C26D9CBA-3C2F-4284-9649-DE0A4F0BD953}"/>
          </ac:graphicFrameMkLst>
        </pc:graphicFrameChg>
        <pc:graphicFrameChg chg="mod">
          <ac:chgData name="Susan DeWitt" userId="b92b7d1cfe4c6f13" providerId="LiveId" clId="{5A28B5EF-1E01-48C2-AC68-74C321D0B15A}" dt="2022-08-29T13:07:26.840" v="1295" actId="1076"/>
          <ac:graphicFrameMkLst>
            <pc:docMk/>
            <pc:sldMk cId="4188937015" sldId="292"/>
            <ac:graphicFrameMk id="21" creationId="{B472D844-D678-4574-AC19-CF426A061896}"/>
          </ac:graphicFrameMkLst>
        </pc:graphicFrameChg>
        <pc:graphicFrameChg chg="mod">
          <ac:chgData name="Susan DeWitt" userId="b92b7d1cfe4c6f13" providerId="LiveId" clId="{5A28B5EF-1E01-48C2-AC68-74C321D0B15A}" dt="2022-08-29T13:08:13.745" v="1301" actId="14100"/>
          <ac:graphicFrameMkLst>
            <pc:docMk/>
            <pc:sldMk cId="4188937015" sldId="292"/>
            <ac:graphicFrameMk id="27" creationId="{29ED044F-E93E-48B9-9191-E0D6EB7AC1A0}"/>
          </ac:graphicFrameMkLst>
        </pc:graphicFrameChg>
        <pc:picChg chg="add del mod">
          <ac:chgData name="Susan DeWitt" userId="b92b7d1cfe4c6f13" providerId="LiveId" clId="{5A28B5EF-1E01-48C2-AC68-74C321D0B15A}" dt="2022-08-29T13:07:08.063" v="1290" actId="478"/>
          <ac:picMkLst>
            <pc:docMk/>
            <pc:sldMk cId="4188937015" sldId="292"/>
            <ac:picMk id="6" creationId="{2C10B321-22EA-F66F-23A6-B99656F45A5C}"/>
          </ac:picMkLst>
        </pc:picChg>
        <pc:picChg chg="add mod">
          <ac:chgData name="Susan DeWitt" userId="b92b7d1cfe4c6f13" providerId="LiveId" clId="{5A28B5EF-1E01-48C2-AC68-74C321D0B15A}" dt="2022-08-29T13:08:03.018" v="1299" actId="1076"/>
          <ac:picMkLst>
            <pc:docMk/>
            <pc:sldMk cId="4188937015" sldId="292"/>
            <ac:picMk id="8" creationId="{93A28173-27C9-FDCC-16B2-0CE32C172067}"/>
          </ac:picMkLst>
        </pc:picChg>
        <pc:picChg chg="add del mod">
          <ac:chgData name="Susan DeWitt" userId="b92b7d1cfe4c6f13" providerId="LiveId" clId="{5A28B5EF-1E01-48C2-AC68-74C321D0B15A}" dt="2022-08-29T13:10:34.210" v="1306" actId="478"/>
          <ac:picMkLst>
            <pc:docMk/>
            <pc:sldMk cId="4188937015" sldId="292"/>
            <ac:picMk id="26" creationId="{CB1FCEB8-D20E-18B5-85A6-3DDF452BDF68}"/>
          </ac:picMkLst>
        </pc:picChg>
        <pc:picChg chg="del">
          <ac:chgData name="Susan DeWitt" userId="b92b7d1cfe4c6f13" providerId="LiveId" clId="{5A28B5EF-1E01-48C2-AC68-74C321D0B15A}" dt="2022-08-28T19:38:00.294" v="332" actId="478"/>
          <ac:picMkLst>
            <pc:docMk/>
            <pc:sldMk cId="4188937015" sldId="292"/>
            <ac:picMk id="26" creationId="{FC302F55-39F7-4860-9081-CA1782AC5CE2}"/>
          </ac:picMkLst>
        </pc:picChg>
        <pc:picChg chg="add del">
          <ac:chgData name="Susan DeWitt" userId="b92b7d1cfe4c6f13" providerId="LiveId" clId="{5A28B5EF-1E01-48C2-AC68-74C321D0B15A}" dt="2022-08-29T13:10:07.146" v="1303" actId="22"/>
          <ac:picMkLst>
            <pc:docMk/>
            <pc:sldMk cId="4188937015" sldId="292"/>
            <ac:picMk id="29" creationId="{410B7B39-C02E-74F7-5E53-21275B028B29}"/>
          </ac:picMkLst>
        </pc:picChg>
        <pc:picChg chg="add del">
          <ac:chgData name="Susan DeWitt" userId="b92b7d1cfe4c6f13" providerId="LiveId" clId="{5A28B5EF-1E01-48C2-AC68-74C321D0B15A}" dt="2022-08-28T23:44:06.131" v="476" actId="22"/>
          <ac:picMkLst>
            <pc:docMk/>
            <pc:sldMk cId="4188937015" sldId="292"/>
            <ac:picMk id="29" creationId="{60F60231-E44F-E529-C616-7C7176A683F4}"/>
          </ac:picMkLst>
        </pc:picChg>
        <pc:picChg chg="add mod">
          <ac:chgData name="Susan DeWitt" userId="b92b7d1cfe4c6f13" providerId="LiveId" clId="{5A28B5EF-1E01-48C2-AC68-74C321D0B15A}" dt="2022-08-29T13:10:41.551" v="1308" actId="14100"/>
          <ac:picMkLst>
            <pc:docMk/>
            <pc:sldMk cId="4188937015" sldId="292"/>
            <ac:picMk id="31" creationId="{6D813BDC-B686-178D-9C11-400DEDD8185F}"/>
          </ac:picMkLst>
        </pc:picChg>
      </pc:sldChg>
      <pc:sldChg chg="addSp delSp modSp mod">
        <pc:chgData name="Susan DeWitt" userId="b92b7d1cfe4c6f13" providerId="LiveId" clId="{5A28B5EF-1E01-48C2-AC68-74C321D0B15A}" dt="2022-08-30T22:41:35.589" v="1944" actId="14734"/>
        <pc:sldMkLst>
          <pc:docMk/>
          <pc:sldMk cId="31305309" sldId="293"/>
        </pc:sldMkLst>
        <pc:spChg chg="del mod">
          <ac:chgData name="Susan DeWitt" userId="b92b7d1cfe4c6f13" providerId="LiveId" clId="{5A28B5EF-1E01-48C2-AC68-74C321D0B15A}" dt="2022-08-30T19:17:10.182" v="1843" actId="478"/>
          <ac:spMkLst>
            <pc:docMk/>
            <pc:sldMk cId="31305309" sldId="293"/>
            <ac:spMk id="27" creationId="{4C86B48A-000F-4BC9-9F8E-940122E91A86}"/>
          </ac:spMkLst>
        </pc:spChg>
        <pc:graphicFrameChg chg="mod">
          <ac:chgData name="Susan DeWitt" userId="b92b7d1cfe4c6f13" providerId="LiveId" clId="{5A28B5EF-1E01-48C2-AC68-74C321D0B15A}" dt="2022-08-30T22:41:27.943" v="1942" actId="1076"/>
          <ac:graphicFrameMkLst>
            <pc:docMk/>
            <pc:sldMk cId="31305309" sldId="293"/>
            <ac:graphicFrameMk id="10" creationId="{8D8F4D08-B8DD-456A-8E1B-4DE70EEB0CA8}"/>
          </ac:graphicFrameMkLst>
        </pc:graphicFrameChg>
        <pc:graphicFrameChg chg="modGraphic">
          <ac:chgData name="Susan DeWitt" userId="b92b7d1cfe4c6f13" providerId="LiveId" clId="{5A28B5EF-1E01-48C2-AC68-74C321D0B15A}" dt="2022-08-30T22:41:35.589" v="1944" actId="14734"/>
          <ac:graphicFrameMkLst>
            <pc:docMk/>
            <pc:sldMk cId="31305309" sldId="293"/>
            <ac:graphicFrameMk id="11" creationId="{6660CB1D-8574-4874-B7E8-6F54354EF7F5}"/>
          </ac:graphicFrameMkLst>
        </pc:graphicFrameChg>
        <pc:picChg chg="add mod">
          <ac:chgData name="Susan DeWitt" userId="b92b7d1cfe4c6f13" providerId="LiveId" clId="{5A28B5EF-1E01-48C2-AC68-74C321D0B15A}" dt="2022-08-30T22:41:16.058" v="1941" actId="1076"/>
          <ac:picMkLst>
            <pc:docMk/>
            <pc:sldMk cId="31305309" sldId="293"/>
            <ac:picMk id="21" creationId="{1D1520C9-804C-2BB3-1E81-462317619023}"/>
          </ac:picMkLst>
        </pc:picChg>
        <pc:picChg chg="del">
          <ac:chgData name="Susan DeWitt" userId="b92b7d1cfe4c6f13" providerId="LiveId" clId="{5A28B5EF-1E01-48C2-AC68-74C321D0B15A}" dt="2022-08-28T19:27:17.012" v="305" actId="478"/>
          <ac:picMkLst>
            <pc:docMk/>
            <pc:sldMk cId="31305309" sldId="293"/>
            <ac:picMk id="26" creationId="{83C26AB5-EE64-4E18-925D-6B5D6F22FD7F}"/>
          </ac:picMkLst>
        </pc:picChg>
      </pc:sldChg>
      <pc:sldChg chg="modSp mod">
        <pc:chgData name="Susan DeWitt" userId="b92b7d1cfe4c6f13" providerId="LiveId" clId="{5A28B5EF-1E01-48C2-AC68-74C321D0B15A}" dt="2022-08-29T00:00:10.135" v="493" actId="20577"/>
        <pc:sldMkLst>
          <pc:docMk/>
          <pc:sldMk cId="2786770753" sldId="294"/>
        </pc:sldMkLst>
        <pc:spChg chg="mod">
          <ac:chgData name="Susan DeWitt" userId="b92b7d1cfe4c6f13" providerId="LiveId" clId="{5A28B5EF-1E01-48C2-AC68-74C321D0B15A}" dt="2022-08-29T00:00:10.135" v="493" actId="20577"/>
          <ac:spMkLst>
            <pc:docMk/>
            <pc:sldMk cId="2786770753" sldId="294"/>
            <ac:spMk id="5" creationId="{E2C8B099-A6CB-4EE7-A3CB-8247455E3186}"/>
          </ac:spMkLst>
        </pc:spChg>
        <pc:graphicFrameChg chg="mod modGraphic">
          <ac:chgData name="Susan DeWitt" userId="b92b7d1cfe4c6f13" providerId="LiveId" clId="{5A28B5EF-1E01-48C2-AC68-74C321D0B15A}" dt="2022-08-28T18:53:01.037" v="186" actId="1076"/>
          <ac:graphicFrameMkLst>
            <pc:docMk/>
            <pc:sldMk cId="2786770753" sldId="294"/>
            <ac:graphicFrameMk id="7" creationId="{30BBD8B6-442B-4AB7-9465-BC92A4106220}"/>
          </ac:graphicFrameMkLst>
        </pc:graphicFrameChg>
        <pc:picChg chg="mod">
          <ac:chgData name="Susan DeWitt" userId="b92b7d1cfe4c6f13" providerId="LiveId" clId="{5A28B5EF-1E01-48C2-AC68-74C321D0B15A}" dt="2022-08-28T18:53:02.541" v="187" actId="1076"/>
          <ac:picMkLst>
            <pc:docMk/>
            <pc:sldMk cId="2786770753" sldId="294"/>
            <ac:picMk id="4" creationId="{AB68D76F-4281-4E6E-B1E7-794CDA28101C}"/>
          </ac:picMkLst>
        </pc:picChg>
        <pc:picChg chg="mod">
          <ac:chgData name="Susan DeWitt" userId="b92b7d1cfe4c6f13" providerId="LiveId" clId="{5A28B5EF-1E01-48C2-AC68-74C321D0B15A}" dt="2022-08-28T18:53:04.106" v="188" actId="1076"/>
          <ac:picMkLst>
            <pc:docMk/>
            <pc:sldMk cId="2786770753" sldId="294"/>
            <ac:picMk id="6" creationId="{86D4EBB1-A64A-43C0-99B8-705A0908CD86}"/>
          </ac:picMkLst>
        </pc:picChg>
      </pc:sldChg>
      <pc:sldChg chg="addSp delSp modSp mod delCm">
        <pc:chgData name="Susan DeWitt" userId="b92b7d1cfe4c6f13" providerId="LiveId" clId="{5A28B5EF-1E01-48C2-AC68-74C321D0B15A}" dt="2022-08-30T23:13:47.228" v="2399" actId="14734"/>
        <pc:sldMkLst>
          <pc:docMk/>
          <pc:sldMk cId="1206381906" sldId="295"/>
        </pc:sldMkLst>
        <pc:spChg chg="del mod">
          <ac:chgData name="Susan DeWitt" userId="b92b7d1cfe4c6f13" providerId="LiveId" clId="{5A28B5EF-1E01-48C2-AC68-74C321D0B15A}" dt="2022-08-30T23:07:18.396" v="2107" actId="478"/>
          <ac:spMkLst>
            <pc:docMk/>
            <pc:sldMk cId="1206381906" sldId="295"/>
            <ac:spMk id="6" creationId="{37C478C7-AEE7-4A82-A722-DB5CFBCF1334}"/>
          </ac:spMkLst>
        </pc:spChg>
        <pc:graphicFrameChg chg="mod modGraphic">
          <ac:chgData name="Susan DeWitt" userId="b92b7d1cfe4c6f13" providerId="LiveId" clId="{5A28B5EF-1E01-48C2-AC68-74C321D0B15A}" dt="2022-08-30T23:13:47.228" v="2399" actId="14734"/>
          <ac:graphicFrameMkLst>
            <pc:docMk/>
            <pc:sldMk cId="1206381906" sldId="295"/>
            <ac:graphicFrameMk id="11" creationId="{6660CB1D-8574-4874-B7E8-6F54354EF7F5}"/>
          </ac:graphicFrameMkLst>
        </pc:graphicFrameChg>
        <pc:graphicFrameChg chg="mod">
          <ac:chgData name="Susan DeWitt" userId="b92b7d1cfe4c6f13" providerId="LiveId" clId="{5A28B5EF-1E01-48C2-AC68-74C321D0B15A}" dt="2022-08-30T23:07:12.877" v="2106" actId="1076"/>
          <ac:graphicFrameMkLst>
            <pc:docMk/>
            <pc:sldMk cId="1206381906" sldId="295"/>
            <ac:graphicFrameMk id="17" creationId="{C4138FD6-60E8-460D-9C6C-8DB8D5538105}"/>
          </ac:graphicFrameMkLst>
        </pc:graphicFrameChg>
        <pc:graphicFrameChg chg="del">
          <ac:chgData name="Susan DeWitt" userId="b92b7d1cfe4c6f13" providerId="LiveId" clId="{5A28B5EF-1E01-48C2-AC68-74C321D0B15A}" dt="2022-08-30T01:23:53.975" v="1753" actId="478"/>
          <ac:graphicFrameMkLst>
            <pc:docMk/>
            <pc:sldMk cId="1206381906" sldId="295"/>
            <ac:graphicFrameMk id="30" creationId="{958B702A-AC42-436E-9E6C-1ABE90E66C3D}"/>
          </ac:graphicFrameMkLst>
        </pc:graphicFrameChg>
        <pc:graphicFrameChg chg="del">
          <ac:chgData name="Susan DeWitt" userId="b92b7d1cfe4c6f13" providerId="LiveId" clId="{5A28B5EF-1E01-48C2-AC68-74C321D0B15A}" dt="2022-08-30T01:23:09.442" v="1749" actId="478"/>
          <ac:graphicFrameMkLst>
            <pc:docMk/>
            <pc:sldMk cId="1206381906" sldId="295"/>
            <ac:graphicFrameMk id="32" creationId="{63649A5D-E597-47C7-8C59-BEB8AF5D3B9F}"/>
          </ac:graphicFrameMkLst>
        </pc:graphicFrameChg>
        <pc:picChg chg="del">
          <ac:chgData name="Susan DeWitt" userId="b92b7d1cfe4c6f13" providerId="LiveId" clId="{5A28B5EF-1E01-48C2-AC68-74C321D0B15A}" dt="2022-08-30T01:24:32.365" v="1757" actId="478"/>
          <ac:picMkLst>
            <pc:docMk/>
            <pc:sldMk cId="1206381906" sldId="295"/>
            <ac:picMk id="10" creationId="{D4F61AA0-0BE4-1FD0-1FDE-D22BEDD9B7D2}"/>
          </ac:picMkLst>
        </pc:picChg>
        <pc:picChg chg="add del mod">
          <ac:chgData name="Susan DeWitt" userId="b92b7d1cfe4c6f13" providerId="LiveId" clId="{5A28B5EF-1E01-48C2-AC68-74C321D0B15A}" dt="2022-08-30T23:06:05.012" v="2079" actId="478"/>
          <ac:picMkLst>
            <pc:docMk/>
            <pc:sldMk cId="1206381906" sldId="295"/>
            <ac:picMk id="23" creationId="{7BCCFB63-1FBC-EFD2-E395-BDBF7545C138}"/>
          </ac:picMkLst>
        </pc:picChg>
        <pc:picChg chg="add del mod">
          <ac:chgData name="Susan DeWitt" userId="b92b7d1cfe4c6f13" providerId="LiveId" clId="{5A28B5EF-1E01-48C2-AC68-74C321D0B15A}" dt="2022-08-30T23:06:02.709" v="2078" actId="478"/>
          <ac:picMkLst>
            <pc:docMk/>
            <pc:sldMk cId="1206381906" sldId="295"/>
            <ac:picMk id="28" creationId="{3E315293-E3A4-187F-7740-20833AEBCA0A}"/>
          </ac:picMkLst>
        </pc:picChg>
        <pc:picChg chg="add del mod">
          <ac:chgData name="Susan DeWitt" userId="b92b7d1cfe4c6f13" providerId="LiveId" clId="{5A28B5EF-1E01-48C2-AC68-74C321D0B15A}" dt="2022-08-30T23:06:08.656" v="2080" actId="478"/>
          <ac:picMkLst>
            <pc:docMk/>
            <pc:sldMk cId="1206381906" sldId="295"/>
            <ac:picMk id="34" creationId="{B8A5AB28-5627-B34D-A435-E47508FD36A1}"/>
          </ac:picMkLst>
        </pc:picChg>
      </pc:sldChg>
      <pc:sldChg chg="addSp delSp modSp mod modCm">
        <pc:chgData name="Susan DeWitt" userId="b92b7d1cfe4c6f13" providerId="LiveId" clId="{5A28B5EF-1E01-48C2-AC68-74C321D0B15A}" dt="2022-08-30T22:45:06.178" v="1945"/>
        <pc:sldMkLst>
          <pc:docMk/>
          <pc:sldMk cId="3388626571" sldId="296"/>
        </pc:sldMkLst>
        <pc:spChg chg="mod">
          <ac:chgData name="Susan DeWitt" userId="b92b7d1cfe4c6f13" providerId="LiveId" clId="{5A28B5EF-1E01-48C2-AC68-74C321D0B15A}" dt="2022-08-30T01:28:24.724" v="1765" actId="1076"/>
          <ac:spMkLst>
            <pc:docMk/>
            <pc:sldMk cId="3388626571" sldId="296"/>
            <ac:spMk id="17" creationId="{A98A38C8-12EB-40B6-A261-14005A0A707A}"/>
          </ac:spMkLst>
        </pc:spChg>
        <pc:spChg chg="mod">
          <ac:chgData name="Susan DeWitt" userId="b92b7d1cfe4c6f13" providerId="LiveId" clId="{5A28B5EF-1E01-48C2-AC68-74C321D0B15A}" dt="2022-08-30T01:28:21.149" v="1764" actId="1076"/>
          <ac:spMkLst>
            <pc:docMk/>
            <pc:sldMk cId="3388626571" sldId="296"/>
            <ac:spMk id="32" creationId="{3840141C-2F0A-4391-803C-2B619479B2B7}"/>
          </ac:spMkLst>
        </pc:spChg>
        <pc:graphicFrameChg chg="mod">
          <ac:chgData name="Susan DeWitt" userId="b92b7d1cfe4c6f13" providerId="LiveId" clId="{5A28B5EF-1E01-48C2-AC68-74C321D0B15A}" dt="2022-08-30T01:28:16.045" v="1763" actId="1076"/>
          <ac:graphicFrameMkLst>
            <pc:docMk/>
            <pc:sldMk cId="3388626571" sldId="296"/>
            <ac:graphicFrameMk id="10" creationId="{24D4203E-0479-446D-B9F6-3C10A5D16F7E}"/>
          </ac:graphicFrameMkLst>
        </pc:graphicFrameChg>
        <pc:graphicFrameChg chg="mod modGraphic">
          <ac:chgData name="Susan DeWitt" userId="b92b7d1cfe4c6f13" providerId="LiveId" clId="{5A28B5EF-1E01-48C2-AC68-74C321D0B15A}" dt="2022-08-29T18:02:16.857" v="1577" actId="1035"/>
          <ac:graphicFrameMkLst>
            <pc:docMk/>
            <pc:sldMk cId="3388626571" sldId="296"/>
            <ac:graphicFrameMk id="11" creationId="{6660CB1D-8574-4874-B7E8-6F54354EF7F5}"/>
          </ac:graphicFrameMkLst>
        </pc:graphicFrameChg>
        <pc:graphicFrameChg chg="mod">
          <ac:chgData name="Susan DeWitt" userId="b92b7d1cfe4c6f13" providerId="LiveId" clId="{5A28B5EF-1E01-48C2-AC68-74C321D0B15A}" dt="2022-08-30T01:28:37.011" v="1766" actId="1076"/>
          <ac:graphicFrameMkLst>
            <pc:docMk/>
            <pc:sldMk cId="3388626571" sldId="296"/>
            <ac:graphicFrameMk id="23" creationId="{0AECC8F4-2C4E-4818-B6D4-4B18A9854C0E}"/>
          </ac:graphicFrameMkLst>
        </pc:graphicFrameChg>
        <pc:graphicFrameChg chg="del">
          <ac:chgData name="Susan DeWitt" userId="b92b7d1cfe4c6f13" providerId="LiveId" clId="{5A28B5EF-1E01-48C2-AC68-74C321D0B15A}" dt="2022-08-28T19:40:46.136" v="359" actId="478"/>
          <ac:graphicFrameMkLst>
            <pc:docMk/>
            <pc:sldMk cId="3388626571" sldId="296"/>
            <ac:graphicFrameMk id="33" creationId="{9B728925-54F9-41D7-ABAA-95E86F11BCF0}"/>
          </ac:graphicFrameMkLst>
        </pc:graphicFrameChg>
        <pc:picChg chg="add mod">
          <ac:chgData name="Susan DeWitt" userId="b92b7d1cfe4c6f13" providerId="LiveId" clId="{5A28B5EF-1E01-48C2-AC68-74C321D0B15A}" dt="2022-08-30T01:28:07.453" v="1761" actId="1076"/>
          <ac:picMkLst>
            <pc:docMk/>
            <pc:sldMk cId="3388626571" sldId="296"/>
            <ac:picMk id="30" creationId="{FAC38D7A-8757-371B-65C8-C908C14BB315}"/>
          </ac:picMkLst>
        </pc:picChg>
      </pc:sldChg>
      <pc:sldChg chg="modSp mod">
        <pc:chgData name="Susan DeWitt" userId="b92b7d1cfe4c6f13" providerId="LiveId" clId="{5A28B5EF-1E01-48C2-AC68-74C321D0B15A}" dt="2022-08-30T19:18:02.597" v="1846" actId="20577"/>
        <pc:sldMkLst>
          <pc:docMk/>
          <pc:sldMk cId="3678398766" sldId="297"/>
        </pc:sldMkLst>
        <pc:graphicFrameChg chg="modGraphic">
          <ac:chgData name="Susan DeWitt" userId="b92b7d1cfe4c6f13" providerId="LiveId" clId="{5A28B5EF-1E01-48C2-AC68-74C321D0B15A}" dt="2022-08-30T19:18:02.597" v="1846" actId="20577"/>
          <ac:graphicFrameMkLst>
            <pc:docMk/>
            <pc:sldMk cId="3678398766" sldId="297"/>
            <ac:graphicFrameMk id="11" creationId="{6660CB1D-8574-4874-B7E8-6F54354EF7F5}"/>
          </ac:graphicFrameMkLst>
        </pc:graphicFrameChg>
      </pc:sldChg>
      <pc:sldChg chg="modSp mod addCm modCm">
        <pc:chgData name="Susan DeWitt" userId="b92b7d1cfe4c6f13" providerId="LiveId" clId="{5A28B5EF-1E01-48C2-AC68-74C321D0B15A}" dt="2022-08-29T00:04:12.151" v="533" actId="20577"/>
        <pc:sldMkLst>
          <pc:docMk/>
          <pc:sldMk cId="1865407158" sldId="298"/>
        </pc:sldMkLst>
        <pc:spChg chg="mod">
          <ac:chgData name="Susan DeWitt" userId="b92b7d1cfe4c6f13" providerId="LiveId" clId="{5A28B5EF-1E01-48C2-AC68-74C321D0B15A}" dt="2022-08-28T23:59:06.009" v="488" actId="20577"/>
          <ac:spMkLst>
            <pc:docMk/>
            <pc:sldMk cId="1865407158" sldId="298"/>
            <ac:spMk id="28" creationId="{01AA0B16-671B-43D4-9875-624FFA1F786F}"/>
          </ac:spMkLst>
        </pc:spChg>
        <pc:graphicFrameChg chg="mod modGraphic">
          <ac:chgData name="Susan DeWitt" userId="b92b7d1cfe4c6f13" providerId="LiveId" clId="{5A28B5EF-1E01-48C2-AC68-74C321D0B15A}" dt="2022-08-29T00:04:12.151" v="533" actId="20577"/>
          <ac:graphicFrameMkLst>
            <pc:docMk/>
            <pc:sldMk cId="1865407158" sldId="298"/>
            <ac:graphicFrameMk id="11" creationId="{6660CB1D-8574-4874-B7E8-6F54354EF7F5}"/>
          </ac:graphicFrameMkLst>
        </pc:graphicFrameChg>
      </pc:sldChg>
      <pc:sldChg chg="modSp mod">
        <pc:chgData name="Susan DeWitt" userId="b92b7d1cfe4c6f13" providerId="LiveId" clId="{5A28B5EF-1E01-48C2-AC68-74C321D0B15A}" dt="2022-09-02T23:02:56.063" v="3140"/>
        <pc:sldMkLst>
          <pc:docMk/>
          <pc:sldMk cId="2844344682" sldId="299"/>
        </pc:sldMkLst>
        <pc:graphicFrameChg chg="mod modGraphic">
          <ac:chgData name="Susan DeWitt" userId="b92b7d1cfe4c6f13" providerId="LiveId" clId="{5A28B5EF-1E01-48C2-AC68-74C321D0B15A}" dt="2022-09-02T23:02:56.063" v="3140"/>
          <ac:graphicFrameMkLst>
            <pc:docMk/>
            <pc:sldMk cId="2844344682" sldId="299"/>
            <ac:graphicFrameMk id="4" creationId="{44AEA765-2CF9-4176-A07A-861B47BC8A73}"/>
          </ac:graphicFrameMkLst>
        </pc:graphicFrameChg>
        <pc:graphicFrameChg chg="mod">
          <ac:chgData name="Susan DeWitt" userId="b92b7d1cfe4c6f13" providerId="LiveId" clId="{5A28B5EF-1E01-48C2-AC68-74C321D0B15A}" dt="2022-09-02T22:11:39.115" v="2938" actId="1076"/>
          <ac:graphicFrameMkLst>
            <pc:docMk/>
            <pc:sldMk cId="2844344682" sldId="299"/>
            <ac:graphicFrameMk id="6" creationId="{733141BE-C680-4323-9A96-678BE2961969}"/>
          </ac:graphicFrameMkLst>
        </pc:graphicFrameChg>
      </pc:sldChg>
      <pc:sldChg chg="addSp delSp modSp mod">
        <pc:chgData name="Susan DeWitt" userId="b92b7d1cfe4c6f13" providerId="LiveId" clId="{5A28B5EF-1E01-48C2-AC68-74C321D0B15A}" dt="2022-08-30T22:52:13.435" v="1965" actId="1076"/>
        <pc:sldMkLst>
          <pc:docMk/>
          <pc:sldMk cId="1335639817" sldId="300"/>
        </pc:sldMkLst>
        <pc:spChg chg="mod">
          <ac:chgData name="Susan DeWitt" userId="b92b7d1cfe4c6f13" providerId="LiveId" clId="{5A28B5EF-1E01-48C2-AC68-74C321D0B15A}" dt="2022-08-30T22:51:48.925" v="1962" actId="14100"/>
          <ac:spMkLst>
            <pc:docMk/>
            <pc:sldMk cId="1335639817" sldId="300"/>
            <ac:spMk id="28" creationId="{75D6649E-C212-4B84-BFBB-68F8B4A32371}"/>
          </ac:spMkLst>
        </pc:spChg>
        <pc:spChg chg="mod">
          <ac:chgData name="Susan DeWitt" userId="b92b7d1cfe4c6f13" providerId="LiveId" clId="{5A28B5EF-1E01-48C2-AC68-74C321D0B15A}" dt="2022-08-29T18:12:34.179" v="1591" actId="1076"/>
          <ac:spMkLst>
            <pc:docMk/>
            <pc:sldMk cId="1335639817" sldId="300"/>
            <ac:spMk id="43" creationId="{604D7875-B4B5-472B-900C-1542A82A4347}"/>
          </ac:spMkLst>
        </pc:spChg>
        <pc:graphicFrameChg chg="modGraphic">
          <ac:chgData name="Susan DeWitt" userId="b92b7d1cfe4c6f13" providerId="LiveId" clId="{5A28B5EF-1E01-48C2-AC68-74C321D0B15A}" dt="2022-08-30T22:50:58.777" v="1960" actId="20577"/>
          <ac:graphicFrameMkLst>
            <pc:docMk/>
            <pc:sldMk cId="1335639817" sldId="300"/>
            <ac:graphicFrameMk id="11" creationId="{6660CB1D-8574-4874-B7E8-6F54354EF7F5}"/>
          </ac:graphicFrameMkLst>
        </pc:graphicFrameChg>
        <pc:graphicFrameChg chg="mod">
          <ac:chgData name="Susan DeWitt" userId="b92b7d1cfe4c6f13" providerId="LiveId" clId="{5A28B5EF-1E01-48C2-AC68-74C321D0B15A}" dt="2022-08-30T22:52:13.435" v="1965" actId="1076"/>
          <ac:graphicFrameMkLst>
            <pc:docMk/>
            <pc:sldMk cId="1335639817" sldId="300"/>
            <ac:graphicFrameMk id="23" creationId="{79D714CF-A198-4DCB-A402-65A1CB3481FC}"/>
          </ac:graphicFrameMkLst>
        </pc:graphicFrameChg>
        <pc:graphicFrameChg chg="del mod">
          <ac:chgData name="Susan DeWitt" userId="b92b7d1cfe4c6f13" providerId="LiveId" clId="{5A28B5EF-1E01-48C2-AC68-74C321D0B15A}" dt="2022-08-29T00:15:19.332" v="591" actId="478"/>
          <ac:graphicFrameMkLst>
            <pc:docMk/>
            <pc:sldMk cId="1335639817" sldId="300"/>
            <ac:graphicFrameMk id="38" creationId="{C92B41A0-AC5F-462E-BF1A-E85991707329}"/>
          </ac:graphicFrameMkLst>
        </pc:graphicFrameChg>
        <pc:graphicFrameChg chg="mod">
          <ac:chgData name="Susan DeWitt" userId="b92b7d1cfe4c6f13" providerId="LiveId" clId="{5A28B5EF-1E01-48C2-AC68-74C321D0B15A}" dt="2022-08-29T00:16:38.915" v="602" actId="1076"/>
          <ac:graphicFrameMkLst>
            <pc:docMk/>
            <pc:sldMk cId="1335639817" sldId="300"/>
            <ac:graphicFrameMk id="40" creationId="{E11D2DF5-CDB6-44E7-AA7D-E702D59018A8}"/>
          </ac:graphicFrameMkLst>
        </pc:graphicFrameChg>
        <pc:graphicFrameChg chg="del mod">
          <ac:chgData name="Susan DeWitt" userId="b92b7d1cfe4c6f13" providerId="LiveId" clId="{5A28B5EF-1E01-48C2-AC68-74C321D0B15A}" dt="2022-08-29T18:11:37.223" v="1579" actId="478"/>
          <ac:graphicFrameMkLst>
            <pc:docMk/>
            <pc:sldMk cId="1335639817" sldId="300"/>
            <ac:graphicFrameMk id="42" creationId="{B6CFD240-D3D0-4C97-A4AE-74FD1B555A08}"/>
          </ac:graphicFrameMkLst>
        </pc:graphicFrameChg>
        <pc:picChg chg="add del mod">
          <ac:chgData name="Susan DeWitt" userId="b92b7d1cfe4c6f13" providerId="LiveId" clId="{5A28B5EF-1E01-48C2-AC68-74C321D0B15A}" dt="2022-08-29T19:56:17.614" v="1693" actId="478"/>
          <ac:picMkLst>
            <pc:docMk/>
            <pc:sldMk cId="1335639817" sldId="300"/>
            <ac:picMk id="32" creationId="{34066147-634B-01C7-7F6C-92C0BF1C6B06}"/>
          </ac:picMkLst>
        </pc:picChg>
        <pc:picChg chg="add mod">
          <ac:chgData name="Susan DeWitt" userId="b92b7d1cfe4c6f13" providerId="LiveId" clId="{5A28B5EF-1E01-48C2-AC68-74C321D0B15A}" dt="2022-08-29T19:56:34.784" v="1697" actId="1076"/>
          <ac:picMkLst>
            <pc:docMk/>
            <pc:sldMk cId="1335639817" sldId="300"/>
            <ac:picMk id="37" creationId="{FB529EAF-EF79-DDDE-855D-86CFE9F878EE}"/>
          </ac:picMkLst>
        </pc:picChg>
      </pc:sldChg>
      <pc:sldChg chg="addSp delSp modSp mod">
        <pc:chgData name="Susan DeWitt" userId="b92b7d1cfe4c6f13" providerId="LiveId" clId="{5A28B5EF-1E01-48C2-AC68-74C321D0B15A}" dt="2022-08-29T00:18:06.143" v="612" actId="1076"/>
        <pc:sldMkLst>
          <pc:docMk/>
          <pc:sldMk cId="466308944" sldId="301"/>
        </pc:sldMkLst>
        <pc:graphicFrameChg chg="del">
          <ac:chgData name="Susan DeWitt" userId="b92b7d1cfe4c6f13" providerId="LiveId" clId="{5A28B5EF-1E01-48C2-AC68-74C321D0B15A}" dt="2022-08-29T00:09:18.564" v="572" actId="478"/>
          <ac:graphicFrameMkLst>
            <pc:docMk/>
            <pc:sldMk cId="466308944" sldId="301"/>
            <ac:graphicFrameMk id="32" creationId="{C06D220D-52DA-4987-AE18-3B4EFE7017A7}"/>
          </ac:graphicFrameMkLst>
        </pc:graphicFrameChg>
        <pc:graphicFrameChg chg="mod">
          <ac:chgData name="Susan DeWitt" userId="b92b7d1cfe4c6f13" providerId="LiveId" clId="{5A28B5EF-1E01-48C2-AC68-74C321D0B15A}" dt="2022-08-29T00:10:13.073" v="585" actId="1076"/>
          <ac:graphicFrameMkLst>
            <pc:docMk/>
            <pc:sldMk cId="466308944" sldId="301"/>
            <ac:graphicFrameMk id="37" creationId="{D3D000AB-D101-4C12-97F4-4F0E095AB09C}"/>
          </ac:graphicFrameMkLst>
        </pc:graphicFrameChg>
        <pc:graphicFrameChg chg="mod">
          <ac:chgData name="Susan DeWitt" userId="b92b7d1cfe4c6f13" providerId="LiveId" clId="{5A28B5EF-1E01-48C2-AC68-74C321D0B15A}" dt="2022-08-29T00:18:06.143" v="612" actId="1076"/>
          <ac:graphicFrameMkLst>
            <pc:docMk/>
            <pc:sldMk cId="466308944" sldId="301"/>
            <ac:graphicFrameMk id="44" creationId="{742CEF85-C3EA-49B8-B0C1-814EAA173CAA}"/>
          </ac:graphicFrameMkLst>
        </pc:graphicFrameChg>
        <pc:picChg chg="add mod">
          <ac:chgData name="Susan DeWitt" userId="b92b7d1cfe4c6f13" providerId="LiveId" clId="{5A28B5EF-1E01-48C2-AC68-74C321D0B15A}" dt="2022-08-29T00:10:16.509" v="586" actId="1076"/>
          <ac:picMkLst>
            <pc:docMk/>
            <pc:sldMk cId="466308944" sldId="301"/>
            <ac:picMk id="42" creationId="{D7645F94-85F3-DCD3-55B4-E2007E858519}"/>
          </ac:picMkLst>
        </pc:picChg>
      </pc:sldChg>
      <pc:sldChg chg="modSp mod">
        <pc:chgData name="Susan DeWitt" userId="b92b7d1cfe4c6f13" providerId="LiveId" clId="{5A28B5EF-1E01-48C2-AC68-74C321D0B15A}" dt="2022-08-30T22:53:45.397" v="1977" actId="20577"/>
        <pc:sldMkLst>
          <pc:docMk/>
          <pc:sldMk cId="2500119355" sldId="303"/>
        </pc:sldMkLst>
        <pc:graphicFrameChg chg="modGraphic">
          <ac:chgData name="Susan DeWitt" userId="b92b7d1cfe4c6f13" providerId="LiveId" clId="{5A28B5EF-1E01-48C2-AC68-74C321D0B15A}" dt="2022-08-30T22:53:45.397" v="1977" actId="20577"/>
          <ac:graphicFrameMkLst>
            <pc:docMk/>
            <pc:sldMk cId="2500119355" sldId="303"/>
            <ac:graphicFrameMk id="11" creationId="{6660CB1D-8574-4874-B7E8-6F54354EF7F5}"/>
          </ac:graphicFrameMkLst>
        </pc:graphicFrameChg>
      </pc:sldChg>
      <pc:sldChg chg="modSp mod">
        <pc:chgData name="Susan DeWitt" userId="b92b7d1cfe4c6f13" providerId="LiveId" clId="{5A28B5EF-1E01-48C2-AC68-74C321D0B15A}" dt="2022-08-30T19:24:45.230" v="1871" actId="1076"/>
        <pc:sldMkLst>
          <pc:docMk/>
          <pc:sldMk cId="1039051492" sldId="304"/>
        </pc:sldMkLst>
        <pc:spChg chg="mod">
          <ac:chgData name="Susan DeWitt" userId="b92b7d1cfe4c6f13" providerId="LiveId" clId="{5A28B5EF-1E01-48C2-AC68-74C321D0B15A}" dt="2022-08-30T19:24:45.230" v="1871" actId="1076"/>
          <ac:spMkLst>
            <pc:docMk/>
            <pc:sldMk cId="1039051492" sldId="304"/>
            <ac:spMk id="51" creationId="{27552DAF-7390-4F23-A7A5-98425C32E259}"/>
          </ac:spMkLst>
        </pc:spChg>
        <pc:graphicFrameChg chg="modGraphic">
          <ac:chgData name="Susan DeWitt" userId="b92b7d1cfe4c6f13" providerId="LiveId" clId="{5A28B5EF-1E01-48C2-AC68-74C321D0B15A}" dt="2022-08-29T01:50:07.415" v="954" actId="20577"/>
          <ac:graphicFrameMkLst>
            <pc:docMk/>
            <pc:sldMk cId="1039051492" sldId="304"/>
            <ac:graphicFrameMk id="11" creationId="{6660CB1D-8574-4874-B7E8-6F54354EF7F5}"/>
          </ac:graphicFrameMkLst>
        </pc:graphicFrameChg>
      </pc:sldChg>
      <pc:sldChg chg="modSp mod">
        <pc:chgData name="Susan DeWitt" userId="b92b7d1cfe4c6f13" providerId="LiveId" clId="{5A28B5EF-1E01-48C2-AC68-74C321D0B15A}" dt="2022-08-30T22:40:44.775" v="1939" actId="20577"/>
        <pc:sldMkLst>
          <pc:docMk/>
          <pc:sldMk cId="2535571984" sldId="305"/>
        </pc:sldMkLst>
        <pc:graphicFrameChg chg="modGraphic">
          <ac:chgData name="Susan DeWitt" userId="b92b7d1cfe4c6f13" providerId="LiveId" clId="{5A28B5EF-1E01-48C2-AC68-74C321D0B15A}" dt="2022-08-30T22:40:44.775" v="1939" actId="20577"/>
          <ac:graphicFrameMkLst>
            <pc:docMk/>
            <pc:sldMk cId="2535571984" sldId="305"/>
            <ac:graphicFrameMk id="11" creationId="{6660CB1D-8574-4874-B7E8-6F54354EF7F5}"/>
          </ac:graphicFrameMkLst>
        </pc:graphicFrameChg>
      </pc:sldChg>
      <pc:sldChg chg="modSp mod">
        <pc:chgData name="Susan DeWitt" userId="b92b7d1cfe4c6f13" providerId="LiveId" clId="{5A28B5EF-1E01-48C2-AC68-74C321D0B15A}" dt="2022-08-29T01:55:23.589" v="973" actId="1076"/>
        <pc:sldMkLst>
          <pc:docMk/>
          <pc:sldMk cId="3239440879" sldId="306"/>
        </pc:sldMkLst>
        <pc:spChg chg="mod">
          <ac:chgData name="Susan DeWitt" userId="b92b7d1cfe4c6f13" providerId="LiveId" clId="{5A28B5EF-1E01-48C2-AC68-74C321D0B15A}" dt="2022-08-29T01:55:09.879" v="972" actId="1036"/>
          <ac:spMkLst>
            <pc:docMk/>
            <pc:sldMk cId="3239440879" sldId="306"/>
            <ac:spMk id="46" creationId="{2DECA9B2-E025-468F-8AA3-A10F279C1061}"/>
          </ac:spMkLst>
        </pc:spChg>
        <pc:spChg chg="mod">
          <ac:chgData name="Susan DeWitt" userId="b92b7d1cfe4c6f13" providerId="LiveId" clId="{5A28B5EF-1E01-48C2-AC68-74C321D0B15A}" dt="2022-08-29T01:55:23.589" v="973" actId="1076"/>
          <ac:spMkLst>
            <pc:docMk/>
            <pc:sldMk cId="3239440879" sldId="306"/>
            <ac:spMk id="73" creationId="{8AD86748-5776-422D-B111-B15276EF2935}"/>
          </ac:spMkLst>
        </pc:spChg>
        <pc:graphicFrameChg chg="modGraphic">
          <ac:chgData name="Susan DeWitt" userId="b92b7d1cfe4c6f13" providerId="LiveId" clId="{5A28B5EF-1E01-48C2-AC68-74C321D0B15A}" dt="2022-08-29T01:52:29.159" v="960" actId="20577"/>
          <ac:graphicFrameMkLst>
            <pc:docMk/>
            <pc:sldMk cId="3239440879" sldId="306"/>
            <ac:graphicFrameMk id="11" creationId="{6660CB1D-8574-4874-B7E8-6F54354EF7F5}"/>
          </ac:graphicFrameMkLst>
        </pc:graphicFrameChg>
        <pc:graphicFrameChg chg="mod">
          <ac:chgData name="Susan DeWitt" userId="b92b7d1cfe4c6f13" providerId="LiveId" clId="{5A28B5EF-1E01-48C2-AC68-74C321D0B15A}" dt="2022-08-29T01:53:58.698" v="961" actId="1076"/>
          <ac:graphicFrameMkLst>
            <pc:docMk/>
            <pc:sldMk cId="3239440879" sldId="306"/>
            <ac:graphicFrameMk id="37" creationId="{ECAA1704-C02B-4387-B134-3D97FDE5AC0C}"/>
          </ac:graphicFrameMkLst>
        </pc:graphicFrameChg>
        <pc:graphicFrameChg chg="mod">
          <ac:chgData name="Susan DeWitt" userId="b92b7d1cfe4c6f13" providerId="LiveId" clId="{5A28B5EF-1E01-48C2-AC68-74C321D0B15A}" dt="2022-08-29T01:54:31.977" v="964" actId="1076"/>
          <ac:graphicFrameMkLst>
            <pc:docMk/>
            <pc:sldMk cId="3239440879" sldId="306"/>
            <ac:graphicFrameMk id="52" creationId="{28139D11-3CB7-427C-A153-AB1268BAD3A8}"/>
          </ac:graphicFrameMkLst>
        </pc:graphicFrameChg>
        <pc:graphicFrameChg chg="mod">
          <ac:chgData name="Susan DeWitt" userId="b92b7d1cfe4c6f13" providerId="LiveId" clId="{5A28B5EF-1E01-48C2-AC68-74C321D0B15A}" dt="2022-08-29T01:54:39.054" v="965" actId="1076"/>
          <ac:graphicFrameMkLst>
            <pc:docMk/>
            <pc:sldMk cId="3239440879" sldId="306"/>
            <ac:graphicFrameMk id="72" creationId="{EC382C0A-1C29-4923-BCE4-49E60CB60DBD}"/>
          </ac:graphicFrameMkLst>
        </pc:graphicFrameChg>
        <pc:picChg chg="mod">
          <ac:chgData name="Susan DeWitt" userId="b92b7d1cfe4c6f13" providerId="LiveId" clId="{5A28B5EF-1E01-48C2-AC68-74C321D0B15A}" dt="2022-08-29T01:54:25.506" v="963" actId="1076"/>
          <ac:picMkLst>
            <pc:docMk/>
            <pc:sldMk cId="3239440879" sldId="306"/>
            <ac:picMk id="58" creationId="{83FE2F96-83A1-C931-3FA6-047E7367FD1D}"/>
          </ac:picMkLst>
        </pc:picChg>
        <pc:picChg chg="mod">
          <ac:chgData name="Susan DeWitt" userId="b92b7d1cfe4c6f13" providerId="LiveId" clId="{5A28B5EF-1E01-48C2-AC68-74C321D0B15A}" dt="2022-08-29T01:12:09.181" v="701" actId="14100"/>
          <ac:picMkLst>
            <pc:docMk/>
            <pc:sldMk cId="3239440879" sldId="306"/>
            <ac:picMk id="64" creationId="{1D42A083-0182-B93D-9DBC-78B32FA77000}"/>
          </ac:picMkLst>
        </pc:picChg>
      </pc:sldChg>
      <pc:sldChg chg="modSp mod">
        <pc:chgData name="Susan DeWitt" userId="b92b7d1cfe4c6f13" providerId="LiveId" clId="{5A28B5EF-1E01-48C2-AC68-74C321D0B15A}" dt="2022-08-29T19:57:19.800" v="1707" actId="20577"/>
        <pc:sldMkLst>
          <pc:docMk/>
          <pc:sldMk cId="2852538180" sldId="307"/>
        </pc:sldMkLst>
        <pc:spChg chg="mod">
          <ac:chgData name="Susan DeWitt" userId="b92b7d1cfe4c6f13" providerId="LiveId" clId="{5A28B5EF-1E01-48C2-AC68-74C321D0B15A}" dt="2022-08-29T01:55:49.055" v="980" actId="1076"/>
          <ac:spMkLst>
            <pc:docMk/>
            <pc:sldMk cId="2852538180" sldId="307"/>
            <ac:spMk id="37" creationId="{CE05D7AA-AE48-4FA9-9456-FFE87F869BFC}"/>
          </ac:spMkLst>
        </pc:spChg>
        <pc:spChg chg="mod">
          <ac:chgData name="Susan DeWitt" userId="b92b7d1cfe4c6f13" providerId="LiveId" clId="{5A28B5EF-1E01-48C2-AC68-74C321D0B15A}" dt="2022-08-29T01:55:52.476" v="981" actId="1076"/>
          <ac:spMkLst>
            <pc:docMk/>
            <pc:sldMk cId="2852538180" sldId="307"/>
            <ac:spMk id="72" creationId="{0659F964-9C95-4721-B619-871FAD699674}"/>
          </ac:spMkLst>
        </pc:spChg>
        <pc:graphicFrameChg chg="modGraphic">
          <ac:chgData name="Susan DeWitt" userId="b92b7d1cfe4c6f13" providerId="LiveId" clId="{5A28B5EF-1E01-48C2-AC68-74C321D0B15A}" dt="2022-08-29T19:57:19.800" v="1707" actId="20577"/>
          <ac:graphicFrameMkLst>
            <pc:docMk/>
            <pc:sldMk cId="2852538180" sldId="307"/>
            <ac:graphicFrameMk id="11" creationId="{6660CB1D-8574-4874-B7E8-6F54354EF7F5}"/>
          </ac:graphicFrameMkLst>
        </pc:graphicFrameChg>
      </pc:sldChg>
      <pc:sldChg chg="modSp mod">
        <pc:chgData name="Susan DeWitt" userId="b92b7d1cfe4c6f13" providerId="LiveId" clId="{5A28B5EF-1E01-48C2-AC68-74C321D0B15A}" dt="2022-08-29T18:29:26.718" v="1647" actId="403"/>
        <pc:sldMkLst>
          <pc:docMk/>
          <pc:sldMk cId="1186994354" sldId="308"/>
        </pc:sldMkLst>
        <pc:graphicFrameChg chg="mod modGraphic">
          <ac:chgData name="Susan DeWitt" userId="b92b7d1cfe4c6f13" providerId="LiveId" clId="{5A28B5EF-1E01-48C2-AC68-74C321D0B15A}" dt="2022-08-29T18:29:26.718" v="1647" actId="403"/>
          <ac:graphicFrameMkLst>
            <pc:docMk/>
            <pc:sldMk cId="1186994354" sldId="308"/>
            <ac:graphicFrameMk id="11" creationId="{6660CB1D-8574-4874-B7E8-6F54354EF7F5}"/>
          </ac:graphicFrameMkLst>
        </pc:graphicFrameChg>
        <pc:graphicFrameChg chg="mod">
          <ac:chgData name="Susan DeWitt" userId="b92b7d1cfe4c6f13" providerId="LiveId" clId="{5A28B5EF-1E01-48C2-AC68-74C321D0B15A}" dt="2022-08-29T01:26:14.203" v="751" actId="1037"/>
          <ac:graphicFrameMkLst>
            <pc:docMk/>
            <pc:sldMk cId="1186994354" sldId="308"/>
            <ac:graphicFrameMk id="65" creationId="{FA61D3BF-E853-4AE5-A7BB-C4E888C769D7}"/>
          </ac:graphicFrameMkLst>
        </pc:graphicFrameChg>
        <pc:graphicFrameChg chg="mod">
          <ac:chgData name="Susan DeWitt" userId="b92b7d1cfe4c6f13" providerId="LiveId" clId="{5A28B5EF-1E01-48C2-AC68-74C321D0B15A}" dt="2022-08-29T01:26:25.341" v="754" actId="14100"/>
          <ac:graphicFrameMkLst>
            <pc:docMk/>
            <pc:sldMk cId="1186994354" sldId="308"/>
            <ac:graphicFrameMk id="66" creationId="{9BE57E05-32FD-4A91-BDB5-18884D960743}"/>
          </ac:graphicFrameMkLst>
        </pc:graphicFrameChg>
      </pc:sldChg>
      <pc:sldChg chg="modSp mod">
        <pc:chgData name="Susan DeWitt" userId="b92b7d1cfe4c6f13" providerId="LiveId" clId="{5A28B5EF-1E01-48C2-AC68-74C321D0B15A}" dt="2022-09-02T22:56:02.699" v="3126" actId="1037"/>
        <pc:sldMkLst>
          <pc:docMk/>
          <pc:sldMk cId="42998310" sldId="309"/>
        </pc:sldMkLst>
        <pc:spChg chg="mod">
          <ac:chgData name="Susan DeWitt" userId="b92b7d1cfe4c6f13" providerId="LiveId" clId="{5A28B5EF-1E01-48C2-AC68-74C321D0B15A}" dt="2022-08-30T23:18:36.120" v="2405" actId="1076"/>
          <ac:spMkLst>
            <pc:docMk/>
            <pc:sldMk cId="42998310" sldId="309"/>
            <ac:spMk id="65" creationId="{F4556B8F-A8BE-4FB8-95D3-3F129DEC29C0}"/>
          </ac:spMkLst>
        </pc:spChg>
        <pc:graphicFrameChg chg="mod modGraphic">
          <ac:chgData name="Susan DeWitt" userId="b92b7d1cfe4c6f13" providerId="LiveId" clId="{5A28B5EF-1E01-48C2-AC68-74C321D0B15A}" dt="2022-09-02T22:55:58.215" v="3120" actId="14734"/>
          <ac:graphicFrameMkLst>
            <pc:docMk/>
            <pc:sldMk cId="42998310" sldId="309"/>
            <ac:graphicFrameMk id="11" creationId="{6660CB1D-8574-4874-B7E8-6F54354EF7F5}"/>
          </ac:graphicFrameMkLst>
        </pc:graphicFrameChg>
        <pc:graphicFrameChg chg="mod">
          <ac:chgData name="Susan DeWitt" userId="b92b7d1cfe4c6f13" providerId="LiveId" clId="{5A28B5EF-1E01-48C2-AC68-74C321D0B15A}" dt="2022-09-02T22:56:02.699" v="3126" actId="1037"/>
          <ac:graphicFrameMkLst>
            <pc:docMk/>
            <pc:sldMk cId="42998310" sldId="309"/>
            <ac:graphicFrameMk id="72" creationId="{2B8F3BC1-0F62-4C56-9D43-66140A19CC17}"/>
          </ac:graphicFrameMkLst>
        </pc:graphicFrameChg>
      </pc:sldChg>
      <pc:sldChg chg="modSp mod">
        <pc:chgData name="Susan DeWitt" userId="b92b7d1cfe4c6f13" providerId="LiveId" clId="{5A28B5EF-1E01-48C2-AC68-74C321D0B15A}" dt="2022-08-29T19:59:05.356" v="1747" actId="403"/>
        <pc:sldMkLst>
          <pc:docMk/>
          <pc:sldMk cId="2210226178" sldId="310"/>
        </pc:sldMkLst>
        <pc:graphicFrameChg chg="mod modGraphic">
          <ac:chgData name="Susan DeWitt" userId="b92b7d1cfe4c6f13" providerId="LiveId" clId="{5A28B5EF-1E01-48C2-AC68-74C321D0B15A}" dt="2022-08-29T19:59:05.356" v="1747" actId="403"/>
          <ac:graphicFrameMkLst>
            <pc:docMk/>
            <pc:sldMk cId="2210226178" sldId="310"/>
            <ac:graphicFrameMk id="11" creationId="{6660CB1D-8574-4874-B7E8-6F54354EF7F5}"/>
          </ac:graphicFrameMkLst>
        </pc:graphicFrameChg>
      </pc:sldChg>
      <pc:sldChg chg="modSp mod">
        <pc:chgData name="Susan DeWitt" userId="b92b7d1cfe4c6f13" providerId="LiveId" clId="{5A28B5EF-1E01-48C2-AC68-74C321D0B15A}" dt="2022-08-30T22:56:41.561" v="1983" actId="14100"/>
        <pc:sldMkLst>
          <pc:docMk/>
          <pc:sldMk cId="3945586691" sldId="311"/>
        </pc:sldMkLst>
        <pc:graphicFrameChg chg="mod modGraphic">
          <ac:chgData name="Susan DeWitt" userId="b92b7d1cfe4c6f13" providerId="LiveId" clId="{5A28B5EF-1E01-48C2-AC68-74C321D0B15A}" dt="2022-08-30T22:56:41.561" v="1983" actId="14100"/>
          <ac:graphicFrameMkLst>
            <pc:docMk/>
            <pc:sldMk cId="3945586691" sldId="311"/>
            <ac:graphicFrameMk id="11" creationId="{6660CB1D-8574-4874-B7E8-6F54354EF7F5}"/>
          </ac:graphicFrameMkLst>
        </pc:graphicFrameChg>
      </pc:sldChg>
      <pc:sldChg chg="modSp mod">
        <pc:chgData name="Susan DeWitt" userId="b92b7d1cfe4c6f13" providerId="LiveId" clId="{5A28B5EF-1E01-48C2-AC68-74C321D0B15A}" dt="2022-08-30T23:22:11.058" v="2493" actId="20577"/>
        <pc:sldMkLst>
          <pc:docMk/>
          <pc:sldMk cId="337338379" sldId="313"/>
        </pc:sldMkLst>
        <pc:graphicFrameChg chg="mod modGraphic">
          <ac:chgData name="Susan DeWitt" userId="b92b7d1cfe4c6f13" providerId="LiveId" clId="{5A28B5EF-1E01-48C2-AC68-74C321D0B15A}" dt="2022-08-30T23:22:11.058" v="2493" actId="20577"/>
          <ac:graphicFrameMkLst>
            <pc:docMk/>
            <pc:sldMk cId="337338379" sldId="313"/>
            <ac:graphicFrameMk id="11" creationId="{6660CB1D-8574-4874-B7E8-6F54354EF7F5}"/>
          </ac:graphicFrameMkLst>
        </pc:graphicFrameChg>
      </pc:sldChg>
      <pc:sldChg chg="modSp mod">
        <pc:chgData name="Susan DeWitt" userId="b92b7d1cfe4c6f13" providerId="LiveId" clId="{5A28B5EF-1E01-48C2-AC68-74C321D0B15A}" dt="2022-08-30T23:26:05.544" v="2548" actId="20577"/>
        <pc:sldMkLst>
          <pc:docMk/>
          <pc:sldMk cId="212335852" sldId="315"/>
        </pc:sldMkLst>
        <pc:spChg chg="mod">
          <ac:chgData name="Susan DeWitt" userId="b92b7d1cfe4c6f13" providerId="LiveId" clId="{5A28B5EF-1E01-48C2-AC68-74C321D0B15A}" dt="2022-08-30T23:26:05.544" v="2548" actId="20577"/>
          <ac:spMkLst>
            <pc:docMk/>
            <pc:sldMk cId="212335852" sldId="315"/>
            <ac:spMk id="76" creationId="{FA3892B6-CC7E-4C93-8181-8DEF375AD2A1}"/>
          </ac:spMkLst>
        </pc:spChg>
        <pc:graphicFrameChg chg="modGraphic">
          <ac:chgData name="Susan DeWitt" userId="b92b7d1cfe4c6f13" providerId="LiveId" clId="{5A28B5EF-1E01-48C2-AC68-74C321D0B15A}" dt="2022-08-30T23:25:20.573" v="2534" actId="20577"/>
          <ac:graphicFrameMkLst>
            <pc:docMk/>
            <pc:sldMk cId="212335852" sldId="315"/>
            <ac:graphicFrameMk id="11" creationId="{6660CB1D-8574-4874-B7E8-6F54354EF7F5}"/>
          </ac:graphicFrameMkLst>
        </pc:graphicFrameChg>
      </pc:sldChg>
      <pc:sldChg chg="addSp delSp modSp mod">
        <pc:chgData name="Susan DeWitt" userId="b92b7d1cfe4c6f13" providerId="LiveId" clId="{5A28B5EF-1E01-48C2-AC68-74C321D0B15A}" dt="2022-08-29T13:56:49.900" v="1453" actId="1076"/>
        <pc:sldMkLst>
          <pc:docMk/>
          <pc:sldMk cId="4042176931" sldId="316"/>
        </pc:sldMkLst>
        <pc:spChg chg="mod">
          <ac:chgData name="Susan DeWitt" userId="b92b7d1cfe4c6f13" providerId="LiveId" clId="{5A28B5EF-1E01-48C2-AC68-74C321D0B15A}" dt="2022-08-29T02:00:48.731" v="1025" actId="14100"/>
          <ac:spMkLst>
            <pc:docMk/>
            <pc:sldMk cId="4042176931" sldId="316"/>
            <ac:spMk id="60" creationId="{D2A841F4-2367-40AD-93EC-DA9CF3771DD3}"/>
          </ac:spMkLst>
        </pc:spChg>
        <pc:graphicFrameChg chg="mod modGraphic">
          <ac:chgData name="Susan DeWitt" userId="b92b7d1cfe4c6f13" providerId="LiveId" clId="{5A28B5EF-1E01-48C2-AC68-74C321D0B15A}" dt="2022-08-29T13:37:53.458" v="1370" actId="20577"/>
          <ac:graphicFrameMkLst>
            <pc:docMk/>
            <pc:sldMk cId="4042176931" sldId="316"/>
            <ac:graphicFrameMk id="11" creationId="{6660CB1D-8574-4874-B7E8-6F54354EF7F5}"/>
          </ac:graphicFrameMkLst>
        </pc:graphicFrameChg>
        <pc:picChg chg="del mod">
          <ac:chgData name="Susan DeWitt" userId="b92b7d1cfe4c6f13" providerId="LiveId" clId="{5A28B5EF-1E01-48C2-AC68-74C321D0B15A}" dt="2022-08-29T13:56:40.818" v="1450" actId="478"/>
          <ac:picMkLst>
            <pc:docMk/>
            <pc:sldMk cId="4042176931" sldId="316"/>
            <ac:picMk id="62" creationId="{CCF6DCD9-7DDF-BD99-726E-05532F3C08A6}"/>
          </ac:picMkLst>
        </pc:picChg>
        <pc:picChg chg="add mod">
          <ac:chgData name="Susan DeWitt" userId="b92b7d1cfe4c6f13" providerId="LiveId" clId="{5A28B5EF-1E01-48C2-AC68-74C321D0B15A}" dt="2022-08-29T13:56:49.900" v="1453" actId="1076"/>
          <ac:picMkLst>
            <pc:docMk/>
            <pc:sldMk cId="4042176931" sldId="316"/>
            <ac:picMk id="65" creationId="{19D2D698-3F01-4463-6FFF-D57290459E4F}"/>
          </ac:picMkLst>
        </pc:picChg>
      </pc:sldChg>
      <pc:sldChg chg="addSp delSp modSp mod">
        <pc:chgData name="Susan DeWitt" userId="b92b7d1cfe4c6f13" providerId="LiveId" clId="{5A28B5EF-1E01-48C2-AC68-74C321D0B15A}" dt="2022-08-29T13:47:31.021" v="1438" actId="20577"/>
        <pc:sldMkLst>
          <pc:docMk/>
          <pc:sldMk cId="1300497877" sldId="317"/>
        </pc:sldMkLst>
        <pc:spChg chg="mod">
          <ac:chgData name="Susan DeWitt" userId="b92b7d1cfe4c6f13" providerId="LiveId" clId="{5A28B5EF-1E01-48C2-AC68-74C321D0B15A}" dt="2022-08-29T02:06:07.183" v="1063" actId="1076"/>
          <ac:spMkLst>
            <pc:docMk/>
            <pc:sldMk cId="1300497877" sldId="317"/>
            <ac:spMk id="60" creationId="{D2A841F4-2367-40AD-93EC-DA9CF3771DD3}"/>
          </ac:spMkLst>
        </pc:spChg>
        <pc:graphicFrameChg chg="mod modGraphic">
          <ac:chgData name="Susan DeWitt" userId="b92b7d1cfe4c6f13" providerId="LiveId" clId="{5A28B5EF-1E01-48C2-AC68-74C321D0B15A}" dt="2022-08-29T13:47:31.021" v="1438" actId="20577"/>
          <ac:graphicFrameMkLst>
            <pc:docMk/>
            <pc:sldMk cId="1300497877" sldId="317"/>
            <ac:graphicFrameMk id="11" creationId="{6660CB1D-8574-4874-B7E8-6F54354EF7F5}"/>
          </ac:graphicFrameMkLst>
        </pc:graphicFrameChg>
        <pc:graphicFrameChg chg="del">
          <ac:chgData name="Susan DeWitt" userId="b92b7d1cfe4c6f13" providerId="LiveId" clId="{5A28B5EF-1E01-48C2-AC68-74C321D0B15A}" dt="2022-08-28T19:44:52.162" v="365" actId="478"/>
          <ac:graphicFrameMkLst>
            <pc:docMk/>
            <pc:sldMk cId="1300497877" sldId="317"/>
            <ac:graphicFrameMk id="46" creationId="{A37D887C-C085-4975-8E1F-00F9A91C7F91}"/>
          </ac:graphicFrameMkLst>
        </pc:graphicFrameChg>
        <pc:graphicFrameChg chg="mod">
          <ac:chgData name="Susan DeWitt" userId="b92b7d1cfe4c6f13" providerId="LiveId" clId="{5A28B5EF-1E01-48C2-AC68-74C321D0B15A}" dt="2022-08-28T19:45:07.375" v="370" actId="1076"/>
          <ac:graphicFrameMkLst>
            <pc:docMk/>
            <pc:sldMk cId="1300497877" sldId="317"/>
            <ac:graphicFrameMk id="52" creationId="{BB70ECCE-383A-4344-8065-C583379E9116}"/>
          </ac:graphicFrameMkLst>
        </pc:graphicFrameChg>
        <pc:picChg chg="add mod">
          <ac:chgData name="Susan DeWitt" userId="b92b7d1cfe4c6f13" providerId="LiveId" clId="{5A28B5EF-1E01-48C2-AC68-74C321D0B15A}" dt="2022-08-29T02:07:03.475" v="1064" actId="1076"/>
          <ac:picMkLst>
            <pc:docMk/>
            <pc:sldMk cId="1300497877" sldId="317"/>
            <ac:picMk id="65" creationId="{DFC0F9D3-124D-DE7B-B425-CB7F6D2497FC}"/>
          </ac:picMkLst>
        </pc:picChg>
        <pc:picChg chg="mod">
          <ac:chgData name="Susan DeWitt" userId="b92b7d1cfe4c6f13" providerId="LiveId" clId="{5A28B5EF-1E01-48C2-AC68-74C321D0B15A}" dt="2022-08-29T02:07:11.281" v="1066" actId="1076"/>
          <ac:picMkLst>
            <pc:docMk/>
            <pc:sldMk cId="1300497877" sldId="317"/>
            <ac:picMk id="66" creationId="{FE04C6D8-69D3-4DE3-A292-D968368E4B64}"/>
          </ac:picMkLst>
        </pc:picChg>
      </pc:sldChg>
      <pc:sldChg chg="addSp delSp modSp mod">
        <pc:chgData name="Susan DeWitt" userId="b92b7d1cfe4c6f13" providerId="LiveId" clId="{5A28B5EF-1E01-48C2-AC68-74C321D0B15A}" dt="2022-08-30T23:32:33.747" v="2626" actId="20577"/>
        <pc:sldMkLst>
          <pc:docMk/>
          <pc:sldMk cId="628904074" sldId="318"/>
        </pc:sldMkLst>
        <pc:spChg chg="mod">
          <ac:chgData name="Susan DeWitt" userId="b92b7d1cfe4c6f13" providerId="LiveId" clId="{5A28B5EF-1E01-48C2-AC68-74C321D0B15A}" dt="2022-08-29T02:12:02.939" v="1131" actId="1076"/>
          <ac:spMkLst>
            <pc:docMk/>
            <pc:sldMk cId="628904074" sldId="318"/>
            <ac:spMk id="25" creationId="{9F5F42CE-A20C-4D44-97D8-BBAE86FEAE53}"/>
          </ac:spMkLst>
        </pc:spChg>
        <pc:spChg chg="mod">
          <ac:chgData name="Susan DeWitt" userId="b92b7d1cfe4c6f13" providerId="LiveId" clId="{5A28B5EF-1E01-48C2-AC68-74C321D0B15A}" dt="2022-08-29T02:12:05.157" v="1137" actId="1076"/>
          <ac:spMkLst>
            <pc:docMk/>
            <pc:sldMk cId="628904074" sldId="318"/>
            <ac:spMk id="72" creationId="{847923D3-913F-487F-9764-EF4338FB78E4}"/>
          </ac:spMkLst>
        </pc:spChg>
        <pc:graphicFrameChg chg="mod modGraphic">
          <ac:chgData name="Susan DeWitt" userId="b92b7d1cfe4c6f13" providerId="LiveId" clId="{5A28B5EF-1E01-48C2-AC68-74C321D0B15A}" dt="2022-08-30T23:32:33.747" v="2626" actId="20577"/>
          <ac:graphicFrameMkLst>
            <pc:docMk/>
            <pc:sldMk cId="628904074" sldId="318"/>
            <ac:graphicFrameMk id="11" creationId="{6660CB1D-8574-4874-B7E8-6F54354EF7F5}"/>
          </ac:graphicFrameMkLst>
        </pc:graphicFrameChg>
        <pc:graphicFrameChg chg="mod">
          <ac:chgData name="Susan DeWitt" userId="b92b7d1cfe4c6f13" providerId="LiveId" clId="{5A28B5EF-1E01-48C2-AC68-74C321D0B15A}" dt="2022-08-29T02:12:04.220" v="1134" actId="1076"/>
          <ac:graphicFrameMkLst>
            <pc:docMk/>
            <pc:sldMk cId="628904074" sldId="318"/>
            <ac:graphicFrameMk id="52" creationId="{4104A608-C5AC-4300-9327-164D528AEDB8}"/>
          </ac:graphicFrameMkLst>
        </pc:graphicFrameChg>
        <pc:graphicFrameChg chg="mod">
          <ac:chgData name="Susan DeWitt" userId="b92b7d1cfe4c6f13" providerId="LiveId" clId="{5A28B5EF-1E01-48C2-AC68-74C321D0B15A}" dt="2022-08-29T02:12:04.001" v="1133" actId="1076"/>
          <ac:graphicFrameMkLst>
            <pc:docMk/>
            <pc:sldMk cId="628904074" sldId="318"/>
            <ac:graphicFrameMk id="62" creationId="{067DFEB0-C1DB-457C-9793-E4A8CDD023B7}"/>
          </ac:graphicFrameMkLst>
        </pc:graphicFrameChg>
        <pc:picChg chg="del mod">
          <ac:chgData name="Susan DeWitt" userId="b92b7d1cfe4c6f13" providerId="LiveId" clId="{5A28B5EF-1E01-48C2-AC68-74C321D0B15A}" dt="2022-08-29T13:53:57.954" v="1442" actId="478"/>
          <ac:picMkLst>
            <pc:docMk/>
            <pc:sldMk cId="628904074" sldId="318"/>
            <ac:picMk id="64" creationId="{4A807E1D-68E4-7236-FA3F-9BD0F13EAD30}"/>
          </ac:picMkLst>
        </pc:picChg>
        <pc:picChg chg="add mod">
          <ac:chgData name="Susan DeWitt" userId="b92b7d1cfe4c6f13" providerId="LiveId" clId="{5A28B5EF-1E01-48C2-AC68-74C321D0B15A}" dt="2022-08-29T13:54:21.240" v="1447" actId="14100"/>
          <ac:picMkLst>
            <pc:docMk/>
            <pc:sldMk cId="628904074" sldId="318"/>
            <ac:picMk id="65" creationId="{F8E27D10-155D-77FC-792D-C4DD4F5BA818}"/>
          </ac:picMkLst>
        </pc:picChg>
      </pc:sldChg>
      <pc:sldChg chg="modSp mod">
        <pc:chgData name="Susan DeWitt" userId="b92b7d1cfe4c6f13" providerId="LiveId" clId="{5A28B5EF-1E01-48C2-AC68-74C321D0B15A}" dt="2022-09-02T23:09:04.830" v="3148" actId="179"/>
        <pc:sldMkLst>
          <pc:docMk/>
          <pc:sldMk cId="1519959323" sldId="319"/>
        </pc:sldMkLst>
        <pc:spChg chg="mod">
          <ac:chgData name="Susan DeWitt" userId="b92b7d1cfe4c6f13" providerId="LiveId" clId="{5A28B5EF-1E01-48C2-AC68-74C321D0B15A}" dt="2022-08-29T02:16:11.725" v="1168" actId="14100"/>
          <ac:spMkLst>
            <pc:docMk/>
            <pc:sldMk cId="1519959323" sldId="319"/>
            <ac:spMk id="76" creationId="{AA8356FB-99AD-4FC4-B8E8-97410F67D40A}"/>
          </ac:spMkLst>
        </pc:spChg>
        <pc:graphicFrameChg chg="modGraphic">
          <ac:chgData name="Susan DeWitt" userId="b92b7d1cfe4c6f13" providerId="LiveId" clId="{5A28B5EF-1E01-48C2-AC68-74C321D0B15A}" dt="2022-09-02T23:09:04.830" v="3148" actId="179"/>
          <ac:graphicFrameMkLst>
            <pc:docMk/>
            <pc:sldMk cId="1519959323" sldId="319"/>
            <ac:graphicFrameMk id="11" creationId="{6660CB1D-8574-4874-B7E8-6F54354EF7F5}"/>
          </ac:graphicFrameMkLst>
        </pc:graphicFrameChg>
      </pc:sldChg>
      <pc:sldChg chg="modSp mod modCm">
        <pc:chgData name="Susan DeWitt" userId="b92b7d1cfe4c6f13" providerId="LiveId" clId="{5A28B5EF-1E01-48C2-AC68-74C321D0B15A}" dt="2022-08-31T00:06:39.167" v="2869"/>
        <pc:sldMkLst>
          <pc:docMk/>
          <pc:sldMk cId="903300292" sldId="320"/>
        </pc:sldMkLst>
        <pc:spChg chg="mod">
          <ac:chgData name="Susan DeWitt" userId="b92b7d1cfe4c6f13" providerId="LiveId" clId="{5A28B5EF-1E01-48C2-AC68-74C321D0B15A}" dt="2022-08-30T03:41:22.301" v="1802" actId="14100"/>
          <ac:spMkLst>
            <pc:docMk/>
            <pc:sldMk cId="903300292" sldId="320"/>
            <ac:spMk id="46" creationId="{CBDFD71E-C81B-428C-857E-9E5048ED835E}"/>
          </ac:spMkLst>
        </pc:spChg>
        <pc:graphicFrameChg chg="mod modGraphic">
          <ac:chgData name="Susan DeWitt" userId="b92b7d1cfe4c6f13" providerId="LiveId" clId="{5A28B5EF-1E01-48C2-AC68-74C321D0B15A}" dt="2022-08-29T14:47:55.711" v="1501" actId="20577"/>
          <ac:graphicFrameMkLst>
            <pc:docMk/>
            <pc:sldMk cId="903300292" sldId="320"/>
            <ac:graphicFrameMk id="11" creationId="{6660CB1D-8574-4874-B7E8-6F54354EF7F5}"/>
          </ac:graphicFrameMkLst>
        </pc:graphicFrameChg>
        <pc:graphicFrameChg chg="mod">
          <ac:chgData name="Susan DeWitt" userId="b92b7d1cfe4c6f13" providerId="LiveId" clId="{5A28B5EF-1E01-48C2-AC68-74C321D0B15A}" dt="2022-08-30T03:41:10.275" v="1798" actId="1076"/>
          <ac:graphicFrameMkLst>
            <pc:docMk/>
            <pc:sldMk cId="903300292" sldId="320"/>
            <ac:graphicFrameMk id="72" creationId="{CDE7F4AF-A58C-40BB-AA20-1765D61DF71B}"/>
          </ac:graphicFrameMkLst>
        </pc:graphicFrameChg>
        <pc:picChg chg="mod">
          <ac:chgData name="Susan DeWitt" userId="b92b7d1cfe4c6f13" providerId="LiveId" clId="{5A28B5EF-1E01-48C2-AC68-74C321D0B15A}" dt="2022-08-30T03:41:13.727" v="1799" actId="1076"/>
          <ac:picMkLst>
            <pc:docMk/>
            <pc:sldMk cId="903300292" sldId="320"/>
            <ac:picMk id="60" creationId="{4E5786C3-85F6-D584-BFED-1561A69E87DA}"/>
          </ac:picMkLst>
        </pc:picChg>
        <pc:picChg chg="mod">
          <ac:chgData name="Susan DeWitt" userId="b92b7d1cfe4c6f13" providerId="LiveId" clId="{5A28B5EF-1E01-48C2-AC68-74C321D0B15A}" dt="2022-08-30T03:41:17.133" v="1800" actId="1076"/>
          <ac:picMkLst>
            <pc:docMk/>
            <pc:sldMk cId="903300292" sldId="320"/>
            <ac:picMk id="73" creationId="{1A99C774-8DD9-B3E7-F723-4434F28DCC27}"/>
          </ac:picMkLst>
        </pc:picChg>
      </pc:sldChg>
      <pc:sldChg chg="addSp delSp modSp mod addCm delCm modCm">
        <pc:chgData name="Susan DeWitt" userId="b92b7d1cfe4c6f13" providerId="LiveId" clId="{5A28B5EF-1E01-48C2-AC68-74C321D0B15A}" dt="2022-09-02T23:14:52.181" v="3160" actId="14100"/>
        <pc:sldMkLst>
          <pc:docMk/>
          <pc:sldMk cId="2672223477" sldId="321"/>
        </pc:sldMkLst>
        <pc:spChg chg="add mod">
          <ac:chgData name="Susan DeWitt" userId="b92b7d1cfe4c6f13" providerId="LiveId" clId="{5A28B5EF-1E01-48C2-AC68-74C321D0B15A}" dt="2022-09-02T23:13:56.436" v="3156" actId="20577"/>
          <ac:spMkLst>
            <pc:docMk/>
            <pc:sldMk cId="2672223477" sldId="321"/>
            <ac:spMk id="52" creationId="{FFAB1BD1-1318-DEFE-BD2F-C47AEC6B640B}"/>
          </ac:spMkLst>
        </pc:spChg>
        <pc:spChg chg="del mod">
          <ac:chgData name="Susan DeWitt" userId="b92b7d1cfe4c6f13" providerId="LiveId" clId="{5A28B5EF-1E01-48C2-AC68-74C321D0B15A}" dt="2022-08-30T23:38:05.635" v="2639" actId="478"/>
          <ac:spMkLst>
            <pc:docMk/>
            <pc:sldMk cId="2672223477" sldId="321"/>
            <ac:spMk id="60" creationId="{D2A841F4-2367-40AD-93EC-DA9CF3771DD3}"/>
          </ac:spMkLst>
        </pc:spChg>
        <pc:graphicFrameChg chg="mod modGraphic">
          <ac:chgData name="Susan DeWitt" userId="b92b7d1cfe4c6f13" providerId="LiveId" clId="{5A28B5EF-1E01-48C2-AC68-74C321D0B15A}" dt="2022-09-02T23:14:52.181" v="3160" actId="14100"/>
          <ac:graphicFrameMkLst>
            <pc:docMk/>
            <pc:sldMk cId="2672223477" sldId="321"/>
            <ac:graphicFrameMk id="11" creationId="{6660CB1D-8574-4874-B7E8-6F54354EF7F5}"/>
          </ac:graphicFrameMkLst>
        </pc:graphicFrameChg>
        <pc:graphicFrameChg chg="del">
          <ac:chgData name="Susan DeWitt" userId="b92b7d1cfe4c6f13" providerId="LiveId" clId="{5A28B5EF-1E01-48C2-AC68-74C321D0B15A}" dt="2022-08-25T23:41:42.282" v="18" actId="478"/>
          <ac:graphicFrameMkLst>
            <pc:docMk/>
            <pc:sldMk cId="2672223477" sldId="321"/>
            <ac:graphicFrameMk id="62" creationId="{ECC23A75-0799-4172-B1F8-FC9E89240A8C}"/>
          </ac:graphicFrameMkLst>
        </pc:graphicFrameChg>
        <pc:picChg chg="add mod">
          <ac:chgData name="Susan DeWitt" userId="b92b7d1cfe4c6f13" providerId="LiveId" clId="{5A28B5EF-1E01-48C2-AC68-74C321D0B15A}" dt="2022-08-25T23:42:02.836" v="21" actId="1076"/>
          <ac:picMkLst>
            <pc:docMk/>
            <pc:sldMk cId="2672223477" sldId="321"/>
            <ac:picMk id="66" creationId="{894D5F12-0DD3-0D32-CBDB-7DE2401B7E5F}"/>
          </ac:picMkLst>
        </pc:picChg>
      </pc:sldChg>
      <pc:sldChg chg="modSp mod">
        <pc:chgData name="Susan DeWitt" userId="b92b7d1cfe4c6f13" providerId="LiveId" clId="{5A28B5EF-1E01-48C2-AC68-74C321D0B15A}" dt="2022-09-02T23:16:51.451" v="3163" actId="1076"/>
        <pc:sldMkLst>
          <pc:docMk/>
          <pc:sldMk cId="2081310232" sldId="322"/>
        </pc:sldMkLst>
        <pc:spChg chg="mod">
          <ac:chgData name="Susan DeWitt" userId="b92b7d1cfe4c6f13" providerId="LiveId" clId="{5A28B5EF-1E01-48C2-AC68-74C321D0B15A}" dt="2022-08-29T02:26:41.472" v="1289" actId="1076"/>
          <ac:spMkLst>
            <pc:docMk/>
            <pc:sldMk cId="2081310232" sldId="322"/>
            <ac:spMk id="60" creationId="{D2A841F4-2367-40AD-93EC-DA9CF3771DD3}"/>
          </ac:spMkLst>
        </pc:spChg>
        <pc:graphicFrameChg chg="mod modGraphic">
          <ac:chgData name="Susan DeWitt" userId="b92b7d1cfe4c6f13" providerId="LiveId" clId="{5A28B5EF-1E01-48C2-AC68-74C321D0B15A}" dt="2022-08-30T23:45:28.740" v="2796" actId="14734"/>
          <ac:graphicFrameMkLst>
            <pc:docMk/>
            <pc:sldMk cId="2081310232" sldId="322"/>
            <ac:graphicFrameMk id="11" creationId="{6660CB1D-8574-4874-B7E8-6F54354EF7F5}"/>
          </ac:graphicFrameMkLst>
        </pc:graphicFrameChg>
        <pc:picChg chg="mod">
          <ac:chgData name="Susan DeWitt" userId="b92b7d1cfe4c6f13" providerId="LiveId" clId="{5A28B5EF-1E01-48C2-AC68-74C321D0B15A}" dt="2022-09-02T23:16:51.451" v="3163" actId="1076"/>
          <ac:picMkLst>
            <pc:docMk/>
            <pc:sldMk cId="2081310232" sldId="322"/>
            <ac:picMk id="78" creationId="{C6DF8FD9-6F4D-6D9E-20CA-B21F6B92B8FA}"/>
          </ac:picMkLst>
        </pc:picChg>
      </pc:sldChg>
      <pc:sldChg chg="modSp mod addCm modCm">
        <pc:chgData name="Susan DeWitt" userId="b92b7d1cfe4c6f13" providerId="LiveId" clId="{5A28B5EF-1E01-48C2-AC68-74C321D0B15A}" dt="2022-08-30T23:46:18.082" v="2798"/>
        <pc:sldMkLst>
          <pc:docMk/>
          <pc:sldMk cId="252482076" sldId="323"/>
        </pc:sldMkLst>
        <pc:spChg chg="mod">
          <ac:chgData name="Susan DeWitt" userId="b92b7d1cfe4c6f13" providerId="LiveId" clId="{5A28B5EF-1E01-48C2-AC68-74C321D0B15A}" dt="2022-08-30T23:41:29.454" v="2660" actId="14100"/>
          <ac:spMkLst>
            <pc:docMk/>
            <pc:sldMk cId="252482076" sldId="323"/>
            <ac:spMk id="60" creationId="{D2A841F4-2367-40AD-93EC-DA9CF3771DD3}"/>
          </ac:spMkLst>
        </pc:spChg>
        <pc:graphicFrameChg chg="mod modGraphic">
          <ac:chgData name="Susan DeWitt" userId="b92b7d1cfe4c6f13" providerId="LiveId" clId="{5A28B5EF-1E01-48C2-AC68-74C321D0B15A}" dt="2022-08-30T23:40:47.876" v="2656" actId="14734"/>
          <ac:graphicFrameMkLst>
            <pc:docMk/>
            <pc:sldMk cId="252482076" sldId="323"/>
            <ac:graphicFrameMk id="11" creationId="{6660CB1D-8574-4874-B7E8-6F54354EF7F5}"/>
          </ac:graphicFrameMkLst>
        </pc:graphicFrameChg>
        <pc:graphicFrameChg chg="mod">
          <ac:chgData name="Susan DeWitt" userId="b92b7d1cfe4c6f13" providerId="LiveId" clId="{5A28B5EF-1E01-48C2-AC68-74C321D0B15A}" dt="2022-08-30T23:40:55.847" v="2657" actId="1076"/>
          <ac:graphicFrameMkLst>
            <pc:docMk/>
            <pc:sldMk cId="252482076" sldId="323"/>
            <ac:graphicFrameMk id="46" creationId="{335C68C2-2CC2-4468-86F0-5E7D46A3275C}"/>
          </ac:graphicFrameMkLst>
        </pc:graphicFrameChg>
        <pc:graphicFrameChg chg="mod">
          <ac:chgData name="Susan DeWitt" userId="b92b7d1cfe4c6f13" providerId="LiveId" clId="{5A28B5EF-1E01-48C2-AC68-74C321D0B15A}" dt="2022-08-30T23:41:10.906" v="2658" actId="1076"/>
          <ac:graphicFrameMkLst>
            <pc:docMk/>
            <pc:sldMk cId="252482076" sldId="323"/>
            <ac:graphicFrameMk id="65" creationId="{4AF04171-A9C4-4A20-AB0F-6CCB2D727483}"/>
          </ac:graphicFrameMkLst>
        </pc:graphicFrameChg>
      </pc:sldChg>
      <pc:sldChg chg="modSp mod">
        <pc:chgData name="Susan DeWitt" userId="b92b7d1cfe4c6f13" providerId="LiveId" clId="{5A28B5EF-1E01-48C2-AC68-74C321D0B15A}" dt="2022-08-30T23:47:22.604" v="2822" actId="20577"/>
        <pc:sldMkLst>
          <pc:docMk/>
          <pc:sldMk cId="46842245" sldId="324"/>
        </pc:sldMkLst>
        <pc:graphicFrameChg chg="mod modGraphic">
          <ac:chgData name="Susan DeWitt" userId="b92b7d1cfe4c6f13" providerId="LiveId" clId="{5A28B5EF-1E01-48C2-AC68-74C321D0B15A}" dt="2022-08-30T23:47:22.604" v="2822" actId="20577"/>
          <ac:graphicFrameMkLst>
            <pc:docMk/>
            <pc:sldMk cId="46842245" sldId="324"/>
            <ac:graphicFrameMk id="11" creationId="{6660CB1D-8574-4874-B7E8-6F54354EF7F5}"/>
          </ac:graphicFrameMkLst>
        </pc:graphicFrameChg>
        <pc:graphicFrameChg chg="mod">
          <ac:chgData name="Susan DeWitt" userId="b92b7d1cfe4c6f13" providerId="LiveId" clId="{5A28B5EF-1E01-48C2-AC68-74C321D0B15A}" dt="2022-08-29T14:56:35.952" v="1512" actId="1076"/>
          <ac:graphicFrameMkLst>
            <pc:docMk/>
            <pc:sldMk cId="46842245" sldId="324"/>
            <ac:graphicFrameMk id="62" creationId="{BD1F81A9-5683-4C36-B835-33100D54729C}"/>
          </ac:graphicFrameMkLst>
        </pc:graphicFrameChg>
        <pc:picChg chg="mod">
          <ac:chgData name="Susan DeWitt" userId="b92b7d1cfe4c6f13" providerId="LiveId" clId="{5A28B5EF-1E01-48C2-AC68-74C321D0B15A}" dt="2022-08-29T14:56:32.043" v="1511" actId="14100"/>
          <ac:picMkLst>
            <pc:docMk/>
            <pc:sldMk cId="46842245" sldId="324"/>
            <ac:picMk id="60" creationId="{C8B98C4C-F391-D547-8D75-49EC0A0CAD6C}"/>
          </ac:picMkLst>
        </pc:picChg>
      </pc:sldChg>
      <pc:sldChg chg="modSp mod">
        <pc:chgData name="Susan DeWitt" userId="b92b7d1cfe4c6f13" providerId="LiveId" clId="{5A28B5EF-1E01-48C2-AC68-74C321D0B15A}" dt="2022-08-30T23:48:55.031" v="2828" actId="20577"/>
        <pc:sldMkLst>
          <pc:docMk/>
          <pc:sldMk cId="2421250168" sldId="327"/>
        </pc:sldMkLst>
        <pc:graphicFrameChg chg="modGraphic">
          <ac:chgData name="Susan DeWitt" userId="b92b7d1cfe4c6f13" providerId="LiveId" clId="{5A28B5EF-1E01-48C2-AC68-74C321D0B15A}" dt="2022-08-30T23:48:55.031" v="2828" actId="20577"/>
          <ac:graphicFrameMkLst>
            <pc:docMk/>
            <pc:sldMk cId="2421250168" sldId="327"/>
            <ac:graphicFrameMk id="11" creationId="{6660CB1D-8574-4874-B7E8-6F54354EF7F5}"/>
          </ac:graphicFrameMkLst>
        </pc:graphicFrameChg>
      </pc:sldChg>
      <pc:sldChg chg="modSp mod">
        <pc:chgData name="Susan DeWitt" userId="b92b7d1cfe4c6f13" providerId="LiveId" clId="{5A28B5EF-1E01-48C2-AC68-74C321D0B15A}" dt="2022-08-30T23:30:43.069" v="2623" actId="1076"/>
        <pc:sldMkLst>
          <pc:docMk/>
          <pc:sldMk cId="3170215488" sldId="344"/>
        </pc:sldMkLst>
        <pc:spChg chg="mod">
          <ac:chgData name="Susan DeWitt" userId="b92b7d1cfe4c6f13" providerId="LiveId" clId="{5A28B5EF-1E01-48C2-AC68-74C321D0B15A}" dt="2022-08-30T23:30:19.974" v="2617" actId="1076"/>
          <ac:spMkLst>
            <pc:docMk/>
            <pc:sldMk cId="3170215488" sldId="344"/>
            <ac:spMk id="52" creationId="{7A2BB624-F3D0-46F7-9CD3-2A99E55C1A17}"/>
          </ac:spMkLst>
        </pc:spChg>
        <pc:spChg chg="mod">
          <ac:chgData name="Susan DeWitt" userId="b92b7d1cfe4c6f13" providerId="LiveId" clId="{5A28B5EF-1E01-48C2-AC68-74C321D0B15A}" dt="2022-08-30T23:30:27.561" v="2619" actId="1076"/>
          <ac:spMkLst>
            <pc:docMk/>
            <pc:sldMk cId="3170215488" sldId="344"/>
            <ac:spMk id="58" creationId="{652D3EFE-EFB3-486F-8AEF-0E24C335BD31}"/>
          </ac:spMkLst>
        </pc:spChg>
        <pc:spChg chg="mod">
          <ac:chgData name="Susan DeWitt" userId="b92b7d1cfe4c6f13" providerId="LiveId" clId="{5A28B5EF-1E01-48C2-AC68-74C321D0B15A}" dt="2022-08-30T23:30:39.958" v="2622" actId="1076"/>
          <ac:spMkLst>
            <pc:docMk/>
            <pc:sldMk cId="3170215488" sldId="344"/>
            <ac:spMk id="60" creationId="{D2A841F4-2367-40AD-93EC-DA9CF3771DD3}"/>
          </ac:spMkLst>
        </pc:spChg>
        <pc:graphicFrameChg chg="mod modGraphic">
          <ac:chgData name="Susan DeWitt" userId="b92b7d1cfe4c6f13" providerId="LiveId" clId="{5A28B5EF-1E01-48C2-AC68-74C321D0B15A}" dt="2022-08-30T23:29:53.402" v="2612" actId="6549"/>
          <ac:graphicFrameMkLst>
            <pc:docMk/>
            <pc:sldMk cId="3170215488" sldId="344"/>
            <ac:graphicFrameMk id="11" creationId="{6660CB1D-8574-4874-B7E8-6F54354EF7F5}"/>
          </ac:graphicFrameMkLst>
        </pc:graphicFrameChg>
        <pc:graphicFrameChg chg="mod">
          <ac:chgData name="Susan DeWitt" userId="b92b7d1cfe4c6f13" providerId="LiveId" clId="{5A28B5EF-1E01-48C2-AC68-74C321D0B15A}" dt="2022-08-30T23:30:16.750" v="2616" actId="1076"/>
          <ac:graphicFrameMkLst>
            <pc:docMk/>
            <pc:sldMk cId="3170215488" sldId="344"/>
            <ac:graphicFrameMk id="75" creationId="{1480B599-264A-4CC2-95B9-EE4EFB502EDB}"/>
          </ac:graphicFrameMkLst>
        </pc:graphicFrameChg>
        <pc:graphicFrameChg chg="mod">
          <ac:chgData name="Susan DeWitt" userId="b92b7d1cfe4c6f13" providerId="LiveId" clId="{5A28B5EF-1E01-48C2-AC68-74C321D0B15A}" dt="2022-08-30T23:30:09.444" v="2615" actId="1076"/>
          <ac:graphicFrameMkLst>
            <pc:docMk/>
            <pc:sldMk cId="3170215488" sldId="344"/>
            <ac:graphicFrameMk id="76" creationId="{3228AECD-1BCA-48EC-8A3F-91636AEF77AA}"/>
          </ac:graphicFrameMkLst>
        </pc:graphicFrameChg>
        <pc:picChg chg="mod">
          <ac:chgData name="Susan DeWitt" userId="b92b7d1cfe4c6f13" providerId="LiveId" clId="{5A28B5EF-1E01-48C2-AC68-74C321D0B15A}" dt="2022-08-30T23:30:43.069" v="2623" actId="1076"/>
          <ac:picMkLst>
            <pc:docMk/>
            <pc:sldMk cId="3170215488" sldId="344"/>
            <ac:picMk id="46" creationId="{7772A047-1E93-71F3-2D1F-41A2D37E8226}"/>
          </ac:picMkLst>
        </pc:picChg>
      </pc:sldChg>
      <pc:sldChg chg="addSp delSp modSp mod">
        <pc:chgData name="Susan DeWitt" userId="b92b7d1cfe4c6f13" providerId="LiveId" clId="{5A28B5EF-1E01-48C2-AC68-74C321D0B15A}" dt="2022-08-30T03:10:30.953" v="1788" actId="1076"/>
        <pc:sldMkLst>
          <pc:docMk/>
          <pc:sldMk cId="1923251992" sldId="345"/>
        </pc:sldMkLst>
        <pc:picChg chg="del">
          <ac:chgData name="Susan DeWitt" userId="b92b7d1cfe4c6f13" providerId="LiveId" clId="{5A28B5EF-1E01-48C2-AC68-74C321D0B15A}" dt="2022-08-30T03:10:16.455" v="1784" actId="478"/>
          <ac:picMkLst>
            <pc:docMk/>
            <pc:sldMk cId="1923251992" sldId="345"/>
            <ac:picMk id="6" creationId="{CC8FFB5D-15AE-555F-FF83-CE219606474B}"/>
          </ac:picMkLst>
        </pc:picChg>
        <pc:picChg chg="add mod">
          <ac:chgData name="Susan DeWitt" userId="b92b7d1cfe4c6f13" providerId="LiveId" clId="{5A28B5EF-1E01-48C2-AC68-74C321D0B15A}" dt="2022-08-30T03:10:30.953" v="1788" actId="1076"/>
          <ac:picMkLst>
            <pc:docMk/>
            <pc:sldMk cId="1923251992" sldId="345"/>
            <ac:picMk id="15" creationId="{F034EF6C-3B26-72B1-E077-8404AB52AD05}"/>
          </ac:picMkLst>
        </pc:picChg>
      </pc:sldChg>
      <pc:sldChg chg="modSp mod">
        <pc:chgData name="Susan DeWitt" userId="b92b7d1cfe4c6f13" providerId="LiveId" clId="{5A28B5EF-1E01-48C2-AC68-74C321D0B15A}" dt="2022-08-29T00:32:14.368" v="670" actId="20577"/>
        <pc:sldMkLst>
          <pc:docMk/>
          <pc:sldMk cId="4186972559" sldId="347"/>
        </pc:sldMkLst>
        <pc:graphicFrameChg chg="modGraphic">
          <ac:chgData name="Susan DeWitt" userId="b92b7d1cfe4c6f13" providerId="LiveId" clId="{5A28B5EF-1E01-48C2-AC68-74C321D0B15A}" dt="2022-08-29T00:32:14.368" v="670" actId="20577"/>
          <ac:graphicFrameMkLst>
            <pc:docMk/>
            <pc:sldMk cId="4186972559" sldId="347"/>
            <ac:graphicFrameMk id="11" creationId="{6660CB1D-8574-4874-B7E8-6F54354EF7F5}"/>
          </ac:graphicFrameMkLst>
        </pc:graphicFrameChg>
      </pc:sldChg>
      <pc:sldChg chg="modSp mod">
        <pc:chgData name="Susan DeWitt" userId="b92b7d1cfe4c6f13" providerId="LiveId" clId="{5A28B5EF-1E01-48C2-AC68-74C321D0B15A}" dt="2022-09-02T22:57:12.899" v="3138" actId="20577"/>
        <pc:sldMkLst>
          <pc:docMk/>
          <pc:sldMk cId="1604241581" sldId="348"/>
        </pc:sldMkLst>
        <pc:spChg chg="mod">
          <ac:chgData name="Susan DeWitt" userId="b92b7d1cfe4c6f13" providerId="LiveId" clId="{5A28B5EF-1E01-48C2-AC68-74C321D0B15A}" dt="2022-09-02T22:31:25.625" v="2986" actId="1076"/>
          <ac:spMkLst>
            <pc:docMk/>
            <pc:sldMk cId="1604241581" sldId="348"/>
            <ac:spMk id="56" creationId="{929F3800-64B9-4152-B0E4-CB9C65BB6B3D}"/>
          </ac:spMkLst>
        </pc:spChg>
        <pc:graphicFrameChg chg="modGraphic">
          <ac:chgData name="Susan DeWitt" userId="b92b7d1cfe4c6f13" providerId="LiveId" clId="{5A28B5EF-1E01-48C2-AC68-74C321D0B15A}" dt="2022-09-02T22:57:12.899" v="3138" actId="20577"/>
          <ac:graphicFrameMkLst>
            <pc:docMk/>
            <pc:sldMk cId="1604241581" sldId="348"/>
            <ac:graphicFrameMk id="11" creationId="{6660CB1D-8574-4874-B7E8-6F54354EF7F5}"/>
          </ac:graphicFrameMkLst>
        </pc:graphicFrameChg>
        <pc:picChg chg="mod">
          <ac:chgData name="Susan DeWitt" userId="b92b7d1cfe4c6f13" providerId="LiveId" clId="{5A28B5EF-1E01-48C2-AC68-74C321D0B15A}" dt="2022-09-02T22:40:35.018" v="2994" actId="1076"/>
          <ac:picMkLst>
            <pc:docMk/>
            <pc:sldMk cId="1604241581" sldId="348"/>
            <ac:picMk id="58" creationId="{9380FFF6-7B4D-4FF1-6630-F01A247B9C7E}"/>
          </ac:picMkLst>
        </pc:picChg>
      </pc:sldChg>
      <pc:sldChg chg="addSp delSp modSp mod modCm">
        <pc:chgData name="Susan DeWitt" userId="b92b7d1cfe4c6f13" providerId="LiveId" clId="{5A28B5EF-1E01-48C2-AC68-74C321D0B15A}" dt="2022-08-30T23:24:34.630" v="2529" actId="1076"/>
        <pc:sldMkLst>
          <pc:docMk/>
          <pc:sldMk cId="1141685250" sldId="354"/>
        </pc:sldMkLst>
        <pc:spChg chg="mod">
          <ac:chgData name="Susan DeWitt" userId="b92b7d1cfe4c6f13" providerId="LiveId" clId="{5A28B5EF-1E01-48C2-AC68-74C321D0B15A}" dt="2022-08-30T23:24:33.818" v="2528" actId="1076"/>
          <ac:spMkLst>
            <pc:docMk/>
            <pc:sldMk cId="1141685250" sldId="354"/>
            <ac:spMk id="60" creationId="{D2A841F4-2367-40AD-93EC-DA9CF3771DD3}"/>
          </ac:spMkLst>
        </pc:spChg>
        <pc:graphicFrameChg chg="mod modGraphic">
          <ac:chgData name="Susan DeWitt" userId="b92b7d1cfe4c6f13" providerId="LiveId" clId="{5A28B5EF-1E01-48C2-AC68-74C321D0B15A}" dt="2022-08-30T23:24:34.630" v="2529" actId="1076"/>
          <ac:graphicFrameMkLst>
            <pc:docMk/>
            <pc:sldMk cId="1141685250" sldId="354"/>
            <ac:graphicFrameMk id="11" creationId="{6660CB1D-8574-4874-B7E8-6F54354EF7F5}"/>
          </ac:graphicFrameMkLst>
        </pc:graphicFrameChg>
        <pc:graphicFrameChg chg="del">
          <ac:chgData name="Susan DeWitt" userId="b92b7d1cfe4c6f13" providerId="LiveId" clId="{5A28B5EF-1E01-48C2-AC68-74C321D0B15A}" dt="2022-08-29T13:33:16.587" v="1311" actId="478"/>
          <ac:graphicFrameMkLst>
            <pc:docMk/>
            <pc:sldMk cId="1141685250" sldId="354"/>
            <ac:graphicFrameMk id="81" creationId="{8FB4B9C0-19A6-47F6-9CC5-311A3C530EA8}"/>
          </ac:graphicFrameMkLst>
        </pc:graphicFrameChg>
        <pc:picChg chg="add mod">
          <ac:chgData name="Susan DeWitt" userId="b92b7d1cfe4c6f13" providerId="LiveId" clId="{5A28B5EF-1E01-48C2-AC68-74C321D0B15A}" dt="2022-08-29T13:33:33.830" v="1314" actId="1076"/>
          <ac:picMkLst>
            <pc:docMk/>
            <pc:sldMk cId="1141685250" sldId="354"/>
            <ac:picMk id="52" creationId="{A979FEAC-47DE-6D85-E18E-4442E1BE777B}"/>
          </ac:picMkLst>
        </pc:picChg>
      </pc:sldChg>
      <pc:sldChg chg="addSp delSp modSp mod">
        <pc:chgData name="Susan DeWitt" userId="b92b7d1cfe4c6f13" providerId="LiveId" clId="{5A28B5EF-1E01-48C2-AC68-74C321D0B15A}" dt="2022-08-29T14:07:10.873" v="1464" actId="1076"/>
        <pc:sldMkLst>
          <pc:docMk/>
          <pc:sldMk cId="4248256711" sldId="356"/>
        </pc:sldMkLst>
        <pc:picChg chg="del">
          <ac:chgData name="Susan DeWitt" userId="b92b7d1cfe4c6f13" providerId="LiveId" clId="{5A28B5EF-1E01-48C2-AC68-74C321D0B15A}" dt="2022-08-29T14:06:24.550" v="1455" actId="478"/>
          <ac:picMkLst>
            <pc:docMk/>
            <pc:sldMk cId="4248256711" sldId="356"/>
            <ac:picMk id="62" creationId="{68D599AC-4747-A10C-0D0A-E60111A201CF}"/>
          </ac:picMkLst>
        </pc:picChg>
        <pc:picChg chg="add mod">
          <ac:chgData name="Susan DeWitt" userId="b92b7d1cfe4c6f13" providerId="LiveId" clId="{5A28B5EF-1E01-48C2-AC68-74C321D0B15A}" dt="2022-08-29T14:07:10.873" v="1464" actId="1076"/>
          <ac:picMkLst>
            <pc:docMk/>
            <pc:sldMk cId="4248256711" sldId="356"/>
            <ac:picMk id="64" creationId="{A554338B-0F97-7300-44FC-9FF38B9C153C}"/>
          </ac:picMkLst>
        </pc:picChg>
      </pc:sldChg>
      <pc:sldChg chg="addSp delSp modSp mod">
        <pc:chgData name="Susan DeWitt" userId="b92b7d1cfe4c6f13" providerId="LiveId" clId="{5A28B5EF-1E01-48C2-AC68-74C321D0B15A}" dt="2022-08-31T00:44:47.749" v="2890" actId="1076"/>
        <pc:sldMkLst>
          <pc:docMk/>
          <pc:sldMk cId="3714474446" sldId="358"/>
        </pc:sldMkLst>
        <pc:spChg chg="mod">
          <ac:chgData name="Susan DeWitt" userId="b92b7d1cfe4c6f13" providerId="LiveId" clId="{5A28B5EF-1E01-48C2-AC68-74C321D0B15A}" dt="2022-08-31T00:41:41.975" v="2885" actId="20577"/>
          <ac:spMkLst>
            <pc:docMk/>
            <pc:sldMk cId="3714474446" sldId="358"/>
            <ac:spMk id="37" creationId="{C3B069C4-C5F6-4D42-9CC0-BF91F751DF13}"/>
          </ac:spMkLst>
        </pc:spChg>
        <pc:spChg chg="mod">
          <ac:chgData name="Susan DeWitt" userId="b92b7d1cfe4c6f13" providerId="LiveId" clId="{5A28B5EF-1E01-48C2-AC68-74C321D0B15A}" dt="2022-08-31T00:41:49.835" v="2887" actId="1076"/>
          <ac:spMkLst>
            <pc:docMk/>
            <pc:sldMk cId="3714474446" sldId="358"/>
            <ac:spMk id="70" creationId="{80B75AFA-97F2-24B9-7FF7-1AF9EC5A6AF8}"/>
          </ac:spMkLst>
        </pc:spChg>
        <pc:picChg chg="add del mod">
          <ac:chgData name="Susan DeWitt" userId="b92b7d1cfe4c6f13" providerId="LiveId" clId="{5A28B5EF-1E01-48C2-AC68-74C321D0B15A}" dt="2022-08-31T00:44:39.059" v="2889" actId="478"/>
          <ac:picMkLst>
            <pc:docMk/>
            <pc:sldMk cId="3714474446" sldId="358"/>
            <ac:picMk id="56" creationId="{14F52EBF-623B-32B5-D792-E1844E765439}"/>
          </ac:picMkLst>
        </pc:picChg>
        <pc:picChg chg="del mod">
          <ac:chgData name="Susan DeWitt" userId="b92b7d1cfe4c6f13" providerId="LiveId" clId="{5A28B5EF-1E01-48C2-AC68-74C321D0B15A}" dt="2022-08-31T00:41:02" v="2876" actId="478"/>
          <ac:picMkLst>
            <pc:docMk/>
            <pc:sldMk cId="3714474446" sldId="358"/>
            <ac:picMk id="58" creationId="{D48EBA2B-5219-791A-CB8F-60AC1C2A5BCF}"/>
          </ac:picMkLst>
        </pc:picChg>
        <pc:picChg chg="del mod">
          <ac:chgData name="Susan DeWitt" userId="b92b7d1cfe4c6f13" providerId="LiveId" clId="{5A28B5EF-1E01-48C2-AC68-74C321D0B15A}" dt="2022-08-31T00:40:18.953" v="2873" actId="478"/>
          <ac:picMkLst>
            <pc:docMk/>
            <pc:sldMk cId="3714474446" sldId="358"/>
            <ac:picMk id="72" creationId="{9252F52F-74A5-7B02-5EBD-B44E0A66DB2F}"/>
          </ac:picMkLst>
        </pc:picChg>
        <pc:picChg chg="add mod">
          <ac:chgData name="Susan DeWitt" userId="b92b7d1cfe4c6f13" providerId="LiveId" clId="{5A28B5EF-1E01-48C2-AC68-74C321D0B15A}" dt="2022-08-31T00:41:48.789" v="2886" actId="1076"/>
          <ac:picMkLst>
            <pc:docMk/>
            <pc:sldMk cId="3714474446" sldId="358"/>
            <ac:picMk id="73" creationId="{E3CEE84F-8BFC-EC6D-71A8-1B6E19949785}"/>
          </ac:picMkLst>
        </pc:picChg>
        <pc:picChg chg="add mod">
          <ac:chgData name="Susan DeWitt" userId="b92b7d1cfe4c6f13" providerId="LiveId" clId="{5A28B5EF-1E01-48C2-AC68-74C321D0B15A}" dt="2022-08-31T00:44:47.749" v="2890" actId="1076"/>
          <ac:picMkLst>
            <pc:docMk/>
            <pc:sldMk cId="3714474446" sldId="358"/>
            <ac:picMk id="75" creationId="{036C55B7-232D-9C0D-8DE7-8CEE4A4CE850}"/>
          </ac:picMkLst>
        </pc:picChg>
      </pc:sldChg>
      <pc:sldChg chg="modCm">
        <pc:chgData name="Susan DeWitt" userId="b92b7d1cfe4c6f13" providerId="LiveId" clId="{5A28B5EF-1E01-48C2-AC68-74C321D0B15A}" dt="2022-08-29T01:39:08.892" v="824"/>
        <pc:sldMkLst>
          <pc:docMk/>
          <pc:sldMk cId="271008466" sldId="360"/>
        </pc:sldMkLst>
      </pc:sldChg>
      <pc:sldChg chg="modSp mod">
        <pc:chgData name="Susan DeWitt" userId="b92b7d1cfe4c6f13" providerId="LiveId" clId="{5A28B5EF-1E01-48C2-AC68-74C321D0B15A}" dt="2022-09-02T23:07:29.820" v="3147" actId="1076"/>
        <pc:sldMkLst>
          <pc:docMk/>
          <pc:sldMk cId="4139023664" sldId="361"/>
        </pc:sldMkLst>
        <pc:graphicFrameChg chg="mod">
          <ac:chgData name="Susan DeWitt" userId="b92b7d1cfe4c6f13" providerId="LiveId" clId="{5A28B5EF-1E01-48C2-AC68-74C321D0B15A}" dt="2022-09-02T23:07:29.820" v="3147" actId="1076"/>
          <ac:graphicFrameMkLst>
            <pc:docMk/>
            <pc:sldMk cId="4139023664" sldId="361"/>
            <ac:graphicFrameMk id="62" creationId="{327CD697-B5C1-4D10-B0B6-46F0654FA17D}"/>
          </ac:graphicFrameMkLst>
        </pc:graphicFrameChg>
        <pc:graphicFrameChg chg="mod">
          <ac:chgData name="Susan DeWitt" userId="b92b7d1cfe4c6f13" providerId="LiveId" clId="{5A28B5EF-1E01-48C2-AC68-74C321D0B15A}" dt="2022-09-02T23:07:23.134" v="3146" actId="1076"/>
          <ac:graphicFrameMkLst>
            <pc:docMk/>
            <pc:sldMk cId="4139023664" sldId="361"/>
            <ac:graphicFrameMk id="65" creationId="{9F77FDFE-89BE-48D9-8D82-C7E622FC0B6B}"/>
          </ac:graphicFrameMkLst>
        </pc:graphicFrameChg>
      </pc:sldChg>
      <pc:sldChg chg="modSp mod">
        <pc:chgData name="Susan DeWitt" userId="b92b7d1cfe4c6f13" providerId="LiveId" clId="{5A28B5EF-1E01-48C2-AC68-74C321D0B15A}" dt="2022-08-29T14:45:00.719" v="1476" actId="20577"/>
        <pc:sldMkLst>
          <pc:docMk/>
          <pc:sldMk cId="1180672073" sldId="362"/>
        </pc:sldMkLst>
        <pc:spChg chg="mod">
          <ac:chgData name="Susan DeWitt" userId="b92b7d1cfe4c6f13" providerId="LiveId" clId="{5A28B5EF-1E01-48C2-AC68-74C321D0B15A}" dt="2022-08-29T14:45:00.719" v="1476" actId="20577"/>
          <ac:spMkLst>
            <pc:docMk/>
            <pc:sldMk cId="1180672073" sldId="362"/>
            <ac:spMk id="46" creationId="{CBDFD71E-C81B-428C-857E-9E5048ED835E}"/>
          </ac:spMkLst>
        </pc:spChg>
      </pc:sldChg>
      <pc:sldChg chg="modSp mod addCm delCm modCm">
        <pc:chgData name="Susan DeWitt" userId="b92b7d1cfe4c6f13" providerId="LiveId" clId="{5A28B5EF-1E01-48C2-AC68-74C321D0B15A}" dt="2022-09-02T21:56:55.749" v="2897" actId="20577"/>
        <pc:sldMkLst>
          <pc:docMk/>
          <pc:sldMk cId="201724281" sldId="367"/>
        </pc:sldMkLst>
        <pc:spChg chg="mod">
          <ac:chgData name="Susan DeWitt" userId="b92b7d1cfe4c6f13" providerId="LiveId" clId="{5A28B5EF-1E01-48C2-AC68-74C321D0B15A}" dt="2022-09-02T21:56:55.749" v="2897" actId="20577"/>
          <ac:spMkLst>
            <pc:docMk/>
            <pc:sldMk cId="201724281" sldId="367"/>
            <ac:spMk id="4" creationId="{9EA35535-6BAA-4F7D-B8AF-ECF6BCB7F8C9}"/>
          </ac:spMkLst>
        </pc:spChg>
      </pc:sldChg>
      <pc:sldChg chg="modSp mod modCm">
        <pc:chgData name="Susan DeWitt" userId="b92b7d1cfe4c6f13" providerId="LiveId" clId="{5A28B5EF-1E01-48C2-AC68-74C321D0B15A}" dt="2022-08-30T19:01:26.974" v="1805" actId="14734"/>
        <pc:sldMkLst>
          <pc:docMk/>
          <pc:sldMk cId="3944240747" sldId="368"/>
        </pc:sldMkLst>
        <pc:spChg chg="mod">
          <ac:chgData name="Susan DeWitt" userId="b92b7d1cfe4c6f13" providerId="LiveId" clId="{5A28B5EF-1E01-48C2-AC68-74C321D0B15A}" dt="2022-08-28T17:32:39.506" v="82" actId="14100"/>
          <ac:spMkLst>
            <pc:docMk/>
            <pc:sldMk cId="3944240747" sldId="368"/>
            <ac:spMk id="7" creationId="{E50487F5-9EBA-4750-9DA6-10C5193DCCBE}"/>
          </ac:spMkLst>
        </pc:spChg>
        <pc:graphicFrameChg chg="mod modGraphic">
          <ac:chgData name="Susan DeWitt" userId="b92b7d1cfe4c6f13" providerId="LiveId" clId="{5A28B5EF-1E01-48C2-AC68-74C321D0B15A}" dt="2022-08-30T19:01:26.974" v="1805" actId="14734"/>
          <ac:graphicFrameMkLst>
            <pc:docMk/>
            <pc:sldMk cId="3944240747" sldId="368"/>
            <ac:graphicFrameMk id="6" creationId="{FF94ECCB-E0B5-4A73-BB4E-C6620B663BCE}"/>
          </ac:graphicFrameMkLst>
        </pc:graphicFrameChg>
      </pc:sldChg>
      <pc:sldChg chg="addSp delSp modSp mod">
        <pc:chgData name="Susan DeWitt" userId="b92b7d1cfe4c6f13" providerId="LiveId" clId="{5A28B5EF-1E01-48C2-AC68-74C321D0B15A}" dt="2022-08-29T00:27:15.923" v="629" actId="14100"/>
        <pc:sldMkLst>
          <pc:docMk/>
          <pc:sldMk cId="846556591" sldId="369"/>
        </pc:sldMkLst>
        <pc:spChg chg="mod">
          <ac:chgData name="Susan DeWitt" userId="b92b7d1cfe4c6f13" providerId="LiveId" clId="{5A28B5EF-1E01-48C2-AC68-74C321D0B15A}" dt="2022-08-29T00:27:06.847" v="627" actId="1076"/>
          <ac:spMkLst>
            <pc:docMk/>
            <pc:sldMk cId="846556591" sldId="369"/>
            <ac:spMk id="38" creationId="{57DAF306-54D1-4385-ADCE-E7E77C42C54D}"/>
          </ac:spMkLst>
        </pc:spChg>
        <pc:graphicFrameChg chg="del">
          <ac:chgData name="Susan DeWitt" userId="b92b7d1cfe4c6f13" providerId="LiveId" clId="{5A28B5EF-1E01-48C2-AC68-74C321D0B15A}" dt="2022-08-29T00:25:52.389" v="620" actId="478"/>
          <ac:graphicFrameMkLst>
            <pc:docMk/>
            <pc:sldMk cId="846556591" sldId="369"/>
            <ac:graphicFrameMk id="52" creationId="{ED5EC1BD-3797-4EC9-9808-AE1B42FEFE94}"/>
          </ac:graphicFrameMkLst>
        </pc:graphicFrameChg>
        <pc:picChg chg="add mod">
          <ac:chgData name="Susan DeWitt" userId="b92b7d1cfe4c6f13" providerId="LiveId" clId="{5A28B5EF-1E01-48C2-AC68-74C321D0B15A}" dt="2022-08-29T00:27:15.923" v="629" actId="14100"/>
          <ac:picMkLst>
            <pc:docMk/>
            <pc:sldMk cId="846556591" sldId="369"/>
            <ac:picMk id="24" creationId="{D11F824E-7664-2B7F-1AD7-71AB8E243F56}"/>
          </ac:picMkLst>
        </pc:picChg>
      </pc:sldChg>
      <pc:sldChg chg="modSp mod">
        <pc:chgData name="Susan DeWitt" userId="b92b7d1cfe4c6f13" providerId="LiveId" clId="{5A28B5EF-1E01-48C2-AC68-74C321D0B15A}" dt="2022-08-30T23:52:03.992" v="2865" actId="114"/>
        <pc:sldMkLst>
          <pc:docMk/>
          <pc:sldMk cId="3552387334" sldId="370"/>
        </pc:sldMkLst>
        <pc:graphicFrameChg chg="modGraphic">
          <ac:chgData name="Susan DeWitt" userId="b92b7d1cfe4c6f13" providerId="LiveId" clId="{5A28B5EF-1E01-48C2-AC68-74C321D0B15A}" dt="2022-08-30T23:52:03.992" v="2865" actId="114"/>
          <ac:graphicFrameMkLst>
            <pc:docMk/>
            <pc:sldMk cId="3552387334" sldId="370"/>
            <ac:graphicFrameMk id="6" creationId="{FF94ECCB-E0B5-4A73-BB4E-C6620B663BCE}"/>
          </ac:graphicFrameMkLst>
        </pc:graphicFrameChg>
      </pc:sldChg>
      <pc:sldChg chg="addSp delSp modSp mod">
        <pc:chgData name="Susan DeWitt" userId="b92b7d1cfe4c6f13" providerId="LiveId" clId="{5A28B5EF-1E01-48C2-AC68-74C321D0B15A}" dt="2022-08-30T03:13:32.054" v="1796" actId="1076"/>
        <pc:sldMkLst>
          <pc:docMk/>
          <pc:sldMk cId="2439745513" sldId="381"/>
        </pc:sldMkLst>
        <pc:spChg chg="mod">
          <ac:chgData name="Susan DeWitt" userId="b92b7d1cfe4c6f13" providerId="LiveId" clId="{5A28B5EF-1E01-48C2-AC68-74C321D0B15A}" dt="2022-08-29T17:41:19.624" v="1553" actId="1076"/>
          <ac:spMkLst>
            <pc:docMk/>
            <pc:sldMk cId="2439745513" sldId="381"/>
            <ac:spMk id="27" creationId="{1AB1FEEC-40C1-42B3-BBAE-07F51F0D3703}"/>
          </ac:spMkLst>
        </pc:spChg>
        <pc:graphicFrameChg chg="del mod">
          <ac:chgData name="Susan DeWitt" userId="b92b7d1cfe4c6f13" providerId="LiveId" clId="{5A28B5EF-1E01-48C2-AC68-74C321D0B15A}" dt="2022-08-28T18:59:47.226" v="261" actId="478"/>
          <ac:graphicFrameMkLst>
            <pc:docMk/>
            <pc:sldMk cId="2439745513" sldId="381"/>
            <ac:graphicFrameMk id="10" creationId="{48D56F1F-D045-4939-80DB-973F9931F6DC}"/>
          </ac:graphicFrameMkLst>
        </pc:graphicFrameChg>
        <pc:graphicFrameChg chg="mod modGraphic">
          <ac:chgData name="Susan DeWitt" userId="b92b7d1cfe4c6f13" providerId="LiveId" clId="{5A28B5EF-1E01-48C2-AC68-74C321D0B15A}" dt="2022-08-29T19:54:49.817" v="1691" actId="6549"/>
          <ac:graphicFrameMkLst>
            <pc:docMk/>
            <pc:sldMk cId="2439745513" sldId="381"/>
            <ac:graphicFrameMk id="11" creationId="{6660CB1D-8574-4874-B7E8-6F54354EF7F5}"/>
          </ac:graphicFrameMkLst>
        </pc:graphicFrameChg>
        <pc:picChg chg="add mod">
          <ac:chgData name="Susan DeWitt" userId="b92b7d1cfe4c6f13" providerId="LiveId" clId="{5A28B5EF-1E01-48C2-AC68-74C321D0B15A}" dt="2022-08-30T03:13:32.054" v="1796" actId="1076"/>
          <ac:picMkLst>
            <pc:docMk/>
            <pc:sldMk cId="2439745513" sldId="381"/>
            <ac:picMk id="10" creationId="{514A457C-AA88-693F-BDC8-629C321BCFCA}"/>
          </ac:picMkLst>
        </pc:picChg>
        <pc:picChg chg="add del mod">
          <ac:chgData name="Susan DeWitt" userId="b92b7d1cfe4c6f13" providerId="LiveId" clId="{5A28B5EF-1E01-48C2-AC68-74C321D0B15A}" dt="2022-08-28T23:36:51.947" v="419" actId="478"/>
          <ac:picMkLst>
            <pc:docMk/>
            <pc:sldMk cId="2439745513" sldId="381"/>
            <ac:picMk id="17" creationId="{45F388F0-7B83-E283-6BFB-DF7C688E91FB}"/>
          </ac:picMkLst>
        </pc:picChg>
        <pc:picChg chg="add del mod">
          <ac:chgData name="Susan DeWitt" userId="b92b7d1cfe4c6f13" providerId="LiveId" clId="{5A28B5EF-1E01-48C2-AC68-74C321D0B15A}" dt="2022-08-30T03:13:07.788" v="1790" actId="478"/>
          <ac:picMkLst>
            <pc:docMk/>
            <pc:sldMk cId="2439745513" sldId="381"/>
            <ac:picMk id="23" creationId="{D1915863-D66E-8F22-D1C6-982EFE3BE16B}"/>
          </ac:picMkLst>
        </pc:picChg>
      </pc:sldChg>
      <pc:sldChg chg="addSp delSp modSp mod">
        <pc:chgData name="Susan DeWitt" userId="b92b7d1cfe4c6f13" providerId="LiveId" clId="{5A28B5EF-1E01-48C2-AC68-74C321D0B15A}" dt="2022-08-30T03:09:49.296" v="1782" actId="1076"/>
        <pc:sldMkLst>
          <pc:docMk/>
          <pc:sldMk cId="2039230547" sldId="382"/>
        </pc:sldMkLst>
        <pc:spChg chg="mod">
          <ac:chgData name="Susan DeWitt" userId="b92b7d1cfe4c6f13" providerId="LiveId" clId="{5A28B5EF-1E01-48C2-AC68-74C321D0B15A}" dt="2022-08-28T23:28:59.200" v="403" actId="20577"/>
          <ac:spMkLst>
            <pc:docMk/>
            <pc:sldMk cId="2039230547" sldId="382"/>
            <ac:spMk id="4" creationId="{D90AFEEB-4327-CA66-724C-BB12C5A8F5DC}"/>
          </ac:spMkLst>
        </pc:spChg>
        <pc:picChg chg="add del mod">
          <ac:chgData name="Susan DeWitt" userId="b92b7d1cfe4c6f13" providerId="LiveId" clId="{5A28B5EF-1E01-48C2-AC68-74C321D0B15A}" dt="2022-08-30T03:09:38.740" v="1778" actId="478"/>
          <ac:picMkLst>
            <pc:docMk/>
            <pc:sldMk cId="2039230547" sldId="382"/>
            <ac:picMk id="3" creationId="{CCB37485-2EE0-02A3-CD7E-EAA92E9EC139}"/>
          </ac:picMkLst>
        </pc:picChg>
        <pc:picChg chg="add mod">
          <ac:chgData name="Susan DeWitt" userId="b92b7d1cfe4c6f13" providerId="LiveId" clId="{5A28B5EF-1E01-48C2-AC68-74C321D0B15A}" dt="2022-08-29T19:34:11.752" v="1685" actId="1076"/>
          <ac:picMkLst>
            <pc:docMk/>
            <pc:sldMk cId="2039230547" sldId="382"/>
            <ac:picMk id="5" creationId="{2073DB76-E13D-C560-3DB0-B3CA0A199BDF}"/>
          </ac:picMkLst>
        </pc:picChg>
        <pc:picChg chg="add mod">
          <ac:chgData name="Susan DeWitt" userId="b92b7d1cfe4c6f13" providerId="LiveId" clId="{5A28B5EF-1E01-48C2-AC68-74C321D0B15A}" dt="2022-08-30T03:09:49.296" v="1782" actId="1076"/>
          <ac:picMkLst>
            <pc:docMk/>
            <pc:sldMk cId="2039230547" sldId="382"/>
            <ac:picMk id="6" creationId="{1FCB1E78-D872-A7B9-DF6F-EA42A3B5A1A3}"/>
          </ac:picMkLst>
        </pc:picChg>
        <pc:picChg chg="del mod">
          <ac:chgData name="Susan DeWitt" userId="b92b7d1cfe4c6f13" providerId="LiveId" clId="{5A28B5EF-1E01-48C2-AC68-74C321D0B15A}" dt="2022-08-29T19:34:04.473" v="1682" actId="478"/>
          <ac:picMkLst>
            <pc:docMk/>
            <pc:sldMk cId="2039230547" sldId="382"/>
            <ac:picMk id="6" creationId="{ECF19409-AAB2-518A-7454-30E9F832CA45}"/>
          </ac:picMkLst>
        </pc:picChg>
      </pc:sldChg>
      <pc:sldChg chg="addSp modSp new del mod">
        <pc:chgData name="Susan DeWitt" userId="b92b7d1cfe4c6f13" providerId="LiveId" clId="{5A28B5EF-1E01-48C2-AC68-74C321D0B15A}" dt="2022-08-30T23:05:50.157" v="2076" actId="47"/>
        <pc:sldMkLst>
          <pc:docMk/>
          <pc:sldMk cId="1959567387" sldId="383"/>
        </pc:sldMkLst>
        <pc:spChg chg="add mod">
          <ac:chgData name="Susan DeWitt" userId="b92b7d1cfe4c6f13" providerId="LiveId" clId="{5A28B5EF-1E01-48C2-AC68-74C321D0B15A}" dt="2022-08-30T23:05:34.947" v="2075" actId="5793"/>
          <ac:spMkLst>
            <pc:docMk/>
            <pc:sldMk cId="1959567387" sldId="383"/>
            <ac:spMk id="4" creationId="{9CE6C0E0-3A02-EDD6-12B4-D0EFD4B6E396}"/>
          </ac:spMkLst>
        </pc:spChg>
      </pc:sldChg>
      <pc:sldChg chg="del">
        <pc:chgData name="Susan DeWitt" userId="b92b7d1cfe4c6f13" providerId="LiveId" clId="{5A28B5EF-1E01-48C2-AC68-74C321D0B15A}" dt="2022-08-30T22:59:57.966" v="1984"/>
        <pc:sldMkLst>
          <pc:docMk/>
          <pc:sldMk cId="2676530019" sldId="383"/>
        </pc:sldMkLst>
      </pc:sldChg>
      <pc:sldChg chg="delSp modSp mod">
        <pc:chgData name="Susan DeWitt" userId="b92b7d1cfe4c6f13" providerId="LiveId" clId="{5A28B5EF-1E01-48C2-AC68-74C321D0B15A}" dt="2022-09-02T22:11:51.838" v="2947" actId="20577"/>
        <pc:sldMkLst>
          <pc:docMk/>
          <pc:sldMk cId="3031192550" sldId="383"/>
        </pc:sldMkLst>
        <pc:spChg chg="mod">
          <ac:chgData name="Susan DeWitt" userId="b92b7d1cfe4c6f13" providerId="LiveId" clId="{5A28B5EF-1E01-48C2-AC68-74C321D0B15A}" dt="2022-09-02T22:11:51.838" v="2947" actId="20577"/>
          <ac:spMkLst>
            <pc:docMk/>
            <pc:sldMk cId="3031192550" sldId="383"/>
            <ac:spMk id="6" creationId="{37C478C7-AEE7-4A82-A722-DB5CFBCF1334}"/>
          </ac:spMkLst>
        </pc:spChg>
        <pc:spChg chg="mod">
          <ac:chgData name="Susan DeWitt" userId="b92b7d1cfe4c6f13" providerId="LiveId" clId="{5A28B5EF-1E01-48C2-AC68-74C321D0B15A}" dt="2022-08-30T23:14:53.947" v="2400" actId="1076"/>
          <ac:spMkLst>
            <pc:docMk/>
            <pc:sldMk cId="3031192550" sldId="383"/>
            <ac:spMk id="25" creationId="{9F5F42CE-A20C-4D44-97D8-BBAE86FEAE53}"/>
          </ac:spMkLst>
        </pc:spChg>
        <pc:graphicFrameChg chg="modGraphic">
          <ac:chgData name="Susan DeWitt" userId="b92b7d1cfe4c6f13" providerId="LiveId" clId="{5A28B5EF-1E01-48C2-AC68-74C321D0B15A}" dt="2022-09-02T22:06:00.213" v="2921" actId="403"/>
          <ac:graphicFrameMkLst>
            <pc:docMk/>
            <pc:sldMk cId="3031192550" sldId="383"/>
            <ac:graphicFrameMk id="11" creationId="{6660CB1D-8574-4874-B7E8-6F54354EF7F5}"/>
          </ac:graphicFrameMkLst>
        </pc:graphicFrameChg>
        <pc:graphicFrameChg chg="del">
          <ac:chgData name="Susan DeWitt" userId="b92b7d1cfe4c6f13" providerId="LiveId" clId="{5A28B5EF-1E01-48C2-AC68-74C321D0B15A}" dt="2022-08-30T23:07:44.477" v="2111" actId="478"/>
          <ac:graphicFrameMkLst>
            <pc:docMk/>
            <pc:sldMk cId="3031192550" sldId="383"/>
            <ac:graphicFrameMk id="17" creationId="{C4138FD6-60E8-460D-9C6C-8DB8D5538105}"/>
          </ac:graphicFrameMkLst>
        </pc:graphicFrameChg>
        <pc:picChg chg="mod">
          <ac:chgData name="Susan DeWitt" userId="b92b7d1cfe4c6f13" providerId="LiveId" clId="{5A28B5EF-1E01-48C2-AC68-74C321D0B15A}" dt="2022-09-02T22:05:52.356" v="2920" actId="1037"/>
          <ac:picMkLst>
            <pc:docMk/>
            <pc:sldMk cId="3031192550" sldId="383"/>
            <ac:picMk id="23" creationId="{7BCCFB63-1FBC-EFD2-E395-BDBF7545C138}"/>
          </ac:picMkLst>
        </pc:picChg>
        <pc:picChg chg="mod">
          <ac:chgData name="Susan DeWitt" userId="b92b7d1cfe4c6f13" providerId="LiveId" clId="{5A28B5EF-1E01-48C2-AC68-74C321D0B15A}" dt="2022-09-02T22:05:47.343" v="2917" actId="1076"/>
          <ac:picMkLst>
            <pc:docMk/>
            <pc:sldMk cId="3031192550" sldId="383"/>
            <ac:picMk id="28" creationId="{3E315293-E3A4-187F-7740-20833AEBCA0A}"/>
          </ac:picMkLst>
        </pc:picChg>
        <pc:picChg chg="mod">
          <ac:chgData name="Susan DeWitt" userId="b92b7d1cfe4c6f13" providerId="LiveId" clId="{5A28B5EF-1E01-48C2-AC68-74C321D0B15A}" dt="2022-08-30T23:13:04.758" v="2395" actId="1076"/>
          <ac:picMkLst>
            <pc:docMk/>
            <pc:sldMk cId="3031192550" sldId="383"/>
            <ac:picMk id="34" creationId="{B8A5AB28-5627-B34D-A435-E47508FD36A1}"/>
          </ac:picMkLst>
        </pc:picChg>
      </pc:sldChg>
      <pc:sldChg chg="add del setBg">
        <pc:chgData name="Susan DeWitt" userId="b92b7d1cfe4c6f13" providerId="LiveId" clId="{5A28B5EF-1E01-48C2-AC68-74C321D0B15A}" dt="2022-08-30T23:00:09.716" v="1987"/>
        <pc:sldMkLst>
          <pc:docMk/>
          <pc:sldMk cId="883061176" sldId="384"/>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9-19T14:18:49.931" idx="131">
    <p:pos x="7416" y="39"/>
    <p:text>left parasternal window - left lateral decubitus, left arm tucked under pillow, right arm on right hip. Right parasternal window - (opposite of left) right lateral decubitus, right arm tucked under pillow, left arm on left hip</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4-05T12:13:21.234" idx="57">
    <p:pos x="7478" y="30"/>
    <p:text>The MV closes prior to the MV annular plane and should never prolapse back beyond the annular plane (blue line) into the LA.</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6-20T15:44:25.855" idx="156">
    <p:pos x="7456" y="19"/>
    <p:text>15 - 30%</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8-04-05T12:15:46.083" idx="58">
    <p:pos x="7476" y="34"/>
    <p:text>Dilated coronary sinus</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8-04-05T12:17:02.980" idx="59">
    <p:pos x="7445" y="27"/>
    <p:text>Continuity from the posterior AO root wall to the AMVL</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8-04-05T12:18:51.464" idx="60">
    <p:pos x="7498" y="26"/>
    <p:text>The image is off-axis and may improve the Doppler angle, helping to locate eccentric jets.</p:text>
    <p:extLst>
      <p:ext uri="{C676402C-5697-4E1C-873F-D02D1690AC5C}">
        <p15:threadingInfo xmlns:p15="http://schemas.microsoft.com/office/powerpoint/2012/main" timeZoneBias="240"/>
      </p:ext>
    </p:extLst>
  </p:cm>
  <p:cm authorId="1" dt="2022-02-04T12:14:17.311" idx="152">
    <p:pos x="7504" y="70"/>
    <p:text>VSD</p:text>
    <p:extLst>
      <p:ext uri="{C676402C-5697-4E1C-873F-D02D1690AC5C}">
        <p15:threadingInfo xmlns:p15="http://schemas.microsoft.com/office/powerpoint/2012/main" timeZoneBias="30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04-05T12:20:28.427" idx="163">
    <p:pos x="7461" y="34"/>
    <p:text>(A*) Do NOT acquire the AOV annulus diameter during end diastole.</p:text>
    <p:extLst>
      <p:ext uri="{C676402C-5697-4E1C-873F-D02D1690AC5C}">
        <p15:threadingInfo xmlns:p15="http://schemas.microsoft.com/office/powerpoint/2012/main" timeZoneBias="240"/>
      </p:ext>
    </p:extLst>
  </p:cm>
  <p:cm authorId="1" dt="2022-01-25T14:02:42.309" idx="164">
    <p:pos x="7461" y="130"/>
    <p:text>(A) AOV annulus diameter-peak systole; (B) sinuses of Valsalva diameter-end diastole; (C) sinotubular junction diameter-end diastole; (D);proximal AAO diameter-end diastole</p:text>
    <p:extLst>
      <p:ext uri="{C676402C-5697-4E1C-873F-D02D1690AC5C}">
        <p15:threadingInfo xmlns:p15="http://schemas.microsoft.com/office/powerpoint/2012/main" timeZoneBias="300">
          <p15:parentCm authorId="1" idx="163"/>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8-04-05T12:22:31.279" idx="63">
    <p:pos x="7452" y="43"/>
    <p:text>The eustachian valve is a normal embryonic remnant located at the junction of the IVC and RA.  The Chiari network is a normal embryonic remnant that originates from either the eustachian valve or thebesian valve and may extend to the fossa ovalis (occasionally detected by echo as a thin, linear, net-like structure within the RA).</p:text>
    <p:extLst>
      <p:ext uri="{C676402C-5697-4E1C-873F-D02D1690AC5C}">
        <p15:threadingInfo xmlns:p15="http://schemas.microsoft.com/office/powerpoint/2012/main" timeZoneBias="240"/>
      </p:ext>
    </p:extLst>
  </p:cm>
  <p:cm authorId="1" dt="2018-04-08T10:37:01.693" idx="88">
    <p:pos x="7463" y="107"/>
    <p:text>1 = INFERIOR WALL
2 = ANTERIOR WALL
3 = POSTERIOR TV LEAFLET 
4 = ANTERIOR TV LEAFLET</p:text>
    <p:extLst>
      <p:ext uri="{C676402C-5697-4E1C-873F-D02D1690AC5C}">
        <p15:threadingInfo xmlns:p15="http://schemas.microsoft.com/office/powerpoint/2012/main" timeZoneBias="2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8-04-05T12:23:54.288" idx="64">
    <p:pos x="7425" y="34"/>
    <p:text>mild TR</p:text>
    <p:extLst>
      <p:ext uri="{C676402C-5697-4E1C-873F-D02D1690AC5C}">
        <p15:threadingInfo xmlns:p15="http://schemas.microsoft.com/office/powerpoint/2012/main" timeZoneBias="2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8-04-06T11:23:19.449" idx="76">
    <p:pos x="7486" y="49"/>
    <p:text>RVSP = SPAP (dependent upon age, weight, SV &amp; BP).</p:text>
    <p:extLst>
      <p:ext uri="{C676402C-5697-4E1C-873F-D02D1690AC5C}">
        <p15:threadingInfo xmlns:p15="http://schemas.microsoft.com/office/powerpoint/2012/main" timeZoneBias="240"/>
      </p:ext>
    </p:extLst>
  </p:cm>
  <p:cm authorId="1" dt="2022-08-28T20:03:09.148" idx="158">
    <p:pos x="7476" y="17"/>
    <p:text>If the TR envelope is not filling in adequately, reposition the patient, try a different window, or if indicated administer agitated IV saline or contrast to improve the signal.</p:text>
    <p:extLst>
      <p:ext uri="{C676402C-5697-4E1C-873F-D02D1690AC5C}">
        <p15:threadingInfo xmlns:p15="http://schemas.microsoft.com/office/powerpoint/2012/main" timeZoneBias="2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8-04-05T12:29:54.515" idx="65">
    <p:pos x="7505" y="43"/>
    <p:text>RVSP = 4 (3)squared + 15 = 4(9) + 15 = 36 + 15 = 51 mmHg</p:text>
    <p:extLst>
      <p:ext uri="{C676402C-5697-4E1C-873F-D02D1690AC5C}">
        <p15:threadingInfo xmlns:p15="http://schemas.microsoft.com/office/powerpoint/2012/main" timeZoneBias="240"/>
      </p:ext>
    </p:extLst>
  </p:cm>
  <p:cm authorId="1" dt="2021-09-23T15:39:43.928" idx="132">
    <p:pos x="7505" y="139"/>
    <p:text>MODERATE PH</p:text>
    <p:extLst>
      <p:ext uri="{C676402C-5697-4E1C-873F-D02D1690AC5C}">
        <p15:threadingInfo xmlns:p15="http://schemas.microsoft.com/office/powerpoint/2012/main" timeZoneBias="240">
          <p15:parentCm authorId="1" idx="6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1-18T14:19:41.366" idx="146">
    <p:pos x="7458" y="38"/>
    <p:text>•	Pericardial effusion—monitor treatment, presence/size of effusion, and hemodynamic compromise.
•	LV function (LVFX)—follow disease, monitor treatment, or a focused clinical question pertaining to a change in LVFX. 
•	PH—measure PAP, monitor treatment, evaluate RV function (RVFX), RV hypertrophy (RVH), and RV size.</p:text>
    <p:extLst>
      <p:ext uri="{C676402C-5697-4E1C-873F-D02D1690AC5C}">
        <p15:threadingInfo xmlns:p15="http://schemas.microsoft.com/office/powerpoint/2012/main" timeZoneBias="30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8-04-05T12:35:11.120" idx="66">
    <p:pos x="7469" y="27"/>
    <p:text>Main PA diameter</p:text>
    <p:extLst>
      <p:ext uri="{C676402C-5697-4E1C-873F-D02D1690AC5C}">
        <p15:threadingInfo xmlns:p15="http://schemas.microsoft.com/office/powerpoint/2012/main" timeZoneBias="240"/>
      </p:ext>
    </p:extLst>
  </p:cm>
  <p:cm authorId="1" dt="2022-01-18T15:08:37.378" idx="147">
    <p:pos x="7473" y="99"/>
    <p:text>1 = RIGHT POSTERIOR PV CUSP
2 = LEFT POSTERIOR PV CUSP</p:text>
    <p:extLst>
      <p:ext uri="{C676402C-5697-4E1C-873F-D02D1690AC5C}">
        <p15:threadingInfo xmlns:p15="http://schemas.microsoft.com/office/powerpoint/2012/main" timeZoneBias="30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8-04-05T12:37:32.913" idx="67">
    <p:pos x="7422" y="34"/>
    <p:text>Absent or decreased "a" wave dip (&lt; 2 mm) and mid-systolic notching (flying W) indicate pulmonary hypertension (PH).</p:text>
    <p:extLst>
      <p:ext uri="{C676402C-5697-4E1C-873F-D02D1690AC5C}">
        <p15:threadingInfo xmlns:p15="http://schemas.microsoft.com/office/powerpoint/2012/main" timeZoneBias="240"/>
      </p:ext>
    </p:extLst>
  </p:cm>
  <p:cm authorId="1" dt="2018-04-14T12:09:48.828" idx="106">
    <p:pos x="7425" y="109"/>
    <p:text>The right posterior PV cusp is always adjacent to the AOV</p:text>
    <p:extLst>
      <p:ext uri="{C676402C-5697-4E1C-873F-D02D1690AC5C}">
        <p15:threadingInfo xmlns:p15="http://schemas.microsoft.com/office/powerpoint/2012/main" timeZoneBias="24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8-04-05T12:39:09.515" idx="68">
    <p:pos x="7465" y="42"/>
    <p:text>trace PR</p:text>
    <p:extLst>
      <p:ext uri="{C676402C-5697-4E1C-873F-D02D1690AC5C}">
        <p15:threadingInfo xmlns:p15="http://schemas.microsoft.com/office/powerpoint/2012/main" timeZoneBias="24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1-09-24T09:23:05.590" idx="139">
    <p:pos x="7491" y="43"/>
    <p:text>blue - proximal RVOT; red - distal RVOT</p:text>
    <p:extLst>
      <p:ext uri="{C676402C-5697-4E1C-873F-D02D1690AC5C}">
        <p15:threadingInfo xmlns:p15="http://schemas.microsoft.com/office/powerpoint/2012/main" timeZoneBias="24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8-04-05T12:40:35.763" idx="138">
    <p:pos x="7451" y="48"/>
    <p:text>1 = ANTERIOR TV LEAFLET
2 = MEDIAL TV LEAFLET
3 = AOV RCC 
4 = AOV LCC
5 = AOV NCC (always adjacent to IAS)
6 = RIGHT POSTERIOR PV CUSP
7 = ANTERIOR PV CUSP</p:text>
    <p:extLst>
      <p:ext uri="{C676402C-5697-4E1C-873F-D02D1690AC5C}">
        <p15:threadingInfo xmlns:p15="http://schemas.microsoft.com/office/powerpoint/2012/main" timeZoneBias="24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1-09-24T09:28:24.162" idx="140">
    <p:pos x="7467" y="34"/>
    <p:text>The AOV NCC is always adjacent to the IAS.</p:text>
    <p:extLst>
      <p:ext uri="{C676402C-5697-4E1C-873F-D02D1690AC5C}">
        <p15:threadingInfo xmlns:p15="http://schemas.microsoft.com/office/powerpoint/2012/main" timeZoneBias="24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8-05-29T10:36:38.016" idx="113">
    <p:pos x="7428" y="36"/>
    <p:text>LAA</p:text>
    <p:extLst>
      <p:ext uri="{C676402C-5697-4E1C-873F-D02D1690AC5C}">
        <p15:threadingInfo xmlns:p15="http://schemas.microsoft.com/office/powerpoint/2012/main" timeZoneBias="24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1-09-24T08:57:29.579" idx="134">
    <p:pos x="7386" y="42"/>
    <p:text>no! AOV spectral Doppler is not indicated due to the poor Doppler angle.</p:text>
    <p:extLst>
      <p:ext uri="{C676402C-5697-4E1C-873F-D02D1690AC5C}">
        <p15:threadingInfo xmlns:p15="http://schemas.microsoft.com/office/powerpoint/2012/main" timeZoneBias="24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18-04-05T12:42:20.936" idx="70">
    <p:pos x="7465" y="17"/>
    <p:text>MR</p:text>
    <p:extLst>
      <p:ext uri="{C676402C-5697-4E1C-873F-D02D1690AC5C}">
        <p15:threadingInfo xmlns:p15="http://schemas.microsoft.com/office/powerpoint/2012/main" timeZoneBias="240"/>
      </p:ext>
    </p:extLst>
  </p:cm>
  <p:cm authorId="1" dt="2021-09-24T09:09:40.129" idx="137">
    <p:pos x="7456" y="64"/>
    <p:text>1 = AMVL
2 = PMVL
3 = BASAL ANTEROSEPTAL WALL
4 = BASAL ANTERIOR WALL
5 = BASAL ANTEROLATERAL WALL
6 = BASAL INFEROLATERAL WALL
7 = BASAL INFERIOR WALL
8 = BASAL INFEROSEPTAL WALL</p:text>
    <p:extLst>
      <p:ext uri="{C676402C-5697-4E1C-873F-D02D1690AC5C}">
        <p15:threadingInfo xmlns:p15="http://schemas.microsoft.com/office/powerpoint/2012/main" timeZoneBias="24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8-04-06T11:33:46.286" idx="79">
    <p:pos x="7455" y="29"/>
    <p:text>1 = POSTEROMEDIAL PM 
2 = ANTEROLATERAL PM 
3 = MID ANTEROSEPTAL WALL
4 = MID ANTERIOR WALL
5 = MID ANTEROLATERAL WALL
6 = MID INFEROLATERAL WALL
7 = MID INFERIOR WALL
8 = MID INFEROSEPTAL WALL
9 = APICAL ANTERIOR WALL
10 = APICAL LATERAL WALL
11 = APICAL INFERIOR WALL
12 = APICAL SEPTAL WALL</p:text>
    <p:extLst>
      <p:ext uri="{C676402C-5697-4E1C-873F-D02D1690AC5C}">
        <p15:threadingInfo xmlns:p15="http://schemas.microsoft.com/office/powerpoint/2012/main" timeZoneBias="240"/>
      </p:ext>
    </p:extLst>
  </p:cm>
  <p:cm authorId="1" dt="2021-09-24T09:38:01.757" idx="141">
    <p:pos x="7448" y="106"/>
    <p:text>SALI is an acronym for the LV walls - septal, anterior, lateral, inferior</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05T20:04:30.471" idx="73">
    <p:pos x="7423" y="41"/>
    <p:text>1 = RV FREE WALL
2 = MID ANTEROSEPTAL WALL 
3 = BASAL ANTEROSEPTAL WALL (aka IVS)
4 = MID INFEROLATERAL WALL
5 = BASAL INFEROLATERAL WALL (aka LVPW)</p:text>
    <p:extLst>
      <p:ext uri="{C676402C-5697-4E1C-873F-D02D1690AC5C}">
        <p15:threadingInfo xmlns:p15="http://schemas.microsoft.com/office/powerpoint/2012/main" timeZoneBias="24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18-04-03T18:39:45.949" idx="54">
    <p:pos x="7406" y="34"/>
    <p:text>1</p:text>
    <p:extLst>
      <p:ext uri="{C676402C-5697-4E1C-873F-D02D1690AC5C}">
        <p15:threadingInfo xmlns:p15="http://schemas.microsoft.com/office/powerpoint/2012/main" timeZoneBias="240"/>
      </p:ext>
    </p:extLst>
  </p:cm>
  <p:cm authorId="1" dt="2018-04-03T18:40:10.111" idx="55">
    <p:pos x="7406" y="130"/>
    <p:text>1 = ANTERIOR TV LEAFLET
2 = MEDIAL TV LEAFLET
3 = AMVL
4 = PMVL
5 = BASAL INFEROSEPTAL WALL
6 = MID INFEROSEPTAL WALL
7 = APICAL SEPTAL WALL
8 = APICAL CAP
9 = APICAL LATERAL
10 = MID ANTEROLATERAL WALL
11 = BASAL ANTEROLATERAL WALL</p:text>
    <p:extLst>
      <p:ext uri="{C676402C-5697-4E1C-873F-D02D1690AC5C}">
        <p15:threadingInfo xmlns:p15="http://schemas.microsoft.com/office/powerpoint/2012/main" timeZoneBias="240">
          <p15:parentCm authorId="1" idx="54"/>
        </p15:threadingInfo>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18-06-06T19:40:51.647" idx="118">
    <p:pos x="7454" y="38"/>
    <p:text>M-mode through the TV lateral annulus on the RV free wall side.  Measure the peak systolic longitudinal motion of the TV annular motion from end diastole to end systole.</p:text>
    <p:extLst>
      <p:ext uri="{C676402C-5697-4E1C-873F-D02D1690AC5C}">
        <p15:threadingInfo xmlns:p15="http://schemas.microsoft.com/office/powerpoint/2012/main" timeZoneBias="24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18-04-05T12:44:26.063" idx="71">
    <p:pos x="7513" y="11"/>
    <p:text>red - RV mid diameter; blue - RV basal diameter, yellow - RV longitudinal dimension (no longer recommended)</p:text>
    <p:extLst>
      <p:ext uri="{C676402C-5697-4E1C-873F-D02D1690AC5C}">
        <p15:threadingInfo xmlns:p15="http://schemas.microsoft.com/office/powerpoint/2012/main" timeZoneBias="24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18-04-08T10:42:22.311" idx="89">
    <p:pos x="7469" y="36"/>
    <p:text>red - RA area; blue - RA minor dimension; yellow - RA major dimension</p:text>
    <p:extLst>
      <p:ext uri="{C676402C-5697-4E1C-873F-D02D1690AC5C}">
        <p15:threadingInfo xmlns:p15="http://schemas.microsoft.com/office/powerpoint/2012/main" timeZoneBias="24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18-04-08T10:42:22.311" idx="89">
    <p:pos x="7469" y="36"/>
    <p:text>prominent moderator band; ICD wire in the RA; dilated coronary sinus</p:text>
    <p:extLst>
      <p:ext uri="{C676402C-5697-4E1C-873F-D02D1690AC5C}">
        <p15:threadingInfo xmlns:p15="http://schemas.microsoft.com/office/powerpoint/2012/main" timeZoneBias="24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18-04-03T18:38:20.170" idx="53">
    <p:pos x="7528" y="18"/>
    <p:text>EF% = (EDV - ESV) / EDV x 100</p:text>
    <p:extLst>
      <p:ext uri="{C676402C-5697-4E1C-873F-D02D1690AC5C}">
        <p15:threadingInfo xmlns:p15="http://schemas.microsoft.com/office/powerpoint/2012/main" timeZoneBias="24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1" dt="2018-04-08T10:44:43.621" idx="90">
    <p:pos x="7495" y="31"/>
    <p:text>red line - 4C, LA area;  yellow line 4C, LA length; arrow - IAS aneurysm bowing left &amp; right.</p:text>
    <p:extLst>
      <p:ext uri="{C676402C-5697-4E1C-873F-D02D1690AC5C}">
        <p15:threadingInfo xmlns:p15="http://schemas.microsoft.com/office/powerpoint/2012/main" timeZoneBias="24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1" dt="2018-06-26T18:38:13.924" idx="125">
    <p:pos x="7475" y="27"/>
    <p:text>top row, center &amp; right - TR; bottom row, right - MR</p:text>
    <p:extLst>
      <p:ext uri="{C676402C-5697-4E1C-873F-D02D1690AC5C}">
        <p15:threadingInfo xmlns:p15="http://schemas.microsoft.com/office/powerpoint/2012/main" timeZoneBias="24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1" dt="2018-04-06T11:57:31.525" idx="82">
    <p:pos x="7438" y="32"/>
    <p:text>CWD of the MV acquires all flow through the MV, including MR, and is also used to calculate the MVA, mean PG, &amp; pressure half-time if MS is present.  PWD of the MV inflow acquires a sample of the inflow at the tips of the MV leaflets and is used for the diastolic function assessment.</p:text>
    <p:extLst>
      <p:ext uri="{C676402C-5697-4E1C-873F-D02D1690AC5C}">
        <p15:threadingInfo xmlns:p15="http://schemas.microsoft.com/office/powerpoint/2012/main" timeZoneBias="24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1" dt="2018-05-28T19:03:47.534" idx="112">
    <p:pos x="7468" y="22"/>
    <p:text>systolic anterior motion of the MV or MV apparatus with/without LVOTO</p:text>
    <p:extLst>
      <p:ext uri="{C676402C-5697-4E1C-873F-D02D1690AC5C}">
        <p15:threadingInfo xmlns:p15="http://schemas.microsoft.com/office/powerpoint/2012/main" timeZoneBias="240"/>
      </p:ext>
    </p:extLst>
  </p:cm>
  <p:cm authorId="1" dt="2021-10-01T11:22:11.193" idx="142">
    <p:pos x="7478" y="64"/>
    <p:text>(1) RCC; (2) NCC; (3) AO ROOT</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05T12:09:21.969" idx="56">
    <p:pos x="7518" y="27"/>
    <p:text>RV wall &amp; RVOTprox - end diastole; IVS, LVIDd, PWT - end diastole;  LVIDs &amp; LA - end systole;  LVOT mid-systole; AOV annulus - peak systole; sinus of Valsalva, Sinotubular junction, &amp; proximal AAO - end diastole</p:text>
    <p:extLst>
      <p:ext uri="{C676402C-5697-4E1C-873F-D02D1690AC5C}">
        <p15:threadingInfo xmlns:p15="http://schemas.microsoft.com/office/powerpoint/2012/main" timeZoneBias="24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1" dt="2018-04-08T10:17:04.213" idx="83">
    <p:pos x="7445" y="33"/>
    <p:text>1 - CWD AOV gate; 2 - IVRT gate</p:text>
    <p:extLst>
      <p:ext uri="{C676402C-5697-4E1C-873F-D02D1690AC5C}">
        <p15:threadingInfo xmlns:p15="http://schemas.microsoft.com/office/powerpoint/2012/main" timeZoneBias="24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1" dt="2018-06-07T18:04:07.987" idx="120">
    <p:pos x="7444" y="52"/>
    <p:text>A = CWD, normal AOV; B = CWD, AR/AS; C = IVRT (AOV closure to MV opening)</p:text>
    <p:extLst>
      <p:ext uri="{C676402C-5697-4E1C-873F-D02D1690AC5C}">
        <p15:threadingInfo xmlns:p15="http://schemas.microsoft.com/office/powerpoint/2012/main" timeZoneBias="24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1" dt="2018-04-08T10:17:04.213" idx="83">
    <p:pos x="7445" y="33"/>
    <p:text>PWD LVOT gate; A = PWD - normal LVOT; B = CWD - LVOTO</p:text>
    <p:extLst>
      <p:ext uri="{C676402C-5697-4E1C-873F-D02D1690AC5C}">
        <p15:threadingInfo xmlns:p15="http://schemas.microsoft.com/office/powerpoint/2012/main" timeZoneBias="24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1" dt="2018-04-08T10:31:31.939" idx="85">
    <p:pos x="7438" y="63"/>
    <p:text>1 = BASAL INFERIOR
2 = MID INFERIOR
3 = APICAL INFERIOR
4 = APICAL CAP
5 = APICAL ANTERIOR
6 = MID ANTERIOR
7 = BASAL ANTERIOR</p:text>
    <p:extLst>
      <p:ext uri="{C676402C-5697-4E1C-873F-D02D1690AC5C}">
        <p15:threadingInfo xmlns:p15="http://schemas.microsoft.com/office/powerpoint/2012/main" timeZoneBias="24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1" dt="2018-04-08T10:32:51.748" idx="87">
    <p:pos x="7437" y="76"/>
    <p:text>arrow = LAA; red line = 2C LA area; yellow line = 2C LA length for LAVi</p:text>
    <p:extLst>
      <p:ext uri="{C676402C-5697-4E1C-873F-D02D1690AC5C}">
        <p15:threadingInfo xmlns:p15="http://schemas.microsoft.com/office/powerpoint/2012/main" timeZoneBias="24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1" dt="2018-04-08T10:53:13.931" idx="91">
    <p:pos x="7470" y="38"/>
    <p:text>LAX of DAO</p:text>
    <p:extLst>
      <p:ext uri="{C676402C-5697-4E1C-873F-D02D1690AC5C}">
        <p15:threadingInfo xmlns:p15="http://schemas.microsoft.com/office/powerpoint/2012/main" timeZoneBias="24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1" dt="2018-04-14T20:10:26.921" idx="107">
    <p:pos x="7454" y="27"/>
    <p:text>Apical LAX</p:text>
    <p:extLst>
      <p:ext uri="{C676402C-5697-4E1C-873F-D02D1690AC5C}">
        <p15:threadingInfo xmlns:p15="http://schemas.microsoft.com/office/powerpoint/2012/main" timeZoneBias="240"/>
      </p:ext>
    </p:extLst>
  </p:cm>
  <p:cm authorId="1" dt="2021-10-18T09:35:51.329" idx="145">
    <p:pos x="7456" y="106"/>
    <p:text>1 = BASAL INFEROLATERAL WALL
2 = MID INFEROLATERAL WALL
3 = APICAL LATERAL WALL
4 = APICAL CAP
5 = APICAL SEPTAL WALL
6 = MID ANTEROSEPTAL WALL
7 = BASAL ANTEROSEPTAL WALL</p:text>
    <p:extLst>
      <p:ext uri="{C676402C-5697-4E1C-873F-D02D1690AC5C}">
        <p15:threadingInfo xmlns:p15="http://schemas.microsoft.com/office/powerpoint/2012/main" timeZoneBias="24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1" dt="2022-01-23T16:49:50.656" idx="149">
    <p:pos x="7486" y="39"/>
    <p:text>YES!</p:text>
    <p:extLst>
      <p:ext uri="{C676402C-5697-4E1C-873F-D02D1690AC5C}">
        <p15:threadingInfo xmlns:p15="http://schemas.microsoft.com/office/powerpoint/2012/main" timeZoneBias="30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1" dt="2018-04-08T11:13:53.936" idx="93">
    <p:pos x="7467" y="32"/>
    <p:text>The subcostal views are vital to the pediatric (and adult) echo exam because they provide visualization anterior and posterior to the heart and lay out the relationship between the heart and surrounding structures.</p:text>
    <p:extLst>
      <p:ext uri="{C676402C-5697-4E1C-873F-D02D1690AC5C}">
        <p15:threadingInfo xmlns:p15="http://schemas.microsoft.com/office/powerpoint/2012/main" timeZoneBias="24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1" dt="2018-06-07T18:50:16.097" idx="121">
    <p:pos x="7444" y="47"/>
    <p:text>A = LHIS; B = RV diastolic collapse due to pericardial effusion with hemodynamic compromise; C = prominent chiari network</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6-29T11:28:29.627" idx="127">
    <p:pos x="7493" y="32"/>
    <p:text>LVEF is a measurement of how much blood is pumped out the LV chamber per contraction of heartbeat</p:text>
    <p:extLst>
      <p:ext uri="{C676402C-5697-4E1C-873F-D02D1690AC5C}">
        <p15:threadingInfo xmlns:p15="http://schemas.microsoft.com/office/powerpoint/2012/main" timeZoneBias="240"/>
      </p:ext>
    </p:extLst>
  </p:cm>
  <p:cm authorId="1" dt="2022-08-28T14:45:14.411" idx="157">
    <p:pos x="7503" y="75"/>
    <p:text>FS, Teicholtz/Quinones</p:text>
    <p:extLst>
      <p:ext uri="{C676402C-5697-4E1C-873F-D02D1690AC5C}">
        <p15:threadingInfo xmlns:p15="http://schemas.microsoft.com/office/powerpoint/2012/main" timeZoneBias="240"/>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1" dt="2022-08-30T19:44:17.318" idx="165">
    <p:pos x="7476" y="42"/>
    <p:text>optimal Doppler angle to the IAS, although it may vary according to the location of the ASD</p:text>
    <p:extLst>
      <p:ext uri="{C676402C-5697-4E1C-873F-D02D1690AC5C}">
        <p15:threadingInfo xmlns:p15="http://schemas.microsoft.com/office/powerpoint/2012/main" timeZoneBias="240"/>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1" dt="2018-06-07T18:57:34.497" idx="122">
    <p:pos x="7474" y="40"/>
    <p:text>IVC diameter &amp; inspiratory collapse (appear normal)</p:text>
    <p:extLst>
      <p:ext uri="{C676402C-5697-4E1C-873F-D02D1690AC5C}">
        <p15:threadingInfo xmlns:p15="http://schemas.microsoft.com/office/powerpoint/2012/main" timeZoneBias="240"/>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1" dt="2018-04-08T11:40:28.780" idx="96">
    <p:pos x="7454" y="48"/>
    <p:text>DAO diameter normal range typicallly &lt; 3 cm</p:text>
    <p:extLst>
      <p:ext uri="{C676402C-5697-4E1C-873F-D02D1690AC5C}">
        <p15:threadingInfo xmlns:p15="http://schemas.microsoft.com/office/powerpoint/2012/main" timeZoneBias="240"/>
      </p:ext>
    </p:extLst>
  </p:cm>
  <p:cm authorId="1" dt="2022-08-30T19:46:00.340" idx="166">
    <p:pos x="10" y="10"/>
    <p:text>abdominal pain may indicate DAO dissection</p:text>
    <p:extLst>
      <p:ext uri="{C676402C-5697-4E1C-873F-D02D1690AC5C}">
        <p15:threadingInfo xmlns:p15="http://schemas.microsoft.com/office/powerpoint/2012/main" timeZoneBias="240"/>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1" dt="2018-04-08T11:49:57.007" idx="97">
    <p:pos x="7444" y="37"/>
    <p:text>AAO (normal range &lt; 2 m/s).
AO arch, note the change in direction.
Descending thoracic AO (normal range &lt; 2 m/s).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4-05T21:03:33.287" idx="74">
    <p:pos x="7470" y="31"/>
    <p:text>Prominent moderator band in RV.</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4-05T21:04:05.638" idx="75">
    <p:pos x="7459" y="22"/>
    <p:text>Sigmoid-shaped septum &amp; LV false tendon</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4-14T11:55:15.647" idx="105">
    <p:pos x="7465" y="17"/>
    <p:text>Moderate concentric LVH.</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6-06T19:12:50.345" idx="117">
    <p:pos x="7459" y="38"/>
    <p:text>mid-systolic LVOT diameter (normal range 
18 – 22 mm) proximal and parallel to the plane of the aortic valve, from the inner edge of the septal endocardium to the inner edge of the anterior mitral valve leaflet, within 5 – 10 mm of the AOV orifice.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82AD85-EEE6-4E3D-AF0C-52CE318574CA}" type="doc">
      <dgm:prSet loTypeId="urn:microsoft.com/office/officeart/2005/8/layout/radial3" loCatId="cycle" qsTypeId="urn:microsoft.com/office/officeart/2005/8/quickstyle/simple2" qsCatId="simple" csTypeId="urn:microsoft.com/office/officeart/2005/8/colors/colorful3" csCatId="colorful" phldr="1"/>
      <dgm:spPr/>
      <dgm:t>
        <a:bodyPr/>
        <a:lstStyle/>
        <a:p>
          <a:endParaRPr lang="en-US"/>
        </a:p>
      </dgm:t>
    </dgm:pt>
    <dgm:pt modelId="{9978419B-7A94-4AAA-99F0-5AA4FA9EAA2F}">
      <dgm:prSet phldrT="[Text]"/>
      <dgm:spPr>
        <a:solidFill>
          <a:schemeClr val="accent4">
            <a:lumMod val="60000"/>
            <a:lumOff val="40000"/>
            <a:alpha val="50000"/>
          </a:schemeClr>
        </a:solidFill>
      </dgm:spPr>
      <dgm:t>
        <a:bodyPr/>
        <a:lstStyle/>
        <a:p>
          <a:r>
            <a:rPr lang="en-US" dirty="0">
              <a:solidFill>
                <a:srgbClr val="7030A0"/>
              </a:solidFill>
              <a:latin typeface="+mj-lt"/>
            </a:rPr>
            <a:t>LVEF</a:t>
          </a:r>
        </a:p>
      </dgm:t>
    </dgm:pt>
    <dgm:pt modelId="{E5C829D0-E33D-4E03-8E1E-7986B4804D47}" type="parTrans" cxnId="{3ED677B0-50B5-4616-AC22-9BA828D1C260}">
      <dgm:prSet/>
      <dgm:spPr/>
      <dgm:t>
        <a:bodyPr/>
        <a:lstStyle/>
        <a:p>
          <a:endParaRPr lang="en-US"/>
        </a:p>
      </dgm:t>
    </dgm:pt>
    <dgm:pt modelId="{38DAE6E8-A126-4ADE-A85B-B38E41CD8F70}" type="sibTrans" cxnId="{3ED677B0-50B5-4616-AC22-9BA828D1C260}">
      <dgm:prSet/>
      <dgm:spPr/>
      <dgm:t>
        <a:bodyPr/>
        <a:lstStyle/>
        <a:p>
          <a:endParaRPr lang="en-US"/>
        </a:p>
      </dgm:t>
    </dgm:pt>
    <dgm:pt modelId="{82528088-EE37-4F14-B98B-23384FE1267C}">
      <dgm:prSet phldrT="[Text]" custT="1"/>
      <dgm:spPr/>
      <dgm:t>
        <a:bodyPr/>
        <a:lstStyle/>
        <a:p>
          <a:r>
            <a:rPr lang="en-US" sz="2000" dirty="0">
              <a:solidFill>
                <a:schemeClr val="accent5">
                  <a:lumMod val="20000"/>
                  <a:lumOff val="80000"/>
                </a:schemeClr>
              </a:solidFill>
            </a:rPr>
            <a:t>FS%</a:t>
          </a:r>
        </a:p>
      </dgm:t>
    </dgm:pt>
    <dgm:pt modelId="{9A266F77-9198-46B0-B98B-FC024E743141}" type="parTrans" cxnId="{AC7C78CB-E55D-492F-890B-BCB1A807597D}">
      <dgm:prSet/>
      <dgm:spPr/>
      <dgm:t>
        <a:bodyPr/>
        <a:lstStyle/>
        <a:p>
          <a:endParaRPr lang="en-US"/>
        </a:p>
      </dgm:t>
    </dgm:pt>
    <dgm:pt modelId="{FDCE029E-B339-428A-97EB-C62CCBC49398}" type="sibTrans" cxnId="{AC7C78CB-E55D-492F-890B-BCB1A807597D}">
      <dgm:prSet/>
      <dgm:spPr/>
      <dgm:t>
        <a:bodyPr/>
        <a:lstStyle/>
        <a:p>
          <a:endParaRPr lang="en-US"/>
        </a:p>
      </dgm:t>
    </dgm:pt>
    <dgm:pt modelId="{64BF7DD9-91CB-4184-88CD-16C01960257C}">
      <dgm:prSet phldrT="[Text]" custT="1"/>
      <dgm:spPr/>
      <dgm:t>
        <a:bodyPr/>
        <a:lstStyle/>
        <a:p>
          <a:r>
            <a:rPr lang="en-US" sz="2000" dirty="0">
              <a:solidFill>
                <a:schemeClr val="accent5">
                  <a:lumMod val="20000"/>
                  <a:lumOff val="80000"/>
                </a:schemeClr>
              </a:solidFill>
            </a:rPr>
            <a:t>BIPLANE METHOD OF DISKS</a:t>
          </a:r>
        </a:p>
      </dgm:t>
    </dgm:pt>
    <dgm:pt modelId="{36535AAC-B311-49D8-97C8-8FD17657D8AB}" type="parTrans" cxnId="{CC61DA57-9689-49EE-8794-E323DF28211D}">
      <dgm:prSet/>
      <dgm:spPr/>
      <dgm:t>
        <a:bodyPr/>
        <a:lstStyle/>
        <a:p>
          <a:endParaRPr lang="en-US"/>
        </a:p>
      </dgm:t>
    </dgm:pt>
    <dgm:pt modelId="{0FE77EE1-451E-4408-BED9-B0D1C46DCCF2}" type="sibTrans" cxnId="{CC61DA57-9689-49EE-8794-E323DF28211D}">
      <dgm:prSet/>
      <dgm:spPr/>
      <dgm:t>
        <a:bodyPr/>
        <a:lstStyle/>
        <a:p>
          <a:endParaRPr lang="en-US"/>
        </a:p>
      </dgm:t>
    </dgm:pt>
    <dgm:pt modelId="{ADB6EC34-17E5-4E8C-A46F-3B3D4ACAB178}">
      <dgm:prSet phldrT="[Text]" custT="1"/>
      <dgm:spPr/>
      <dgm:t>
        <a:bodyPr/>
        <a:lstStyle/>
        <a:p>
          <a:r>
            <a:rPr lang="en-US" sz="2000" dirty="0">
              <a:solidFill>
                <a:schemeClr val="accent5">
                  <a:lumMod val="20000"/>
                  <a:lumOff val="80000"/>
                </a:schemeClr>
              </a:solidFill>
            </a:rPr>
            <a:t>STRAIN IMAGING</a:t>
          </a:r>
        </a:p>
      </dgm:t>
    </dgm:pt>
    <dgm:pt modelId="{985708F4-2BB6-4CBF-B446-ED352EE81807}" type="parTrans" cxnId="{ED73589E-1EF7-4497-AE5D-E14E583DB6C6}">
      <dgm:prSet/>
      <dgm:spPr/>
      <dgm:t>
        <a:bodyPr/>
        <a:lstStyle/>
        <a:p>
          <a:endParaRPr lang="en-US"/>
        </a:p>
      </dgm:t>
    </dgm:pt>
    <dgm:pt modelId="{2DFFF5A0-B249-48CC-B649-6978BF8E1665}" type="sibTrans" cxnId="{ED73589E-1EF7-4497-AE5D-E14E583DB6C6}">
      <dgm:prSet/>
      <dgm:spPr/>
      <dgm:t>
        <a:bodyPr/>
        <a:lstStyle/>
        <a:p>
          <a:endParaRPr lang="en-US"/>
        </a:p>
      </dgm:t>
    </dgm:pt>
    <dgm:pt modelId="{A1A875EA-66AD-435D-B2E1-1740B79D4A7E}">
      <dgm:prSet phldrT="[Text]" custT="1"/>
      <dgm:spPr/>
      <dgm:t>
        <a:bodyPr/>
        <a:lstStyle/>
        <a:p>
          <a:r>
            <a:rPr lang="en-US" sz="2000" dirty="0">
              <a:solidFill>
                <a:schemeClr val="accent5">
                  <a:lumMod val="20000"/>
                  <a:lumOff val="80000"/>
                </a:schemeClr>
              </a:solidFill>
            </a:rPr>
            <a:t>3D IMAGING</a:t>
          </a:r>
        </a:p>
      </dgm:t>
    </dgm:pt>
    <dgm:pt modelId="{78190686-68B6-48DC-B9F0-E8CA5768D771}" type="parTrans" cxnId="{A275870B-7DC9-4319-AA7C-F19988F03A96}">
      <dgm:prSet/>
      <dgm:spPr/>
      <dgm:t>
        <a:bodyPr/>
        <a:lstStyle/>
        <a:p>
          <a:endParaRPr lang="en-US"/>
        </a:p>
      </dgm:t>
    </dgm:pt>
    <dgm:pt modelId="{0BE66C30-5560-4B84-B5DD-65AF92B3C469}" type="sibTrans" cxnId="{A275870B-7DC9-4319-AA7C-F19988F03A96}">
      <dgm:prSet/>
      <dgm:spPr/>
      <dgm:t>
        <a:bodyPr/>
        <a:lstStyle/>
        <a:p>
          <a:endParaRPr lang="en-US"/>
        </a:p>
      </dgm:t>
    </dgm:pt>
    <dgm:pt modelId="{1B45396C-E076-4561-A6F6-10A5F4313AA6}">
      <dgm:prSet phldrT="[Text]" custT="1"/>
      <dgm:spPr/>
      <dgm:t>
        <a:bodyPr/>
        <a:lstStyle/>
        <a:p>
          <a:r>
            <a:rPr lang="en-US" sz="2000" dirty="0">
              <a:solidFill>
                <a:schemeClr val="accent5">
                  <a:lumMod val="20000"/>
                  <a:lumOff val="80000"/>
                </a:schemeClr>
              </a:solidFill>
            </a:rPr>
            <a:t>EYEBALL IT</a:t>
          </a:r>
        </a:p>
      </dgm:t>
    </dgm:pt>
    <dgm:pt modelId="{056608A4-E0FE-4B14-A844-1A6E5F918775}" type="parTrans" cxnId="{81417BED-4629-4522-B22D-933AA6FDC243}">
      <dgm:prSet/>
      <dgm:spPr/>
      <dgm:t>
        <a:bodyPr/>
        <a:lstStyle/>
        <a:p>
          <a:endParaRPr lang="en-US"/>
        </a:p>
      </dgm:t>
    </dgm:pt>
    <dgm:pt modelId="{E0D76B91-DF61-49D5-A490-EE9300D4F4B3}" type="sibTrans" cxnId="{81417BED-4629-4522-B22D-933AA6FDC243}">
      <dgm:prSet/>
      <dgm:spPr/>
      <dgm:t>
        <a:bodyPr/>
        <a:lstStyle/>
        <a:p>
          <a:endParaRPr lang="en-US"/>
        </a:p>
      </dgm:t>
    </dgm:pt>
    <dgm:pt modelId="{9BA06811-74CD-488E-8739-58282CDDA39B}">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olidFill>
              <a:schemeClr val="accent5">
                <a:lumMod val="20000"/>
                <a:lumOff val="80000"/>
              </a:schemeClr>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dirty="0">
              <a:solidFill>
                <a:schemeClr val="accent5">
                  <a:lumMod val="20000"/>
                  <a:lumOff val="80000"/>
                </a:schemeClr>
              </a:solidFill>
            </a:rPr>
            <a:t>TEICHOLTZ METHOD</a:t>
          </a:r>
        </a:p>
        <a:p>
          <a:endParaRPr lang="en-US" sz="2000" dirty="0">
            <a:solidFill>
              <a:schemeClr val="accent5">
                <a:lumMod val="20000"/>
                <a:lumOff val="80000"/>
              </a:schemeClr>
            </a:solidFill>
          </a:endParaRPr>
        </a:p>
      </dgm:t>
    </dgm:pt>
    <dgm:pt modelId="{08697F67-C0CF-4D53-9DB8-C84315693996}" type="parTrans" cxnId="{5B79A3D3-C94D-4854-8D38-1653B9E05EE8}">
      <dgm:prSet/>
      <dgm:spPr/>
      <dgm:t>
        <a:bodyPr/>
        <a:lstStyle/>
        <a:p>
          <a:endParaRPr lang="en-US"/>
        </a:p>
      </dgm:t>
    </dgm:pt>
    <dgm:pt modelId="{4368C6B1-61C1-455B-A6E6-D07B3518684E}" type="sibTrans" cxnId="{5B79A3D3-C94D-4854-8D38-1653B9E05EE8}">
      <dgm:prSet/>
      <dgm:spPr/>
      <dgm:t>
        <a:bodyPr/>
        <a:lstStyle/>
        <a:p>
          <a:endParaRPr lang="en-US"/>
        </a:p>
      </dgm:t>
    </dgm:pt>
    <dgm:pt modelId="{C0179AA6-E15E-40FF-BC21-7BFD65B414F5}" type="pres">
      <dgm:prSet presAssocID="{9482AD85-EEE6-4E3D-AF0C-52CE318574CA}" presName="composite" presStyleCnt="0">
        <dgm:presLayoutVars>
          <dgm:chMax val="1"/>
          <dgm:dir/>
          <dgm:resizeHandles val="exact"/>
        </dgm:presLayoutVars>
      </dgm:prSet>
      <dgm:spPr/>
    </dgm:pt>
    <dgm:pt modelId="{C7C83332-C046-4241-B969-CE907270C07F}" type="pres">
      <dgm:prSet presAssocID="{9482AD85-EEE6-4E3D-AF0C-52CE318574CA}" presName="radial" presStyleCnt="0">
        <dgm:presLayoutVars>
          <dgm:animLvl val="ctr"/>
        </dgm:presLayoutVars>
      </dgm:prSet>
      <dgm:spPr/>
    </dgm:pt>
    <dgm:pt modelId="{743CEA28-A78C-4A4A-AAF7-6612852F9A2F}" type="pres">
      <dgm:prSet presAssocID="{9978419B-7A94-4AAA-99F0-5AA4FA9EAA2F}" presName="centerShape" presStyleLbl="vennNode1" presStyleIdx="0" presStyleCnt="7"/>
      <dgm:spPr/>
    </dgm:pt>
    <dgm:pt modelId="{26201E25-4C5A-48B8-B74A-2D60017F06DF}" type="pres">
      <dgm:prSet presAssocID="{82528088-EE37-4F14-B98B-23384FE1267C}" presName="node" presStyleLbl="vennNode1" presStyleIdx="1" presStyleCnt="7" custScaleX="84557" custScaleY="87583" custRadScaleRad="105069" custRadScaleInc="1195">
        <dgm:presLayoutVars>
          <dgm:bulletEnabled val="1"/>
        </dgm:presLayoutVars>
      </dgm:prSet>
      <dgm:spPr/>
    </dgm:pt>
    <dgm:pt modelId="{77E36513-92C2-436E-9742-7335C059D2FE}" type="pres">
      <dgm:prSet presAssocID="{64BF7DD9-91CB-4184-88CD-16C01960257C}" presName="node" presStyleLbl="vennNode1" presStyleIdx="2" presStyleCnt="7" custScaleX="135083" custScaleY="130714" custRadScaleRad="115619" custRadScaleInc="4565">
        <dgm:presLayoutVars>
          <dgm:bulletEnabled val="1"/>
        </dgm:presLayoutVars>
      </dgm:prSet>
      <dgm:spPr/>
    </dgm:pt>
    <dgm:pt modelId="{15738C3A-FA4F-4C5D-9A0F-6CE2A071A5CB}" type="pres">
      <dgm:prSet presAssocID="{1B45396C-E076-4561-A6F6-10A5F4313AA6}" presName="node" presStyleLbl="vennNode1" presStyleIdx="3" presStyleCnt="7" custRadScaleRad="105709" custRadScaleInc="407">
        <dgm:presLayoutVars>
          <dgm:bulletEnabled val="1"/>
        </dgm:presLayoutVars>
      </dgm:prSet>
      <dgm:spPr/>
    </dgm:pt>
    <dgm:pt modelId="{A8A91906-45F7-4594-91C7-80DF77A4178A}" type="pres">
      <dgm:prSet presAssocID="{ADB6EC34-17E5-4E8C-A46F-3B3D4ACAB178}" presName="node" presStyleLbl="vennNode1" presStyleIdx="4" presStyleCnt="7" custScaleX="122198" custScaleY="110800" custRadScaleRad="101376" custRadScaleInc="1620">
        <dgm:presLayoutVars>
          <dgm:bulletEnabled val="1"/>
        </dgm:presLayoutVars>
      </dgm:prSet>
      <dgm:spPr/>
    </dgm:pt>
    <dgm:pt modelId="{272AF19A-51B4-421B-9243-B9BD06EB149C}" type="pres">
      <dgm:prSet presAssocID="{9BA06811-74CD-488E-8739-58282CDDA39B}" presName="node" presStyleLbl="vennNode1" presStyleIdx="5" presStyleCnt="7" custScaleX="107548" custScaleY="96094" custRadScaleRad="112120" custRadScaleInc="6884">
        <dgm:presLayoutVars>
          <dgm:bulletEnabled val="1"/>
        </dgm:presLayoutVars>
      </dgm:prSet>
      <dgm:spPr/>
    </dgm:pt>
    <dgm:pt modelId="{907A75EC-2DD3-4E74-9675-E6FE0FDFEBAD}" type="pres">
      <dgm:prSet presAssocID="{A1A875EA-66AD-435D-B2E1-1740B79D4A7E}" presName="node" presStyleLbl="vennNode1" presStyleIdx="6" presStyleCnt="7" custScaleX="128235" custScaleY="123309" custRadScaleRad="113207" custRadScaleInc="2585">
        <dgm:presLayoutVars>
          <dgm:bulletEnabled val="1"/>
        </dgm:presLayoutVars>
      </dgm:prSet>
      <dgm:spPr/>
    </dgm:pt>
  </dgm:ptLst>
  <dgm:cxnLst>
    <dgm:cxn modelId="{A275870B-7DC9-4319-AA7C-F19988F03A96}" srcId="{9978419B-7A94-4AAA-99F0-5AA4FA9EAA2F}" destId="{A1A875EA-66AD-435D-B2E1-1740B79D4A7E}" srcOrd="5" destOrd="0" parTransId="{78190686-68B6-48DC-B9F0-E8CA5768D771}" sibTransId="{0BE66C30-5560-4B84-B5DD-65AF92B3C469}"/>
    <dgm:cxn modelId="{0999AE24-B0F1-4F2F-97CC-8EF2368331E0}" type="presOf" srcId="{A1A875EA-66AD-435D-B2E1-1740B79D4A7E}" destId="{907A75EC-2DD3-4E74-9675-E6FE0FDFEBAD}" srcOrd="0" destOrd="0" presId="urn:microsoft.com/office/officeart/2005/8/layout/radial3"/>
    <dgm:cxn modelId="{CC61DA57-9689-49EE-8794-E323DF28211D}" srcId="{9978419B-7A94-4AAA-99F0-5AA4FA9EAA2F}" destId="{64BF7DD9-91CB-4184-88CD-16C01960257C}" srcOrd="1" destOrd="0" parTransId="{36535AAC-B311-49D8-97C8-8FD17657D8AB}" sibTransId="{0FE77EE1-451E-4408-BED9-B0D1C46DCCF2}"/>
    <dgm:cxn modelId="{6431A678-07BA-4439-A3FD-7802F3E01DA0}" type="presOf" srcId="{64BF7DD9-91CB-4184-88CD-16C01960257C}" destId="{77E36513-92C2-436E-9742-7335C059D2FE}" srcOrd="0" destOrd="0" presId="urn:microsoft.com/office/officeart/2005/8/layout/radial3"/>
    <dgm:cxn modelId="{BC68707C-DFA4-4878-9B12-5CC0E7CF3AB1}" type="presOf" srcId="{1B45396C-E076-4561-A6F6-10A5F4313AA6}" destId="{15738C3A-FA4F-4C5D-9A0F-6CE2A071A5CB}" srcOrd="0" destOrd="0" presId="urn:microsoft.com/office/officeart/2005/8/layout/radial3"/>
    <dgm:cxn modelId="{EDDFC28B-BEF4-4606-8BAB-3C676818475E}" type="presOf" srcId="{9BA06811-74CD-488E-8739-58282CDDA39B}" destId="{272AF19A-51B4-421B-9243-B9BD06EB149C}" srcOrd="0" destOrd="0" presId="urn:microsoft.com/office/officeart/2005/8/layout/radial3"/>
    <dgm:cxn modelId="{ED73589E-1EF7-4497-AE5D-E14E583DB6C6}" srcId="{9978419B-7A94-4AAA-99F0-5AA4FA9EAA2F}" destId="{ADB6EC34-17E5-4E8C-A46F-3B3D4ACAB178}" srcOrd="3" destOrd="0" parTransId="{985708F4-2BB6-4CBF-B446-ED352EE81807}" sibTransId="{2DFFF5A0-B249-48CC-B649-6978BF8E1665}"/>
    <dgm:cxn modelId="{ECE79CA8-F6C9-4115-9740-46523B8ADF66}" type="presOf" srcId="{9978419B-7A94-4AAA-99F0-5AA4FA9EAA2F}" destId="{743CEA28-A78C-4A4A-AAF7-6612852F9A2F}" srcOrd="0" destOrd="0" presId="urn:microsoft.com/office/officeart/2005/8/layout/radial3"/>
    <dgm:cxn modelId="{3ED677B0-50B5-4616-AC22-9BA828D1C260}" srcId="{9482AD85-EEE6-4E3D-AF0C-52CE318574CA}" destId="{9978419B-7A94-4AAA-99F0-5AA4FA9EAA2F}" srcOrd="0" destOrd="0" parTransId="{E5C829D0-E33D-4E03-8E1E-7986B4804D47}" sibTransId="{38DAE6E8-A126-4ADE-A85B-B38E41CD8F70}"/>
    <dgm:cxn modelId="{10FB43BF-4A82-46C8-B227-9BD6D28437FB}" type="presOf" srcId="{ADB6EC34-17E5-4E8C-A46F-3B3D4ACAB178}" destId="{A8A91906-45F7-4594-91C7-80DF77A4178A}" srcOrd="0" destOrd="0" presId="urn:microsoft.com/office/officeart/2005/8/layout/radial3"/>
    <dgm:cxn modelId="{AC7C78CB-E55D-492F-890B-BCB1A807597D}" srcId="{9978419B-7A94-4AAA-99F0-5AA4FA9EAA2F}" destId="{82528088-EE37-4F14-B98B-23384FE1267C}" srcOrd="0" destOrd="0" parTransId="{9A266F77-9198-46B0-B98B-FC024E743141}" sibTransId="{FDCE029E-B339-428A-97EB-C62CCBC49398}"/>
    <dgm:cxn modelId="{5B79A3D3-C94D-4854-8D38-1653B9E05EE8}" srcId="{9978419B-7A94-4AAA-99F0-5AA4FA9EAA2F}" destId="{9BA06811-74CD-488E-8739-58282CDDA39B}" srcOrd="4" destOrd="0" parTransId="{08697F67-C0CF-4D53-9DB8-C84315693996}" sibTransId="{4368C6B1-61C1-455B-A6E6-D07B3518684E}"/>
    <dgm:cxn modelId="{A4E72ED6-D9EE-4F1B-9B89-0E40AB779365}" type="presOf" srcId="{9482AD85-EEE6-4E3D-AF0C-52CE318574CA}" destId="{C0179AA6-E15E-40FF-BC21-7BFD65B414F5}" srcOrd="0" destOrd="0" presId="urn:microsoft.com/office/officeart/2005/8/layout/radial3"/>
    <dgm:cxn modelId="{9A2A4FE3-5E03-4308-B238-E77E4A660297}" type="presOf" srcId="{82528088-EE37-4F14-B98B-23384FE1267C}" destId="{26201E25-4C5A-48B8-B74A-2D60017F06DF}" srcOrd="0" destOrd="0" presId="urn:microsoft.com/office/officeart/2005/8/layout/radial3"/>
    <dgm:cxn modelId="{81417BED-4629-4522-B22D-933AA6FDC243}" srcId="{9978419B-7A94-4AAA-99F0-5AA4FA9EAA2F}" destId="{1B45396C-E076-4561-A6F6-10A5F4313AA6}" srcOrd="2" destOrd="0" parTransId="{056608A4-E0FE-4B14-A844-1A6E5F918775}" sibTransId="{E0D76B91-DF61-49D5-A490-EE9300D4F4B3}"/>
    <dgm:cxn modelId="{99E466C2-159E-498F-9A56-6D7316576547}" type="presParOf" srcId="{C0179AA6-E15E-40FF-BC21-7BFD65B414F5}" destId="{C7C83332-C046-4241-B969-CE907270C07F}" srcOrd="0" destOrd="0" presId="urn:microsoft.com/office/officeart/2005/8/layout/radial3"/>
    <dgm:cxn modelId="{5CF09C2F-5CB6-42F6-B67A-926578B2A73A}" type="presParOf" srcId="{C7C83332-C046-4241-B969-CE907270C07F}" destId="{743CEA28-A78C-4A4A-AAF7-6612852F9A2F}" srcOrd="0" destOrd="0" presId="urn:microsoft.com/office/officeart/2005/8/layout/radial3"/>
    <dgm:cxn modelId="{FED7B7F6-52EF-416D-959A-94168476B5BA}" type="presParOf" srcId="{C7C83332-C046-4241-B969-CE907270C07F}" destId="{26201E25-4C5A-48B8-B74A-2D60017F06DF}" srcOrd="1" destOrd="0" presId="urn:microsoft.com/office/officeart/2005/8/layout/radial3"/>
    <dgm:cxn modelId="{B4F06B9D-BEEC-46A0-B1CE-4B84C7B30014}" type="presParOf" srcId="{C7C83332-C046-4241-B969-CE907270C07F}" destId="{77E36513-92C2-436E-9742-7335C059D2FE}" srcOrd="2" destOrd="0" presId="urn:microsoft.com/office/officeart/2005/8/layout/radial3"/>
    <dgm:cxn modelId="{CB45EC87-F873-4EF6-972D-3BDE957C3187}" type="presParOf" srcId="{C7C83332-C046-4241-B969-CE907270C07F}" destId="{15738C3A-FA4F-4C5D-9A0F-6CE2A071A5CB}" srcOrd="3" destOrd="0" presId="urn:microsoft.com/office/officeart/2005/8/layout/radial3"/>
    <dgm:cxn modelId="{7609EE46-A2BB-461D-BE82-F9ED68B84D00}" type="presParOf" srcId="{C7C83332-C046-4241-B969-CE907270C07F}" destId="{A8A91906-45F7-4594-91C7-80DF77A4178A}" srcOrd="4" destOrd="0" presId="urn:microsoft.com/office/officeart/2005/8/layout/radial3"/>
    <dgm:cxn modelId="{08620740-D6A0-499A-BBD9-B173D07D6BB3}" type="presParOf" srcId="{C7C83332-C046-4241-B969-CE907270C07F}" destId="{272AF19A-51B4-421B-9243-B9BD06EB149C}" srcOrd="5" destOrd="0" presId="urn:microsoft.com/office/officeart/2005/8/layout/radial3"/>
    <dgm:cxn modelId="{CAB054CF-E8BC-4E19-A43B-E643776DCF0F}" type="presParOf" srcId="{C7C83332-C046-4241-B969-CE907270C07F}" destId="{907A75EC-2DD3-4E74-9675-E6FE0FDFEBAD}"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CEA28-A78C-4A4A-AAF7-6612852F9A2F}">
      <dsp:nvSpPr>
        <dsp:cNvPr id="0" name=""/>
        <dsp:cNvSpPr/>
      </dsp:nvSpPr>
      <dsp:spPr>
        <a:xfrm>
          <a:off x="2338076" y="1148912"/>
          <a:ext cx="3085263" cy="3085263"/>
        </a:xfrm>
        <a:prstGeom prst="ellipse">
          <a:avLst/>
        </a:prstGeom>
        <a:solidFill>
          <a:schemeClr val="accent4">
            <a:lumMod val="60000"/>
            <a:lumOff val="40000"/>
            <a:alpha val="5000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7030A0"/>
              </a:solidFill>
              <a:latin typeface="+mj-lt"/>
            </a:rPr>
            <a:t>LVEF</a:t>
          </a:r>
        </a:p>
      </dsp:txBody>
      <dsp:txXfrm>
        <a:off x="2789902" y="1600738"/>
        <a:ext cx="2181611" cy="2181611"/>
      </dsp:txXfrm>
    </dsp:sp>
    <dsp:sp modelId="{26201E25-4C5A-48B8-B74A-2D60017F06DF}">
      <dsp:nvSpPr>
        <dsp:cNvPr id="0" name=""/>
        <dsp:cNvSpPr/>
      </dsp:nvSpPr>
      <dsp:spPr>
        <a:xfrm>
          <a:off x="3254923" y="0"/>
          <a:ext cx="1304403" cy="1351083"/>
        </a:xfrm>
        <a:prstGeom prst="ellipse">
          <a:avLst/>
        </a:prstGeom>
        <a:solidFill>
          <a:schemeClr val="accent3">
            <a:alpha val="50000"/>
            <a:hueOff val="-1405589"/>
            <a:satOff val="12062"/>
            <a:lumOff val="-1994"/>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5">
                  <a:lumMod val="20000"/>
                  <a:lumOff val="80000"/>
                </a:schemeClr>
              </a:solidFill>
            </a:rPr>
            <a:t>FS%</a:t>
          </a:r>
        </a:p>
      </dsp:txBody>
      <dsp:txXfrm>
        <a:off x="3445948" y="197862"/>
        <a:ext cx="922353" cy="955359"/>
      </dsp:txXfrm>
    </dsp:sp>
    <dsp:sp modelId="{77E36513-92C2-436E-9742-7335C059D2FE}">
      <dsp:nvSpPr>
        <dsp:cNvPr id="0" name=""/>
        <dsp:cNvSpPr/>
      </dsp:nvSpPr>
      <dsp:spPr>
        <a:xfrm>
          <a:off x="4903805" y="619272"/>
          <a:ext cx="2083833" cy="2016435"/>
        </a:xfrm>
        <a:prstGeom prst="ellipse">
          <a:avLst/>
        </a:prstGeom>
        <a:solidFill>
          <a:schemeClr val="accent3">
            <a:alpha val="50000"/>
            <a:hueOff val="-2811179"/>
            <a:satOff val="24123"/>
            <a:lumOff val="-3988"/>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5">
                  <a:lumMod val="20000"/>
                  <a:lumOff val="80000"/>
                </a:schemeClr>
              </a:solidFill>
            </a:rPr>
            <a:t>BIPLANE METHOD OF DISKS</a:t>
          </a:r>
        </a:p>
      </dsp:txBody>
      <dsp:txXfrm>
        <a:off x="5208975" y="914572"/>
        <a:ext cx="1473493" cy="1425835"/>
      </dsp:txXfrm>
    </dsp:sp>
    <dsp:sp modelId="{15738C3A-FA4F-4C5D-9A0F-6CE2A071A5CB}">
      <dsp:nvSpPr>
        <dsp:cNvPr id="0" name=""/>
        <dsp:cNvSpPr/>
      </dsp:nvSpPr>
      <dsp:spPr>
        <a:xfrm>
          <a:off x="4944219" y="2990019"/>
          <a:ext cx="1542631" cy="1542631"/>
        </a:xfrm>
        <a:prstGeom prst="ellipse">
          <a:avLst/>
        </a:prstGeom>
        <a:solidFill>
          <a:schemeClr val="accent3">
            <a:alpha val="50000"/>
            <a:hueOff val="-4216768"/>
            <a:satOff val="36185"/>
            <a:lumOff val="-5982"/>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5">
                  <a:lumMod val="20000"/>
                  <a:lumOff val="80000"/>
                </a:schemeClr>
              </a:solidFill>
            </a:rPr>
            <a:t>EYEBALL IT</a:t>
          </a:r>
        </a:p>
      </dsp:txBody>
      <dsp:txXfrm>
        <a:off x="5170132" y="3215932"/>
        <a:ext cx="1090805" cy="1090805"/>
      </dsp:txXfrm>
    </dsp:sp>
    <dsp:sp modelId="{A8A91906-45F7-4594-91C7-80DF77A4178A}">
      <dsp:nvSpPr>
        <dsp:cNvPr id="0" name=""/>
        <dsp:cNvSpPr/>
      </dsp:nvSpPr>
      <dsp:spPr>
        <a:xfrm>
          <a:off x="2903622" y="3852929"/>
          <a:ext cx="1885065" cy="1709235"/>
        </a:xfrm>
        <a:prstGeom prst="ellipse">
          <a:avLst/>
        </a:prstGeom>
        <a:solidFill>
          <a:schemeClr val="accent3">
            <a:alpha val="50000"/>
            <a:hueOff val="-5622357"/>
            <a:satOff val="48247"/>
            <a:lumOff val="-7975"/>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5">
                  <a:lumMod val="20000"/>
                  <a:lumOff val="80000"/>
                </a:schemeClr>
              </a:solidFill>
            </a:rPr>
            <a:t>STRAIN IMAGING</a:t>
          </a:r>
        </a:p>
      </dsp:txBody>
      <dsp:txXfrm>
        <a:off x="3179683" y="4103241"/>
        <a:ext cx="1332943" cy="1208611"/>
      </dsp:txXfrm>
    </dsp:sp>
    <dsp:sp modelId="{272AF19A-51B4-421B-9243-B9BD06EB149C}">
      <dsp:nvSpPr>
        <dsp:cNvPr id="0" name=""/>
        <dsp:cNvSpPr/>
      </dsp:nvSpPr>
      <dsp:spPr>
        <a:xfrm>
          <a:off x="1024188" y="2933278"/>
          <a:ext cx="1659069" cy="1482376"/>
        </a:xfrm>
        <a:prstGeom prst="ellipse">
          <a:avLst/>
        </a:prstGeom>
        <a:solidFill>
          <a:schemeClr val="accent3">
            <a:alpha val="50000"/>
            <a:hueOff val="-7027946"/>
            <a:satOff val="60308"/>
            <a:lumOff val="-9969"/>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lang="en-US" sz="2000" kern="1200" dirty="0">
            <a:solidFill>
              <a:schemeClr val="accent5">
                <a:lumMod val="20000"/>
                <a:lumOff val="80000"/>
              </a:schemeClr>
            </a:solidFill>
          </a:endParaRPr>
        </a:p>
        <a:p>
          <a:pPr marL="0" marR="0" lvl="0" indent="0" algn="ctr" defTabSz="914400" eaLnBrk="1" fontAlgn="auto" latinLnBrk="0" hangingPunct="1">
            <a:lnSpc>
              <a:spcPct val="100000"/>
            </a:lnSpc>
            <a:spcBef>
              <a:spcPct val="0"/>
            </a:spcBef>
            <a:spcAft>
              <a:spcPts val="0"/>
            </a:spcAft>
            <a:buClrTx/>
            <a:buSzTx/>
            <a:buFontTx/>
            <a:buNone/>
            <a:tabLst/>
            <a:defRPr/>
          </a:pPr>
          <a:r>
            <a:rPr lang="en-US" sz="2000" kern="1200" dirty="0">
              <a:solidFill>
                <a:schemeClr val="accent5">
                  <a:lumMod val="20000"/>
                  <a:lumOff val="80000"/>
                </a:schemeClr>
              </a:solidFill>
            </a:rPr>
            <a:t>TEICHOLTZ METHOD</a:t>
          </a:r>
        </a:p>
        <a:p>
          <a:pPr algn="ctr">
            <a:spcBef>
              <a:spcPct val="0"/>
            </a:spcBef>
            <a:buNone/>
          </a:pPr>
          <a:endParaRPr lang="en-US" sz="2000" kern="1200" dirty="0">
            <a:solidFill>
              <a:schemeClr val="accent5">
                <a:lumMod val="20000"/>
                <a:lumOff val="80000"/>
              </a:schemeClr>
            </a:solidFill>
          </a:endParaRPr>
        </a:p>
      </dsp:txBody>
      <dsp:txXfrm>
        <a:off x="1267153" y="3150367"/>
        <a:ext cx="1173139" cy="1048198"/>
      </dsp:txXfrm>
    </dsp:sp>
    <dsp:sp modelId="{907A75EC-2DD3-4E74-9675-E6FE0FDFEBAD}">
      <dsp:nvSpPr>
        <dsp:cNvPr id="0" name=""/>
        <dsp:cNvSpPr/>
      </dsp:nvSpPr>
      <dsp:spPr>
        <a:xfrm>
          <a:off x="953277" y="550255"/>
          <a:ext cx="1978193" cy="1902203"/>
        </a:xfrm>
        <a:prstGeom prst="ellipse">
          <a:avLst/>
        </a:prstGeom>
        <a:solidFill>
          <a:schemeClr val="accent3">
            <a:alpha val="50000"/>
            <a:hueOff val="-8433536"/>
            <a:satOff val="72370"/>
            <a:lumOff val="-11963"/>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5">
                  <a:lumMod val="20000"/>
                  <a:lumOff val="80000"/>
                </a:schemeClr>
              </a:solidFill>
            </a:rPr>
            <a:t>3D IMAGING</a:t>
          </a:r>
        </a:p>
      </dsp:txBody>
      <dsp:txXfrm>
        <a:off x="1242977" y="828826"/>
        <a:ext cx="1398793" cy="134506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25AAD-ABF7-4D23-B261-F9EA27FA76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9A64D9-BD6F-4D58-B528-D1C65E5F5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CC004C-FC03-495C-8A65-5C493F91A699}" type="datetimeFigureOut">
              <a:rPr lang="en-US" smtClean="0"/>
              <a:t>7/13/2023</a:t>
            </a:fld>
            <a:endParaRPr lang="en-US" dirty="0"/>
          </a:p>
        </p:txBody>
      </p:sp>
      <p:sp>
        <p:nvSpPr>
          <p:cNvPr id="4" name="Footer Placeholder 3">
            <a:extLst>
              <a:ext uri="{FF2B5EF4-FFF2-40B4-BE49-F238E27FC236}">
                <a16:creationId xmlns:a16="http://schemas.microsoft.com/office/drawing/2014/main" id="{300C6245-565F-4F4B-B36E-1B27F103E7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664BA6-CDB3-42E1-9DC5-511572A59E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BFAB67-10CA-4935-AD98-D76276D49D5C}" type="slidenum">
              <a:rPr lang="en-US" smtClean="0"/>
              <a:t>‹#›</a:t>
            </a:fld>
            <a:endParaRPr lang="en-US" dirty="0"/>
          </a:p>
        </p:txBody>
      </p:sp>
    </p:spTree>
    <p:extLst>
      <p:ext uri="{BB962C8B-B14F-4D97-AF65-F5344CB8AC3E}">
        <p14:creationId xmlns:p14="http://schemas.microsoft.com/office/powerpoint/2010/main" val="197681692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416C3-9DBA-4494-A89B-636DC9017B44}" type="datetimeFigureOut">
              <a:rPr lang="en-US" smtClean="0"/>
              <a:t>7/13/2023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61600-98FB-4B99-BED3-4BE2299A9BB0}" type="slidenum">
              <a:rPr lang="en-US" smtClean="0"/>
              <a:t>‹#›</a:t>
            </a:fld>
            <a:endParaRPr lang="en-US" dirty="0"/>
          </a:p>
        </p:txBody>
      </p:sp>
    </p:spTree>
    <p:extLst>
      <p:ext uri="{BB962C8B-B14F-4D97-AF65-F5344CB8AC3E}">
        <p14:creationId xmlns:p14="http://schemas.microsoft.com/office/powerpoint/2010/main" val="58154405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1E61600-98FB-4B99-BED3-4BE2299A9BB0}" type="slidenum">
              <a:rPr lang="en-US" smtClean="0"/>
              <a:t>5</a:t>
            </a:fld>
            <a:endParaRPr lang="en-US" dirty="0"/>
          </a:p>
        </p:txBody>
      </p:sp>
    </p:spTree>
    <p:extLst>
      <p:ext uri="{BB962C8B-B14F-4D97-AF65-F5344CB8AC3E}">
        <p14:creationId xmlns:p14="http://schemas.microsoft.com/office/powerpoint/2010/main" val="328334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27</a:t>
            </a:fld>
            <a:endParaRPr lang="en-US" dirty="0"/>
          </a:p>
        </p:txBody>
      </p:sp>
    </p:spTree>
    <p:extLst>
      <p:ext uri="{BB962C8B-B14F-4D97-AF65-F5344CB8AC3E}">
        <p14:creationId xmlns:p14="http://schemas.microsoft.com/office/powerpoint/2010/main" val="358246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1E61600-98FB-4B99-BED3-4BE2299A9BB0}" type="slidenum">
              <a:rPr lang="en-US" smtClean="0"/>
              <a:t>31</a:t>
            </a:fld>
            <a:endParaRPr lang="en-US" dirty="0"/>
          </a:p>
        </p:txBody>
      </p:sp>
    </p:spTree>
    <p:extLst>
      <p:ext uri="{BB962C8B-B14F-4D97-AF65-F5344CB8AC3E}">
        <p14:creationId xmlns:p14="http://schemas.microsoft.com/office/powerpoint/2010/main" val="2123591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47</a:t>
            </a:fld>
            <a:endParaRPr lang="en-US" dirty="0"/>
          </a:p>
        </p:txBody>
      </p:sp>
    </p:spTree>
    <p:extLst>
      <p:ext uri="{BB962C8B-B14F-4D97-AF65-F5344CB8AC3E}">
        <p14:creationId xmlns:p14="http://schemas.microsoft.com/office/powerpoint/2010/main" val="358073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67</a:t>
            </a:fld>
            <a:endParaRPr lang="en-US" dirty="0"/>
          </a:p>
        </p:txBody>
      </p:sp>
    </p:spTree>
    <p:extLst>
      <p:ext uri="{BB962C8B-B14F-4D97-AF65-F5344CB8AC3E}">
        <p14:creationId xmlns:p14="http://schemas.microsoft.com/office/powerpoint/2010/main" val="55064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1E61600-98FB-4B99-BED3-4BE2299A9BB0}" type="slidenum">
              <a:rPr lang="en-US" smtClean="0"/>
              <a:t>68</a:t>
            </a:fld>
            <a:endParaRPr lang="en-US" dirty="0"/>
          </a:p>
        </p:txBody>
      </p:sp>
    </p:spTree>
    <p:extLst>
      <p:ext uri="{BB962C8B-B14F-4D97-AF65-F5344CB8AC3E}">
        <p14:creationId xmlns:p14="http://schemas.microsoft.com/office/powerpoint/2010/main" val="101024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2927A9-A646-4169-8762-678137923815}"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930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6689636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5982808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8D0C3-30D3-47DB-A20D-E652D19BA9AB}"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2956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799774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C4E3E5-D9C9-47A3-A240-87B648E8DAA9}"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6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D5EEDE-65DD-47C9-BD57-B6443499C13F}" type="datetime1">
              <a:rPr lang="en-US" smtClean="0"/>
              <a:t>7/13/2023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381716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D5EEDE-65DD-47C9-BD57-B6443499C13F}" type="datetime1">
              <a:rPr lang="en-US" smtClean="0"/>
              <a:t>7/13/2023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48802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896439-E89A-448D-B19E-86B32BD5D111}" type="datetime1">
              <a:rPr lang="en-US" smtClean="0"/>
              <a:t>7/13/2023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2722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AB9C08C-4337-4810-B0A1-13169AE03AB9}" type="datetime1">
              <a:rPr lang="en-US" smtClean="0"/>
              <a:t>7/13/2023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7795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D5EEDE-65DD-47C9-BD57-B6443499C13F}" type="datetime1">
              <a:rPr lang="en-US" smtClean="0"/>
              <a:t>7/13/2023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59813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9D8051-2E28-464D-B34A-05B0C6761E5E}" type="datetime1">
              <a:rPr lang="en-US" smtClean="0"/>
              <a:t>7/13/2023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0788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D5EEDE-65DD-47C9-BD57-B6443499C13F}" type="datetime1">
              <a:rPr lang="en-US" smtClean="0"/>
              <a:t>7/13/2023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342542"/>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5.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comments" Target="../comments/comment7.xml"/><Relationship Id="rId5" Type="http://schemas.openxmlformats.org/officeDocument/2006/relationships/image" Target="../media/image7.png"/><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openxmlformats.org/officeDocument/2006/relationships/comments" Target="../comments/comment10.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4.bin"/><Relationship Id="rId1" Type="http://schemas.openxmlformats.org/officeDocument/2006/relationships/slideLayout" Target="../slideLayouts/slideLayout7.xml"/><Relationship Id="rId6" Type="http://schemas.openxmlformats.org/officeDocument/2006/relationships/comments" Target="../comments/comment12.xml"/><Relationship Id="rId5" Type="http://schemas.openxmlformats.org/officeDocument/2006/relationships/image" Target="../media/image24.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oleObject" Target="../embeddings/oleObject6.bin"/><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oleObject" Target="../embeddings/oleObject8.bin"/><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wmf"/><Relationship Id="rId4" Type="http://schemas.openxmlformats.org/officeDocument/2006/relationships/oleObject" Target="../embeddings/oleObject9.bin"/><Relationship Id="rId9" Type="http://schemas.openxmlformats.org/officeDocument/2006/relationships/comments" Target="../comments/commen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5" Type="http://schemas.openxmlformats.org/officeDocument/2006/relationships/comments" Target="../comments/comment15.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comments" Target="../comments/comment16.xml"/><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13.bin"/><Relationship Id="rId1" Type="http://schemas.openxmlformats.org/officeDocument/2006/relationships/slideLayout" Target="../slideLayouts/slideLayout7.xml"/><Relationship Id="rId6" Type="http://schemas.openxmlformats.org/officeDocument/2006/relationships/oleObject" Target="../embeddings/oleObject15.bin"/><Relationship Id="rId5" Type="http://schemas.openxmlformats.org/officeDocument/2006/relationships/image" Target="../media/image42.wmf"/><Relationship Id="rId10" Type="http://schemas.openxmlformats.org/officeDocument/2006/relationships/comments" Target="../comments/comment17.xml"/><Relationship Id="rId4" Type="http://schemas.openxmlformats.org/officeDocument/2006/relationships/oleObject" Target="../embeddings/oleObject14.bin"/><Relationship Id="rId9" Type="http://schemas.openxmlformats.org/officeDocument/2006/relationships/image" Target="../media/image44.wmf"/></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comments" Target="../comments/comment19.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wmf"/><Relationship Id="rId7" Type="http://schemas.openxmlformats.org/officeDocument/2006/relationships/comments" Target="../comments/comment20.xml"/><Relationship Id="rId2" Type="http://schemas.openxmlformats.org/officeDocument/2006/relationships/oleObject" Target="../embeddings/oleObject18.bin"/><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png"/><Relationship Id="rId4" Type="http://schemas.openxmlformats.org/officeDocument/2006/relationships/oleObject" Target="../embeddings/oleObject19.bin"/></Relationships>
</file>

<file path=ppt/slides/_rels/slide29.xml.rels><?xml version="1.0" encoding="UTF-8" standalone="yes"?>
<Relationships xmlns="http://schemas.openxmlformats.org/package/2006/relationships"><Relationship Id="rId8" Type="http://schemas.openxmlformats.org/officeDocument/2006/relationships/comments" Target="../comments/comment21.xml"/><Relationship Id="rId3" Type="http://schemas.openxmlformats.org/officeDocument/2006/relationships/image" Target="../media/image51.wmf"/><Relationship Id="rId7" Type="http://schemas.openxmlformats.org/officeDocument/2006/relationships/image" Target="../media/image54.png"/><Relationship Id="rId2" Type="http://schemas.openxmlformats.org/officeDocument/2006/relationships/oleObject" Target="../embeddings/oleObject20.bin"/><Relationship Id="rId1" Type="http://schemas.openxmlformats.org/officeDocument/2006/relationships/slideLayout" Target="../slideLayouts/slideLayout7.xml"/><Relationship Id="rId6" Type="http://schemas.openxmlformats.org/officeDocument/2006/relationships/image" Target="../media/image53.emf"/><Relationship Id="rId5" Type="http://schemas.openxmlformats.org/officeDocument/2006/relationships/image" Target="../media/image52.wmf"/><Relationship Id="rId4" Type="http://schemas.openxmlformats.org/officeDocument/2006/relationships/oleObject" Target="../embeddings/oleObject21.bin"/></Relationships>
</file>

<file path=ppt/slides/_rels/slide3.xml.rels><?xml version="1.0" encoding="UTF-8" standalone="yes"?>
<Relationships xmlns="http://schemas.openxmlformats.org/package/2006/relationships"><Relationship Id="rId2" Type="http://schemas.openxmlformats.org/officeDocument/2006/relationships/hyperlink" Target="http://www.echonotebook.co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oleObject" Target="../embeddings/oleObject23.bin"/><Relationship Id="rId4" Type="http://schemas.openxmlformats.org/officeDocument/2006/relationships/image" Target="../media/image56.wmf"/><Relationship Id="rId9" Type="http://schemas.openxmlformats.org/officeDocument/2006/relationships/comments" Target="../comments/comment2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comments" Target="../comments/comment23.xml"/><Relationship Id="rId4" Type="http://schemas.openxmlformats.org/officeDocument/2006/relationships/image" Target="../media/image59.wmf"/></Relationships>
</file>

<file path=ppt/slides/_rels/slide32.xml.rels><?xml version="1.0" encoding="UTF-8" standalone="yes"?>
<Relationships xmlns="http://schemas.openxmlformats.org/package/2006/relationships"><Relationship Id="rId3" Type="http://schemas.openxmlformats.org/officeDocument/2006/relationships/image" Target="../media/image60.wmf"/><Relationship Id="rId7" Type="http://schemas.openxmlformats.org/officeDocument/2006/relationships/comments" Target="../comments/comment24.xml"/><Relationship Id="rId2" Type="http://schemas.openxmlformats.org/officeDocument/2006/relationships/oleObject" Target="../embeddings/oleObject26.bin"/><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27.bin"/><Relationship Id="rId1" Type="http://schemas.openxmlformats.org/officeDocument/2006/relationships/slideLayout" Target="../slideLayouts/slideLayout7.xml"/><Relationship Id="rId5" Type="http://schemas.openxmlformats.org/officeDocument/2006/relationships/comments" Target="../comments/comment25.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oleObject" Target="../embeddings/oleObject28.bin"/><Relationship Id="rId1" Type="http://schemas.openxmlformats.org/officeDocument/2006/relationships/slideLayout" Target="../slideLayouts/slideLayout7.xml"/><Relationship Id="rId4" Type="http://schemas.openxmlformats.org/officeDocument/2006/relationships/comments" Target="../comments/comment26.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72.png"/><Relationship Id="rId18" Type="http://schemas.openxmlformats.org/officeDocument/2006/relationships/oleObject" Target="../embeddings/oleObject37.bin"/><Relationship Id="rId3" Type="http://schemas.openxmlformats.org/officeDocument/2006/relationships/image" Target="../media/image67.png"/><Relationship Id="rId7" Type="http://schemas.openxmlformats.org/officeDocument/2006/relationships/image" Target="../media/image69.wmf"/><Relationship Id="rId12" Type="http://schemas.openxmlformats.org/officeDocument/2006/relationships/oleObject" Target="../embeddings/oleObject34.bin"/><Relationship Id="rId17" Type="http://schemas.openxmlformats.org/officeDocument/2006/relationships/image" Target="../media/image74.png"/><Relationship Id="rId2" Type="http://schemas.openxmlformats.org/officeDocument/2006/relationships/oleObject" Target="../embeddings/oleObject29.bin"/><Relationship Id="rId16" Type="http://schemas.openxmlformats.org/officeDocument/2006/relationships/oleObject" Target="../embeddings/oleObject36.bin"/><Relationship Id="rId20" Type="http://schemas.openxmlformats.org/officeDocument/2006/relationships/comments" Target="../comments/comment27.xml"/><Relationship Id="rId1" Type="http://schemas.openxmlformats.org/officeDocument/2006/relationships/slideLayout" Target="../slideLayouts/slideLayout7.xml"/><Relationship Id="rId6" Type="http://schemas.openxmlformats.org/officeDocument/2006/relationships/oleObject" Target="../embeddings/oleObject31.bin"/><Relationship Id="rId11" Type="http://schemas.openxmlformats.org/officeDocument/2006/relationships/image" Target="../media/image71.wmf"/><Relationship Id="rId5" Type="http://schemas.openxmlformats.org/officeDocument/2006/relationships/image" Target="../media/image68.png"/><Relationship Id="rId15" Type="http://schemas.openxmlformats.org/officeDocument/2006/relationships/image" Target="../media/image73.wmf"/><Relationship Id="rId10" Type="http://schemas.openxmlformats.org/officeDocument/2006/relationships/oleObject" Target="../embeddings/oleObject33.bin"/><Relationship Id="rId19" Type="http://schemas.openxmlformats.org/officeDocument/2006/relationships/image" Target="../media/image75.wmf"/><Relationship Id="rId4" Type="http://schemas.openxmlformats.org/officeDocument/2006/relationships/oleObject" Target="../embeddings/oleObject30.bin"/><Relationship Id="rId9" Type="http://schemas.openxmlformats.org/officeDocument/2006/relationships/image" Target="../media/image70.wmf"/><Relationship Id="rId14" Type="http://schemas.openxmlformats.org/officeDocument/2006/relationships/oleObject" Target="../embeddings/oleObject35.bin"/></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oleObject" Target="../embeddings/oleObject38.bin"/><Relationship Id="rId1" Type="http://schemas.openxmlformats.org/officeDocument/2006/relationships/slideLayout" Target="../slideLayouts/slideLayout7.xml"/><Relationship Id="rId6" Type="http://schemas.openxmlformats.org/officeDocument/2006/relationships/oleObject" Target="../embeddings/oleObject40.bin"/><Relationship Id="rId5" Type="http://schemas.openxmlformats.org/officeDocument/2006/relationships/image" Target="../media/image77.png"/><Relationship Id="rId10" Type="http://schemas.openxmlformats.org/officeDocument/2006/relationships/comments" Target="../comments/comment28.xml"/><Relationship Id="rId4" Type="http://schemas.openxmlformats.org/officeDocument/2006/relationships/oleObject" Target="../embeddings/oleObject39.bin"/><Relationship Id="rId9"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comments" Target="../comments/comment29.xml"/><Relationship Id="rId3" Type="http://schemas.microsoft.com/office/2007/relationships/hdphoto" Target="../media/hdphoto1.wdp"/><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wmf"/><Relationship Id="rId4" Type="http://schemas.openxmlformats.org/officeDocument/2006/relationships/oleObject" Target="../embeddings/oleObject41.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42.bin"/><Relationship Id="rId1" Type="http://schemas.openxmlformats.org/officeDocument/2006/relationships/slideLayout" Target="../slideLayouts/slideLayout7.xml"/><Relationship Id="rId5" Type="http://schemas.openxmlformats.org/officeDocument/2006/relationships/image" Target="../media/image86.wmf"/><Relationship Id="rId4" Type="http://schemas.openxmlformats.org/officeDocument/2006/relationships/oleObject" Target="../embeddings/oleObject4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44.bin"/><Relationship Id="rId1" Type="http://schemas.openxmlformats.org/officeDocument/2006/relationships/slideLayout" Target="../slideLayouts/slideLayout7.xml"/><Relationship Id="rId5" Type="http://schemas.openxmlformats.org/officeDocument/2006/relationships/comments" Target="../comments/comment30.xml"/><Relationship Id="rId4" Type="http://schemas.openxmlformats.org/officeDocument/2006/relationships/image" Target="../media/image88.emf"/></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oleObject" Target="../embeddings/oleObject45.bin"/><Relationship Id="rId1" Type="http://schemas.openxmlformats.org/officeDocument/2006/relationships/slideLayout" Target="../slideLayouts/slideLayout7.xml"/><Relationship Id="rId4" Type="http://schemas.openxmlformats.org/officeDocument/2006/relationships/comments" Target="../comments/comment31.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32.xml"/><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oleObject" Target="../embeddings/oleObject46.bin"/><Relationship Id="rId1" Type="http://schemas.openxmlformats.org/officeDocument/2006/relationships/slideLayout" Target="../slideLayouts/slideLayout7.xml"/><Relationship Id="rId6" Type="http://schemas.openxmlformats.org/officeDocument/2006/relationships/comments" Target="../comments/comment33.xml"/><Relationship Id="rId5" Type="http://schemas.openxmlformats.org/officeDocument/2006/relationships/image" Target="../media/image92.wmf"/><Relationship Id="rId4" Type="http://schemas.openxmlformats.org/officeDocument/2006/relationships/oleObject" Target="../embeddings/oleObject47.bin"/></Relationships>
</file>

<file path=ppt/slides/_rels/slide44.xml.rels><?xml version="1.0" encoding="UTF-8" standalone="yes"?>
<Relationships xmlns="http://schemas.openxmlformats.org/package/2006/relationships"><Relationship Id="rId8" Type="http://schemas.openxmlformats.org/officeDocument/2006/relationships/comments" Target="../comments/comment34.xml"/><Relationship Id="rId3" Type="http://schemas.openxmlformats.org/officeDocument/2006/relationships/image" Target="../media/image93.wmf"/><Relationship Id="rId7" Type="http://schemas.openxmlformats.org/officeDocument/2006/relationships/image" Target="../media/image95.wmf"/><Relationship Id="rId2" Type="http://schemas.openxmlformats.org/officeDocument/2006/relationships/oleObject" Target="../embeddings/oleObject48.bin"/><Relationship Id="rId1" Type="http://schemas.openxmlformats.org/officeDocument/2006/relationships/slideLayout" Target="../slideLayouts/slideLayout7.xml"/><Relationship Id="rId6" Type="http://schemas.openxmlformats.org/officeDocument/2006/relationships/oleObject" Target="../embeddings/oleObject50.bin"/><Relationship Id="rId5" Type="http://schemas.openxmlformats.org/officeDocument/2006/relationships/image" Target="../media/image94.png"/><Relationship Id="rId4" Type="http://schemas.openxmlformats.org/officeDocument/2006/relationships/oleObject" Target="../embeddings/oleObject49.bin"/></Relationships>
</file>

<file path=ppt/slides/_rels/slide45.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51.bin"/><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7.xml"/><Relationship Id="rId4" Type="http://schemas.openxmlformats.org/officeDocument/2006/relationships/comments" Target="../comments/comment35.xml"/></Relationships>
</file>

<file path=ppt/slides/_rels/slide4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oleObject" Target="../embeddings/oleObject53.bin"/><Relationship Id="rId4" Type="http://schemas.openxmlformats.org/officeDocument/2006/relationships/image" Target="../media/image99.png"/><Relationship Id="rId9" Type="http://schemas.openxmlformats.org/officeDocument/2006/relationships/comments" Target="../comments/comment36.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107.wmf"/><Relationship Id="rId3" Type="http://schemas.openxmlformats.org/officeDocument/2006/relationships/image" Target="../media/image102.wmf"/><Relationship Id="rId7" Type="http://schemas.openxmlformats.org/officeDocument/2006/relationships/image" Target="../media/image104.png"/><Relationship Id="rId12" Type="http://schemas.openxmlformats.org/officeDocument/2006/relationships/oleObject" Target="../embeddings/oleObject60.bin"/><Relationship Id="rId2" Type="http://schemas.openxmlformats.org/officeDocument/2006/relationships/oleObject" Target="../embeddings/oleObject55.bin"/><Relationship Id="rId1" Type="http://schemas.openxmlformats.org/officeDocument/2006/relationships/slideLayout" Target="../slideLayouts/slideLayout7.xml"/><Relationship Id="rId6" Type="http://schemas.openxmlformats.org/officeDocument/2006/relationships/oleObject" Target="../embeddings/oleObject57.bin"/><Relationship Id="rId11" Type="http://schemas.openxmlformats.org/officeDocument/2006/relationships/image" Target="../media/image106.png"/><Relationship Id="rId5" Type="http://schemas.openxmlformats.org/officeDocument/2006/relationships/image" Target="../media/image103.png"/><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105.wmf"/><Relationship Id="rId14" Type="http://schemas.openxmlformats.org/officeDocument/2006/relationships/comments" Target="../comments/comment37.xml"/></Relationships>
</file>

<file path=ppt/slides/_rels/slide4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oleObject" Target="../embeddings/oleObject61.bin"/><Relationship Id="rId1" Type="http://schemas.openxmlformats.org/officeDocument/2006/relationships/slideLayout" Target="../slideLayouts/slideLayout7.xml"/><Relationship Id="rId6" Type="http://schemas.openxmlformats.org/officeDocument/2006/relationships/oleObject" Target="../embeddings/oleObject63.bin"/><Relationship Id="rId5" Type="http://schemas.openxmlformats.org/officeDocument/2006/relationships/image" Target="../media/image109.png"/><Relationship Id="rId4" Type="http://schemas.openxmlformats.org/officeDocument/2006/relationships/oleObject" Target="../embeddings/oleObject62.bin"/><Relationship Id="rId9" Type="http://schemas.openxmlformats.org/officeDocument/2006/relationships/comments" Target="../comments/commen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comments" Target="../comments/comment39.xml"/><Relationship Id="rId3" Type="http://schemas.openxmlformats.org/officeDocument/2006/relationships/image" Target="../media/image112.wmf"/><Relationship Id="rId7" Type="http://schemas.openxmlformats.org/officeDocument/2006/relationships/image" Target="../media/image115.png"/><Relationship Id="rId2" Type="http://schemas.openxmlformats.org/officeDocument/2006/relationships/oleObject" Target="../embeddings/oleObject64.bin"/><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oleObject" Target="../embeddings/oleObject65.bin"/></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oleObject" Target="../embeddings/oleObject66.bin"/><Relationship Id="rId1" Type="http://schemas.openxmlformats.org/officeDocument/2006/relationships/slideLayout" Target="../slideLayouts/slideLayout7.xml"/><Relationship Id="rId5" Type="http://schemas.openxmlformats.org/officeDocument/2006/relationships/comments" Target="../comments/comment40.xml"/><Relationship Id="rId4" Type="http://schemas.openxmlformats.org/officeDocument/2006/relationships/image" Target="../media/image117.emf"/></Relationships>
</file>

<file path=ppt/slides/_rels/slide52.xml.rels><?xml version="1.0" encoding="UTF-8" standalone="yes"?>
<Relationships xmlns="http://schemas.openxmlformats.org/package/2006/relationships"><Relationship Id="rId8" Type="http://schemas.openxmlformats.org/officeDocument/2006/relationships/comments" Target="../comments/comment41.xml"/><Relationship Id="rId3" Type="http://schemas.openxmlformats.org/officeDocument/2006/relationships/image" Target="../media/image118.png"/><Relationship Id="rId7" Type="http://schemas.openxmlformats.org/officeDocument/2006/relationships/image" Target="../media/image120.wmf"/><Relationship Id="rId2" Type="http://schemas.openxmlformats.org/officeDocument/2006/relationships/oleObject" Target="../embeddings/oleObject67.bin"/><Relationship Id="rId1" Type="http://schemas.openxmlformats.org/officeDocument/2006/relationships/slideLayout" Target="../slideLayouts/slideLayout7.xml"/><Relationship Id="rId6" Type="http://schemas.openxmlformats.org/officeDocument/2006/relationships/oleObject" Target="../embeddings/oleObject69.bin"/><Relationship Id="rId5" Type="http://schemas.openxmlformats.org/officeDocument/2006/relationships/image" Target="../media/image119.png"/><Relationship Id="rId4" Type="http://schemas.openxmlformats.org/officeDocument/2006/relationships/oleObject" Target="../embeddings/oleObject68.bin"/></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comments" Target="../comments/comment42.xml"/><Relationship Id="rId2" Type="http://schemas.openxmlformats.org/officeDocument/2006/relationships/oleObject" Target="../embeddings/oleObject70.bin"/><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wmf"/><Relationship Id="rId4" Type="http://schemas.openxmlformats.org/officeDocument/2006/relationships/oleObject" Target="../embeddings/oleObject71.bin"/></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oleObject" Target="../embeddings/oleObject72.bin"/><Relationship Id="rId1" Type="http://schemas.openxmlformats.org/officeDocument/2006/relationships/slideLayout" Target="../slideLayouts/slideLayout7.xml"/><Relationship Id="rId5" Type="http://schemas.openxmlformats.org/officeDocument/2006/relationships/comments" Target="../comments/comment43.xml"/><Relationship Id="rId4" Type="http://schemas.openxmlformats.org/officeDocument/2006/relationships/image" Target="../media/image125.emf"/></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oleObject" Target="../embeddings/oleObject73.bin"/><Relationship Id="rId1" Type="http://schemas.openxmlformats.org/officeDocument/2006/relationships/slideLayout" Target="../slideLayouts/slideLayout7.xml"/><Relationship Id="rId6" Type="http://schemas.openxmlformats.org/officeDocument/2006/relationships/comments" Target="../comments/comment44.xml"/><Relationship Id="rId5" Type="http://schemas.openxmlformats.org/officeDocument/2006/relationships/image" Target="../media/image127.png"/><Relationship Id="rId4" Type="http://schemas.openxmlformats.org/officeDocument/2006/relationships/oleObject" Target="../embeddings/oleObject74.bin"/></Relationships>
</file>

<file path=ppt/slides/_rels/slide56.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oleObject" Target="../embeddings/oleObject75.bin"/><Relationship Id="rId1" Type="http://schemas.openxmlformats.org/officeDocument/2006/relationships/slideLayout" Target="../slideLayouts/slideLayout7.xml"/><Relationship Id="rId6" Type="http://schemas.openxmlformats.org/officeDocument/2006/relationships/comments" Target="../comments/comment45.xml"/><Relationship Id="rId5" Type="http://schemas.openxmlformats.org/officeDocument/2006/relationships/image" Target="../media/image130.emf"/><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comments" Target="../comments/comment46.xml"/><Relationship Id="rId2" Type="http://schemas.openxmlformats.org/officeDocument/2006/relationships/oleObject" Target="../embeddings/oleObject76.bin"/><Relationship Id="rId1" Type="http://schemas.openxmlformats.org/officeDocument/2006/relationships/slideLayout" Target="../slideLayouts/slideLayout7.xml"/><Relationship Id="rId6" Type="http://schemas.openxmlformats.org/officeDocument/2006/relationships/image" Target="../media/image133.emf"/><Relationship Id="rId5" Type="http://schemas.openxmlformats.org/officeDocument/2006/relationships/image" Target="../media/image132.wmf"/><Relationship Id="rId4" Type="http://schemas.openxmlformats.org/officeDocument/2006/relationships/oleObject" Target="../embeddings/oleObject77.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image" Target="../media/image134.wmf"/><Relationship Id="rId7" Type="http://schemas.openxmlformats.org/officeDocument/2006/relationships/image" Target="../media/image136.wmf"/><Relationship Id="rId2" Type="http://schemas.openxmlformats.org/officeDocument/2006/relationships/oleObject" Target="../embeddings/oleObject78.bin"/><Relationship Id="rId1" Type="http://schemas.openxmlformats.org/officeDocument/2006/relationships/slideLayout" Target="../slideLayouts/slideLayout7.xml"/><Relationship Id="rId6" Type="http://schemas.openxmlformats.org/officeDocument/2006/relationships/oleObject" Target="../embeddings/oleObject80.bin"/><Relationship Id="rId11" Type="http://schemas.openxmlformats.org/officeDocument/2006/relationships/comments" Target="../comments/comment47.xml"/><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oleObject" Target="../embeddings/oleObject79.bin"/><Relationship Id="rId9" Type="http://schemas.openxmlformats.org/officeDocument/2006/relationships/image" Target="../media/image1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oleObject" Target="../embeddings/oleObject82.bin"/><Relationship Id="rId1" Type="http://schemas.openxmlformats.org/officeDocument/2006/relationships/slideLayout" Target="../slideLayouts/slideLayout7.xml"/><Relationship Id="rId6" Type="http://schemas.openxmlformats.org/officeDocument/2006/relationships/comments" Target="../comments/comment48.xml"/><Relationship Id="rId5" Type="http://schemas.openxmlformats.org/officeDocument/2006/relationships/image" Target="../media/image141.png"/><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8" Type="http://schemas.openxmlformats.org/officeDocument/2006/relationships/comments" Target="../comments/comment49.xml"/><Relationship Id="rId3" Type="http://schemas.openxmlformats.org/officeDocument/2006/relationships/image" Target="../media/image142.png"/><Relationship Id="rId7" Type="http://schemas.openxmlformats.org/officeDocument/2006/relationships/image" Target="../media/image144.png"/><Relationship Id="rId2" Type="http://schemas.openxmlformats.org/officeDocument/2006/relationships/oleObject" Target="../embeddings/oleObject83.bin"/><Relationship Id="rId1" Type="http://schemas.openxmlformats.org/officeDocument/2006/relationships/slideLayout" Target="../slideLayouts/slideLayout7.xml"/><Relationship Id="rId6" Type="http://schemas.openxmlformats.org/officeDocument/2006/relationships/oleObject" Target="../embeddings/oleObject85.bin"/><Relationship Id="rId5" Type="http://schemas.openxmlformats.org/officeDocument/2006/relationships/image" Target="../media/image143.png"/><Relationship Id="rId4" Type="http://schemas.openxmlformats.org/officeDocument/2006/relationships/oleObject" Target="../embeddings/oleObject84.bin"/></Relationships>
</file>

<file path=ppt/slides/_rels/slide62.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oleObject" Target="../embeddings/oleObject86.bin"/><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oleObject" Target="../embeddings/oleObject87.bin"/><Relationship Id="rId9" Type="http://schemas.openxmlformats.org/officeDocument/2006/relationships/comments" Target="../comments/comment50.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image" Target="../media/image150.wmf"/><Relationship Id="rId7" Type="http://schemas.openxmlformats.org/officeDocument/2006/relationships/image" Target="../media/image152.png"/><Relationship Id="rId12" Type="http://schemas.openxmlformats.org/officeDocument/2006/relationships/comments" Target="../comments/comment51.xml"/><Relationship Id="rId2" Type="http://schemas.openxmlformats.org/officeDocument/2006/relationships/oleObject" Target="../embeddings/oleObject88.bin"/><Relationship Id="rId1" Type="http://schemas.openxmlformats.org/officeDocument/2006/relationships/slideLayout" Target="../slideLayouts/slideLayout7.xml"/><Relationship Id="rId6" Type="http://schemas.openxmlformats.org/officeDocument/2006/relationships/oleObject" Target="../embeddings/oleObject90.bin"/><Relationship Id="rId11" Type="http://schemas.openxmlformats.org/officeDocument/2006/relationships/image" Target="../media/image155.emf"/><Relationship Id="rId5" Type="http://schemas.openxmlformats.org/officeDocument/2006/relationships/image" Target="../media/image151.wmf"/><Relationship Id="rId10" Type="http://schemas.openxmlformats.org/officeDocument/2006/relationships/image" Target="../media/image154.png"/><Relationship Id="rId4" Type="http://schemas.openxmlformats.org/officeDocument/2006/relationships/oleObject" Target="../embeddings/oleObject89.bin"/><Relationship Id="rId9" Type="http://schemas.openxmlformats.org/officeDocument/2006/relationships/image" Target="../media/image153.png"/></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image" Target="../media/image156.png"/><Relationship Id="rId7" Type="http://schemas.openxmlformats.org/officeDocument/2006/relationships/image" Target="../media/image158.png"/><Relationship Id="rId2" Type="http://schemas.openxmlformats.org/officeDocument/2006/relationships/oleObject" Target="../embeddings/oleObject92.bin"/><Relationship Id="rId1" Type="http://schemas.openxmlformats.org/officeDocument/2006/relationships/slideLayout" Target="../slideLayouts/slideLayout7.xml"/><Relationship Id="rId6" Type="http://schemas.openxmlformats.org/officeDocument/2006/relationships/oleObject" Target="../embeddings/oleObject94.bin"/><Relationship Id="rId5" Type="http://schemas.openxmlformats.org/officeDocument/2006/relationships/image" Target="../media/image157.png"/><Relationship Id="rId10" Type="http://schemas.openxmlformats.org/officeDocument/2006/relationships/comments" Target="../comments/comment52.xml"/><Relationship Id="rId4" Type="http://schemas.openxmlformats.org/officeDocument/2006/relationships/oleObject" Target="../embeddings/oleObject93.bin"/><Relationship Id="rId9" Type="http://schemas.openxmlformats.org/officeDocument/2006/relationships/image" Target="../media/image1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oleObject" Target="../embeddings/oleObject96.bin"/><Relationship Id="rId1" Type="http://schemas.openxmlformats.org/officeDocument/2006/relationships/slideLayout" Target="../slideLayouts/slideLayout7.xml"/><Relationship Id="rId4" Type="http://schemas.openxmlformats.org/officeDocument/2006/relationships/image" Target="../media/image161.emf"/></Relationships>
</file>

<file path=ppt/slides/_rels/slide67.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comments" Target="../comments/comment53.xml"/><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6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3.w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165.wmf"/><Relationship Id="rId4" Type="http://schemas.openxmlformats.org/officeDocument/2006/relationships/image" Target="../media/image162.wmf"/><Relationship Id="rId9" Type="http://schemas.openxmlformats.org/officeDocument/2006/relationships/oleObject" Target="../embeddings/oleObject100.bin"/></Relationships>
</file>

<file path=ppt/slides/_rels/slide6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8.wmf"/><Relationship Id="rId5" Type="http://schemas.openxmlformats.org/officeDocument/2006/relationships/oleObject" Target="../embeddings/oleObject103.bin"/><Relationship Id="rId4" Type="http://schemas.openxmlformats.org/officeDocument/2006/relationships/image" Target="../media/image1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3.emf"/><Relationship Id="rId5" Type="http://schemas.openxmlformats.org/officeDocument/2006/relationships/image" Target="../media/image2.wmf"/><Relationship Id="rId4" Type="http://schemas.openxmlformats.org/officeDocument/2006/relationships/oleObject" Target="../embeddings/oleObject2.bin"/><Relationship Id="rId9"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8A6B-8C94-4331-8DB0-5E9E68D8DF7B}"/>
              </a:ext>
            </a:extLst>
          </p:cNvPr>
          <p:cNvSpPr>
            <a:spLocks noGrp="1"/>
          </p:cNvSpPr>
          <p:nvPr>
            <p:ph type="ctrTitle"/>
          </p:nvPr>
        </p:nvSpPr>
        <p:spPr>
          <a:xfrm>
            <a:off x="2459220" y="1560355"/>
            <a:ext cx="7093912" cy="1986340"/>
          </a:xfrm>
        </p:spPr>
        <p:txBody>
          <a:bodyPr>
            <a:normAutofit fontScale="90000"/>
          </a:bodyPr>
          <a:lstStyle/>
          <a:p>
            <a:r>
              <a:rPr lang="en-US" sz="3600" dirty="0">
                <a:solidFill>
                  <a:schemeClr val="accent5">
                    <a:lumMod val="50000"/>
                  </a:schemeClr>
                </a:solidFill>
              </a:rPr>
              <a:t>ECHOCARDIOGRAPHY</a:t>
            </a:r>
            <a:br>
              <a:rPr lang="en-US" sz="4000" dirty="0">
                <a:solidFill>
                  <a:schemeClr val="accent5">
                    <a:lumMod val="50000"/>
                  </a:schemeClr>
                </a:solidFill>
              </a:rPr>
            </a:br>
            <a:r>
              <a:rPr lang="en-US" sz="1800" cap="none" dirty="0">
                <a:solidFill>
                  <a:schemeClr val="accent5">
                    <a:lumMod val="50000"/>
                  </a:schemeClr>
                </a:solidFill>
                <a:latin typeface="Lucida Handwriting" panose="03010101010101010101" pitchFamily="66" charset="0"/>
              </a:rPr>
              <a:t>…From a Sonographer’s Perspective </a:t>
            </a:r>
            <a:br>
              <a:rPr lang="en-US" sz="1800" dirty="0">
                <a:solidFill>
                  <a:schemeClr val="accent5">
                    <a:lumMod val="50000"/>
                  </a:schemeClr>
                </a:solidFill>
                <a:latin typeface="Lucida Handwriting" panose="03010101010101010101" pitchFamily="66" charset="0"/>
              </a:rPr>
            </a:br>
            <a:r>
              <a:rPr lang="en-US" sz="2200" dirty="0">
                <a:solidFill>
                  <a:schemeClr val="accent5">
                    <a:lumMod val="50000"/>
                  </a:schemeClr>
                </a:solidFill>
              </a:rPr>
              <a:t> </a:t>
            </a:r>
            <a:br>
              <a:rPr lang="en-US" dirty="0">
                <a:solidFill>
                  <a:schemeClr val="accent5">
                    <a:lumMod val="50000"/>
                  </a:schemeClr>
                </a:solidFill>
              </a:rPr>
            </a:br>
            <a:r>
              <a:rPr lang="en-US" sz="4400" dirty="0">
                <a:solidFill>
                  <a:schemeClr val="accent5">
                    <a:lumMod val="50000"/>
                  </a:schemeClr>
                </a:solidFill>
              </a:rPr>
              <a:t>THE NOTEBOOK 8</a:t>
            </a:r>
            <a:br>
              <a:rPr lang="en-US" sz="4400" dirty="0">
                <a:solidFill>
                  <a:schemeClr val="accent5">
                    <a:lumMod val="50000"/>
                  </a:schemeClr>
                </a:solidFill>
              </a:rPr>
            </a:br>
            <a:r>
              <a:rPr lang="en-US" sz="3600" cap="none" dirty="0">
                <a:solidFill>
                  <a:schemeClr val="accent5">
                    <a:lumMod val="50000"/>
                  </a:schemeClr>
                </a:solidFill>
              </a:rPr>
              <a:t>Chapter IVa:  Transthoracic Echocardiogram</a:t>
            </a:r>
            <a:endParaRPr lang="en-US" sz="5400" dirty="0">
              <a:solidFill>
                <a:schemeClr val="accent5">
                  <a:lumMod val="50000"/>
                </a:schemeClr>
              </a:solidFill>
            </a:endParaRPr>
          </a:p>
        </p:txBody>
      </p:sp>
      <p:sp>
        <p:nvSpPr>
          <p:cNvPr id="3" name="Subtitle 2">
            <a:extLst>
              <a:ext uri="{FF2B5EF4-FFF2-40B4-BE49-F238E27FC236}">
                <a16:creationId xmlns:a16="http://schemas.microsoft.com/office/drawing/2014/main" id="{A5FB623B-2497-4841-97B0-41CDAFD603D4}"/>
              </a:ext>
            </a:extLst>
          </p:cNvPr>
          <p:cNvSpPr>
            <a:spLocks noGrp="1"/>
          </p:cNvSpPr>
          <p:nvPr>
            <p:ph type="subTitle" idx="1"/>
          </p:nvPr>
        </p:nvSpPr>
        <p:spPr>
          <a:xfrm>
            <a:off x="3084056" y="3900319"/>
            <a:ext cx="8689976" cy="540326"/>
          </a:xfrm>
        </p:spPr>
        <p:txBody>
          <a:bodyPr>
            <a:normAutofit/>
          </a:bodyPr>
          <a:lstStyle/>
          <a:p>
            <a:r>
              <a:rPr lang="en-US" cap="none" dirty="0">
                <a:solidFill>
                  <a:schemeClr val="accent6">
                    <a:lumMod val="50000"/>
                  </a:schemeClr>
                </a:solidFill>
              </a:rPr>
              <a:t>                                       </a:t>
            </a:r>
            <a:r>
              <a:rPr lang="en-US" sz="2000" cap="none" dirty="0">
                <a:solidFill>
                  <a:schemeClr val="accent5">
                    <a:lumMod val="50000"/>
                  </a:schemeClr>
                </a:solidFill>
              </a:rPr>
              <a:t>Susan King DeWitt, BS, RDCS, RCS</a:t>
            </a:r>
            <a:endParaRPr lang="en-US" cap="none" dirty="0">
              <a:solidFill>
                <a:schemeClr val="accent5">
                  <a:lumMod val="50000"/>
                </a:schemeClr>
              </a:solidFill>
            </a:endParaRPr>
          </a:p>
          <a:p>
            <a:endParaRPr lang="en-US" dirty="0"/>
          </a:p>
        </p:txBody>
      </p:sp>
      <p:sp>
        <p:nvSpPr>
          <p:cNvPr id="4" name="Slide Number Placeholder 3">
            <a:extLst>
              <a:ext uri="{FF2B5EF4-FFF2-40B4-BE49-F238E27FC236}">
                <a16:creationId xmlns:a16="http://schemas.microsoft.com/office/drawing/2014/main" id="{98D5ABEC-2837-4109-8D2D-F5C67AE0CCB2}"/>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1505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a:xfrm>
            <a:off x="9900458" y="6435071"/>
            <a:ext cx="1312025" cy="365125"/>
          </a:xfrm>
        </p:spPr>
        <p:txBody>
          <a:bodyPr/>
          <a:lstStyle/>
          <a:p>
            <a:fld id="{6D22F896-40B5-4ADD-8801-0D06FADFA095}" type="slidenum">
              <a:rPr lang="en-US" smtClean="0"/>
              <a:t>10</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833053651"/>
              </p:ext>
            </p:extLst>
          </p:nvPr>
        </p:nvGraphicFramePr>
        <p:xfrm>
          <a:off x="0" y="937344"/>
          <a:ext cx="12192000" cy="5389422"/>
        </p:xfrm>
        <a:graphic>
          <a:graphicData uri="http://schemas.openxmlformats.org/drawingml/2006/table">
            <a:tbl>
              <a:tblPr firstRow="1" bandRow="1">
                <a:tableStyleId>{5C22544A-7EE6-4342-B048-85BDC9FD1C3A}</a:tableStyleId>
              </a:tblPr>
              <a:tblGrid>
                <a:gridCol w="1174282">
                  <a:extLst>
                    <a:ext uri="{9D8B030D-6E8A-4147-A177-3AD203B41FA5}">
                      <a16:colId xmlns:a16="http://schemas.microsoft.com/office/drawing/2014/main" val="3969356882"/>
                    </a:ext>
                  </a:extLst>
                </a:gridCol>
                <a:gridCol w="3002064">
                  <a:extLst>
                    <a:ext uri="{9D8B030D-6E8A-4147-A177-3AD203B41FA5}">
                      <a16:colId xmlns:a16="http://schemas.microsoft.com/office/drawing/2014/main" val="1425804619"/>
                    </a:ext>
                  </a:extLst>
                </a:gridCol>
                <a:gridCol w="8015654">
                  <a:extLst>
                    <a:ext uri="{9D8B030D-6E8A-4147-A177-3AD203B41FA5}">
                      <a16:colId xmlns:a16="http://schemas.microsoft.com/office/drawing/2014/main" val="2274368862"/>
                    </a:ext>
                  </a:extLst>
                </a:gridCol>
              </a:tblGrid>
              <a:tr h="421182">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956994">
                <a:tc>
                  <a:txBody>
                    <a:bodyPr/>
                    <a:lstStyle/>
                    <a:p>
                      <a:r>
                        <a:rPr lang="en-US" sz="2400" b="0" dirty="0">
                          <a:latin typeface="+mj-lt"/>
                        </a:rPr>
                        <a:t>LAX LV</a:t>
                      </a:r>
                    </a:p>
                    <a:p>
                      <a:r>
                        <a:rPr lang="en-US" sz="2400" b="0" dirty="0">
                          <a:latin typeface="+mj-lt"/>
                        </a:rPr>
                        <a:t>&amp;</a:t>
                      </a:r>
                    </a:p>
                    <a:p>
                      <a:r>
                        <a:rPr lang="en-US" sz="2400" b="0" dirty="0">
                          <a:latin typeface="+mj-lt"/>
                        </a:rPr>
                        <a:t>LAX AO</a:t>
                      </a:r>
                    </a:p>
                    <a:p>
                      <a:endParaRPr lang="en-US" dirty="0"/>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b="0" kern="1200" dirty="0">
                          <a:solidFill>
                            <a:schemeClr val="dk1"/>
                          </a:solidFill>
                          <a:effectLst/>
                          <a:latin typeface="+mn-lt"/>
                          <a:ea typeface="+mn-ea"/>
                          <a:cs typeface="+mn-cs"/>
                        </a:rPr>
                        <a:t>3) 2D linear dimensions</a:t>
                      </a:r>
                    </a:p>
                    <a:p>
                      <a:endParaRPr lang="en-US" sz="2000" b="0" kern="1200" dirty="0">
                        <a:solidFill>
                          <a:schemeClr val="dk1"/>
                        </a:solidFill>
                        <a:effectLst/>
                        <a:latin typeface="+mn-lt"/>
                        <a:ea typeface="+mn-ea"/>
                        <a:cs typeface="+mn-cs"/>
                      </a:endParaRP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RV wall</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RVOTprox</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IVS</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LVIDd</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PWT</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LVIDs</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LA</a:t>
                      </a:r>
                    </a:p>
                    <a:p>
                      <a:pPr marL="627063" indent="-393700">
                        <a:buFont typeface="Arial" panose="020B0604020202020204" pitchFamily="34" charset="0"/>
                        <a:buChar char="•"/>
                      </a:pPr>
                      <a:endParaRPr lang="en-US" sz="2000" b="0" kern="1200" dirty="0">
                        <a:solidFill>
                          <a:schemeClr val="dk1"/>
                        </a:solidFill>
                        <a:effectLst/>
                        <a:latin typeface="+mn-lt"/>
                        <a:ea typeface="+mn-ea"/>
                        <a:cs typeface="+mn-cs"/>
                      </a:endParaRP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LVOT</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AOV annulus</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sinuses of Valsalva</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sinotubular junction</a:t>
                      </a:r>
                    </a:p>
                    <a:p>
                      <a:pPr marL="627063" indent="-393700">
                        <a:buFont typeface="Arial" panose="020B0604020202020204" pitchFamily="34" charset="0"/>
                        <a:buChar char="•"/>
                      </a:pPr>
                      <a:r>
                        <a:rPr lang="en-US" sz="2000" b="0" kern="1200" dirty="0">
                          <a:solidFill>
                            <a:schemeClr val="dk1"/>
                          </a:solidFill>
                          <a:effectLst/>
                          <a:latin typeface="+mn-lt"/>
                          <a:ea typeface="+mn-ea"/>
                          <a:cs typeface="+mn-cs"/>
                        </a:rPr>
                        <a:t>proximal AAO</a:t>
                      </a:r>
                    </a:p>
                    <a:p>
                      <a:pPr marL="461963" indent="-285750">
                        <a:buFont typeface="Arial" panose="020B0604020202020204" pitchFamily="34" charset="0"/>
                        <a:buChar char="•"/>
                      </a:pPr>
                      <a:endParaRPr lang="en-US" sz="2000" b="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3" name="TextBox 12">
            <a:extLst>
              <a:ext uri="{FF2B5EF4-FFF2-40B4-BE49-F238E27FC236}">
                <a16:creationId xmlns:a16="http://schemas.microsoft.com/office/drawing/2014/main" id="{3C1F745C-AD11-4B6E-AC6E-DBC44181DE6E}"/>
              </a:ext>
            </a:extLst>
          </p:cNvPr>
          <p:cNvSpPr txBox="1"/>
          <p:nvPr/>
        </p:nvSpPr>
        <p:spPr>
          <a:xfrm>
            <a:off x="3157353" y="91008"/>
            <a:ext cx="5877294"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phase of the cardiac cycle are the dimensions acquired?</a:t>
            </a:r>
          </a:p>
        </p:txBody>
      </p:sp>
      <p:pic>
        <p:nvPicPr>
          <p:cNvPr id="8" name="Picture 7">
            <a:extLst>
              <a:ext uri="{FF2B5EF4-FFF2-40B4-BE49-F238E27FC236}">
                <a16:creationId xmlns:a16="http://schemas.microsoft.com/office/drawing/2014/main" id="{4853AF63-BDAA-D2B9-40B5-211198793709}"/>
              </a:ext>
            </a:extLst>
          </p:cNvPr>
          <p:cNvPicPr>
            <a:picLocks noChangeAspect="1"/>
          </p:cNvPicPr>
          <p:nvPr/>
        </p:nvPicPr>
        <p:blipFill>
          <a:blip r:embed="rId2"/>
          <a:stretch>
            <a:fillRect/>
          </a:stretch>
        </p:blipFill>
        <p:spPr>
          <a:xfrm>
            <a:off x="4449628" y="1571234"/>
            <a:ext cx="2128633" cy="2052063"/>
          </a:xfrm>
          <a:prstGeom prst="rect">
            <a:avLst/>
          </a:prstGeom>
        </p:spPr>
      </p:pic>
      <p:pic>
        <p:nvPicPr>
          <p:cNvPr id="15" name="Picture 14">
            <a:extLst>
              <a:ext uri="{FF2B5EF4-FFF2-40B4-BE49-F238E27FC236}">
                <a16:creationId xmlns:a16="http://schemas.microsoft.com/office/drawing/2014/main" id="{6B4342C6-1B1B-8D3F-A993-8C348E48E445}"/>
              </a:ext>
            </a:extLst>
          </p:cNvPr>
          <p:cNvPicPr>
            <a:picLocks noChangeAspect="1"/>
          </p:cNvPicPr>
          <p:nvPr/>
        </p:nvPicPr>
        <p:blipFill>
          <a:blip r:embed="rId3"/>
          <a:stretch>
            <a:fillRect/>
          </a:stretch>
        </p:blipFill>
        <p:spPr>
          <a:xfrm>
            <a:off x="6766765" y="1569150"/>
            <a:ext cx="2413341" cy="2052063"/>
          </a:xfrm>
          <a:prstGeom prst="rect">
            <a:avLst/>
          </a:prstGeom>
        </p:spPr>
      </p:pic>
      <p:pic>
        <p:nvPicPr>
          <p:cNvPr id="19" name="Picture 18">
            <a:extLst>
              <a:ext uri="{FF2B5EF4-FFF2-40B4-BE49-F238E27FC236}">
                <a16:creationId xmlns:a16="http://schemas.microsoft.com/office/drawing/2014/main" id="{546519AE-0FE4-1BC0-544D-0E5B0C7FE2F0}"/>
              </a:ext>
            </a:extLst>
          </p:cNvPr>
          <p:cNvPicPr>
            <a:picLocks noChangeAspect="1"/>
          </p:cNvPicPr>
          <p:nvPr/>
        </p:nvPicPr>
        <p:blipFill>
          <a:blip r:embed="rId4"/>
          <a:stretch>
            <a:fillRect/>
          </a:stretch>
        </p:blipFill>
        <p:spPr>
          <a:xfrm>
            <a:off x="4449627" y="4119657"/>
            <a:ext cx="2100243" cy="2029289"/>
          </a:xfrm>
          <a:prstGeom prst="rect">
            <a:avLst/>
          </a:prstGeom>
        </p:spPr>
      </p:pic>
      <p:pic>
        <p:nvPicPr>
          <p:cNvPr id="23" name="Picture 22">
            <a:extLst>
              <a:ext uri="{FF2B5EF4-FFF2-40B4-BE49-F238E27FC236}">
                <a16:creationId xmlns:a16="http://schemas.microsoft.com/office/drawing/2014/main" id="{14BF1048-7FAB-0376-DEB9-9D2700AB1E3E}"/>
              </a:ext>
            </a:extLst>
          </p:cNvPr>
          <p:cNvPicPr>
            <a:picLocks noChangeAspect="1"/>
          </p:cNvPicPr>
          <p:nvPr/>
        </p:nvPicPr>
        <p:blipFill>
          <a:blip r:embed="rId5"/>
          <a:stretch>
            <a:fillRect/>
          </a:stretch>
        </p:blipFill>
        <p:spPr>
          <a:xfrm>
            <a:off x="6805512" y="4119658"/>
            <a:ext cx="2374594" cy="2019116"/>
          </a:xfrm>
          <a:prstGeom prst="rect">
            <a:avLst/>
          </a:prstGeom>
        </p:spPr>
      </p:pic>
      <p:pic>
        <p:nvPicPr>
          <p:cNvPr id="10" name="Picture 9">
            <a:extLst>
              <a:ext uri="{FF2B5EF4-FFF2-40B4-BE49-F238E27FC236}">
                <a16:creationId xmlns:a16="http://schemas.microsoft.com/office/drawing/2014/main" id="{392A668E-6E60-1F8E-BE31-4682F80A8C55}"/>
              </a:ext>
            </a:extLst>
          </p:cNvPr>
          <p:cNvPicPr>
            <a:picLocks noChangeAspect="1"/>
          </p:cNvPicPr>
          <p:nvPr/>
        </p:nvPicPr>
        <p:blipFill>
          <a:blip r:embed="rId6"/>
          <a:stretch>
            <a:fillRect/>
          </a:stretch>
        </p:blipFill>
        <p:spPr>
          <a:xfrm>
            <a:off x="9342332" y="1569149"/>
            <a:ext cx="2582018" cy="2048543"/>
          </a:xfrm>
          <a:prstGeom prst="rect">
            <a:avLst/>
          </a:prstGeom>
        </p:spPr>
      </p:pic>
      <p:pic>
        <p:nvPicPr>
          <p:cNvPr id="25" name="Picture 24">
            <a:extLst>
              <a:ext uri="{FF2B5EF4-FFF2-40B4-BE49-F238E27FC236}">
                <a16:creationId xmlns:a16="http://schemas.microsoft.com/office/drawing/2014/main" id="{B7782A85-1774-18FB-64EF-6F001783E909}"/>
              </a:ext>
            </a:extLst>
          </p:cNvPr>
          <p:cNvPicPr>
            <a:picLocks noChangeAspect="1"/>
          </p:cNvPicPr>
          <p:nvPr/>
        </p:nvPicPr>
        <p:blipFill>
          <a:blip r:embed="rId7"/>
          <a:stretch>
            <a:fillRect/>
          </a:stretch>
        </p:blipFill>
        <p:spPr>
          <a:xfrm>
            <a:off x="9429391" y="4119657"/>
            <a:ext cx="2494960" cy="2019117"/>
          </a:xfrm>
          <a:prstGeom prst="rect">
            <a:avLst/>
          </a:prstGeom>
        </p:spPr>
      </p:pic>
    </p:spTree>
    <p:extLst>
      <p:ext uri="{BB962C8B-B14F-4D97-AF65-F5344CB8AC3E}">
        <p14:creationId xmlns:p14="http://schemas.microsoft.com/office/powerpoint/2010/main" val="1377740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FE9D03-C084-4D06-A3F4-A33B1DB66E3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4" name="TextBox 3">
            <a:extLst>
              <a:ext uri="{FF2B5EF4-FFF2-40B4-BE49-F238E27FC236}">
                <a16:creationId xmlns:a16="http://schemas.microsoft.com/office/drawing/2014/main" id="{9EA35535-6BAA-4F7D-B8AF-ECF6BCB7F8C9}"/>
              </a:ext>
            </a:extLst>
          </p:cNvPr>
          <p:cNvSpPr txBox="1"/>
          <p:nvPr/>
        </p:nvSpPr>
        <p:spPr>
          <a:xfrm>
            <a:off x="8195094" y="5153441"/>
            <a:ext cx="3832257" cy="1015663"/>
          </a:xfrm>
          <a:prstGeom prst="rect">
            <a:avLst/>
          </a:prstGeom>
          <a:solidFill>
            <a:srgbClr val="F8C690"/>
          </a:solid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LVEF measure &amp; </a:t>
            </a:r>
          </a:p>
          <a:p>
            <a:pPr algn="ctr"/>
            <a:r>
              <a:rPr lang="en-US" sz="2000" dirty="0">
                <a:solidFill>
                  <a:srgbClr val="7030A0"/>
                </a:solidFill>
                <a:latin typeface="Gabriola" panose="04040605051002020D02" pitchFamily="82" charset="0"/>
              </a:rPr>
              <a:t>what methods are discouraged?</a:t>
            </a:r>
          </a:p>
        </p:txBody>
      </p:sp>
      <p:graphicFrame>
        <p:nvGraphicFramePr>
          <p:cNvPr id="3" name="Diagram 2">
            <a:extLst>
              <a:ext uri="{FF2B5EF4-FFF2-40B4-BE49-F238E27FC236}">
                <a16:creationId xmlns:a16="http://schemas.microsoft.com/office/drawing/2014/main" id="{C1AC9D65-26C5-4EAE-80C0-4C53BFB24A7F}"/>
              </a:ext>
            </a:extLst>
          </p:cNvPr>
          <p:cNvGraphicFramePr/>
          <p:nvPr>
            <p:extLst>
              <p:ext uri="{D42A27DB-BD31-4B8C-83A1-F6EECF244321}">
                <p14:modId xmlns:p14="http://schemas.microsoft.com/office/powerpoint/2010/main" val="1961934650"/>
              </p:ext>
            </p:extLst>
          </p:nvPr>
        </p:nvGraphicFramePr>
        <p:xfrm>
          <a:off x="2188882" y="316258"/>
          <a:ext cx="7814236" cy="5562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24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12</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409335088"/>
              </p:ext>
            </p:extLst>
          </p:nvPr>
        </p:nvGraphicFramePr>
        <p:xfrm>
          <a:off x="0" y="564039"/>
          <a:ext cx="12191999" cy="4724400"/>
        </p:xfrm>
        <a:graphic>
          <a:graphicData uri="http://schemas.openxmlformats.org/drawingml/2006/table">
            <a:tbl>
              <a:tblPr firstRow="1" bandRow="1">
                <a:tableStyleId>{5C22544A-7EE6-4342-B048-85BDC9FD1C3A}</a:tableStyleId>
              </a:tblPr>
              <a:tblGrid>
                <a:gridCol w="1055077">
                  <a:extLst>
                    <a:ext uri="{9D8B030D-6E8A-4147-A177-3AD203B41FA5}">
                      <a16:colId xmlns:a16="http://schemas.microsoft.com/office/drawing/2014/main" val="3969356882"/>
                    </a:ext>
                  </a:extLst>
                </a:gridCol>
                <a:gridCol w="5704069">
                  <a:extLst>
                    <a:ext uri="{9D8B030D-6E8A-4147-A177-3AD203B41FA5}">
                      <a16:colId xmlns:a16="http://schemas.microsoft.com/office/drawing/2014/main" val="1425804619"/>
                    </a:ext>
                  </a:extLst>
                </a:gridCol>
                <a:gridCol w="5432853">
                  <a:extLst>
                    <a:ext uri="{9D8B030D-6E8A-4147-A177-3AD203B41FA5}">
                      <a16:colId xmlns:a16="http://schemas.microsoft.com/office/drawing/2014/main" val="2274368862"/>
                    </a:ext>
                  </a:extLst>
                </a:gridCol>
              </a:tblGrid>
              <a:tr h="373275">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314838">
                <a:tc>
                  <a:txBody>
                    <a:bodyPr/>
                    <a:lstStyle/>
                    <a:p>
                      <a:r>
                        <a:rPr lang="en-US" sz="2400" dirty="0">
                          <a:latin typeface="+mj-lt"/>
                        </a:rPr>
                        <a:t>LAX LV </a:t>
                      </a:r>
                    </a:p>
                    <a:p>
                      <a:endParaRPr lang="en-US" dirty="0"/>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4) Anterior wall of RV</a:t>
                      </a:r>
                    </a:p>
                    <a:p>
                      <a:endParaRPr lang="en-US" sz="2000" kern="1200" dirty="0">
                        <a:solidFill>
                          <a:schemeClr val="dk1"/>
                        </a:solidFill>
                        <a:effectLst/>
                        <a:latin typeface="+mn-lt"/>
                        <a:ea typeface="+mn-ea"/>
                        <a:cs typeface="+mn-cs"/>
                      </a:endParaRPr>
                    </a:p>
                    <a:p>
                      <a:pPr marL="461963" indent="-285750">
                        <a:buFont typeface="Arial" panose="020B0604020202020204" pitchFamily="34" charset="0"/>
                        <a:buChar char="•"/>
                      </a:pPr>
                      <a:r>
                        <a:rPr lang="en-US" sz="2000" kern="1200" dirty="0">
                          <a:solidFill>
                            <a:schemeClr val="dk1"/>
                          </a:solidFill>
                          <a:effectLst/>
                          <a:latin typeface="+mn-lt"/>
                          <a:ea typeface="+mn-ea"/>
                          <a:cs typeface="+mn-cs"/>
                        </a:rPr>
                        <a:t>thin </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squeezes concentrically</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end-diastolic RV wall thickness (1 - 5 mm)  	</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5) RV </a:t>
                      </a:r>
                    </a:p>
                    <a:p>
                      <a:endParaRPr lang="en-US" sz="2000" kern="1200" dirty="0">
                        <a:solidFill>
                          <a:schemeClr val="dk1"/>
                        </a:solidFill>
                        <a:effectLst/>
                        <a:latin typeface="+mn-lt"/>
                        <a:ea typeface="+mn-ea"/>
                        <a:cs typeface="+mn-cs"/>
                      </a:endParaRPr>
                    </a:p>
                    <a:p>
                      <a:pPr marL="461963" indent="-285750">
                        <a:buFont typeface="Arial" panose="020B0604020202020204" pitchFamily="34" charset="0"/>
                        <a:buChar char="•"/>
                      </a:pPr>
                      <a:r>
                        <a:rPr lang="en-US" sz="2000" kern="1200" dirty="0">
                          <a:solidFill>
                            <a:schemeClr val="dk1"/>
                          </a:solidFill>
                          <a:effectLst/>
                          <a:latin typeface="+mn-lt"/>
                          <a:ea typeface="+mn-ea"/>
                          <a:cs typeface="+mn-cs"/>
                        </a:rPr>
                        <a:t>most anterior chamber</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smaller &amp; more trabeculated than LV </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complex crescent shape—tricky to measure</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moderator band</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end-diastolic RVOTprox diameter (20 - 30 mm)</a:t>
                      </a:r>
                    </a:p>
                    <a:p>
                      <a:pPr marL="285750" indent="-285750">
                        <a:buFont typeface="Arial" panose="020B0604020202020204" pitchFamily="34" charset="0"/>
                        <a:buChar char="•"/>
                      </a:pPr>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TextBox 5">
            <a:extLst>
              <a:ext uri="{FF2B5EF4-FFF2-40B4-BE49-F238E27FC236}">
                <a16:creationId xmlns:a16="http://schemas.microsoft.com/office/drawing/2014/main" id="{5D7F1785-ADAE-40ED-A0E8-69325ADED94A}"/>
              </a:ext>
            </a:extLst>
          </p:cNvPr>
          <p:cNvSpPr txBox="1"/>
          <p:nvPr/>
        </p:nvSpPr>
        <p:spPr>
          <a:xfrm>
            <a:off x="9649916" y="1904287"/>
            <a:ext cx="2326931"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the </a:t>
            </a:r>
          </a:p>
          <a:p>
            <a:pPr algn="ctr"/>
            <a:r>
              <a:rPr lang="en-US" sz="2000" dirty="0">
                <a:solidFill>
                  <a:srgbClr val="7030A0"/>
                </a:solidFill>
                <a:latin typeface="Gabriola" panose="04040605051002020D02" pitchFamily="82" charset="0"/>
              </a:rPr>
              <a:t>arrow indicate?</a:t>
            </a:r>
            <a:endParaRPr lang="en-US" dirty="0">
              <a:solidFill>
                <a:srgbClr val="7030A0"/>
              </a:solidFill>
              <a:latin typeface="Gabriola" panose="04040605051002020D02" pitchFamily="82" charset="0"/>
            </a:endParaRPr>
          </a:p>
        </p:txBody>
      </p:sp>
      <p:pic>
        <p:nvPicPr>
          <p:cNvPr id="8" name="Picture 7">
            <a:extLst>
              <a:ext uri="{FF2B5EF4-FFF2-40B4-BE49-F238E27FC236}">
                <a16:creationId xmlns:a16="http://schemas.microsoft.com/office/drawing/2014/main" id="{6901DEBC-E36F-13E5-D8D3-C5716BAAC478}"/>
              </a:ext>
            </a:extLst>
          </p:cNvPr>
          <p:cNvPicPr>
            <a:picLocks noChangeAspect="1"/>
          </p:cNvPicPr>
          <p:nvPr/>
        </p:nvPicPr>
        <p:blipFill>
          <a:blip r:embed="rId2"/>
          <a:stretch>
            <a:fillRect/>
          </a:stretch>
        </p:blipFill>
        <p:spPr>
          <a:xfrm>
            <a:off x="9649916" y="3014597"/>
            <a:ext cx="2356765" cy="2057493"/>
          </a:xfrm>
          <a:prstGeom prst="rect">
            <a:avLst/>
          </a:prstGeom>
        </p:spPr>
      </p:pic>
      <p:pic>
        <p:nvPicPr>
          <p:cNvPr id="10" name="Picture 9">
            <a:extLst>
              <a:ext uri="{FF2B5EF4-FFF2-40B4-BE49-F238E27FC236}">
                <a16:creationId xmlns:a16="http://schemas.microsoft.com/office/drawing/2014/main" id="{CBA2FF9A-CA47-A520-A952-BCCDA02B161B}"/>
              </a:ext>
            </a:extLst>
          </p:cNvPr>
          <p:cNvPicPr>
            <a:picLocks noChangeAspect="1"/>
          </p:cNvPicPr>
          <p:nvPr/>
        </p:nvPicPr>
        <p:blipFill>
          <a:blip r:embed="rId3"/>
          <a:stretch>
            <a:fillRect/>
          </a:stretch>
        </p:blipFill>
        <p:spPr>
          <a:xfrm>
            <a:off x="6941564" y="1114969"/>
            <a:ext cx="2493200" cy="2403516"/>
          </a:xfrm>
          <a:prstGeom prst="rect">
            <a:avLst/>
          </a:prstGeom>
        </p:spPr>
      </p:pic>
    </p:spTree>
    <p:extLst>
      <p:ext uri="{BB962C8B-B14F-4D97-AF65-F5344CB8AC3E}">
        <p14:creationId xmlns:p14="http://schemas.microsoft.com/office/powerpoint/2010/main" val="711381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145E44-1A6F-3E7E-14C6-7D4852227C13}"/>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4" name="TextBox 3">
            <a:extLst>
              <a:ext uri="{FF2B5EF4-FFF2-40B4-BE49-F238E27FC236}">
                <a16:creationId xmlns:a16="http://schemas.microsoft.com/office/drawing/2014/main" id="{D90AFEEB-4327-CA66-724C-BB12C5A8F5DC}"/>
              </a:ext>
            </a:extLst>
          </p:cNvPr>
          <p:cNvSpPr txBox="1"/>
          <p:nvPr/>
        </p:nvSpPr>
        <p:spPr>
          <a:xfrm>
            <a:off x="547291" y="3610156"/>
            <a:ext cx="1109741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i="1" kern="1200" dirty="0">
                <a:solidFill>
                  <a:srgbClr val="F8C690"/>
                </a:solidFill>
                <a:effectLst/>
                <a:ea typeface="+mn-ea"/>
                <a:cs typeface="+mn-cs"/>
              </a:rPr>
              <a:t>According to the ASE Guidelines,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i="1" kern="1200" dirty="0">
              <a:solidFill>
                <a:srgbClr val="F8C690"/>
              </a:solidFill>
              <a:effectLs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i="1" kern="1200" dirty="0">
                <a:solidFill>
                  <a:srgbClr val="F8C690"/>
                </a:solidFill>
                <a:effectLst/>
                <a:ea typeface="+mn-ea"/>
                <a:cs typeface="+mn-cs"/>
              </a:rPr>
              <a:t>acquire LV dimensions perpendicular to the structures, </a:t>
            </a:r>
            <a:endParaRPr lang="en-US" sz="2400" i="1" dirty="0">
              <a:solidFill>
                <a:srgbClr val="F8C69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i="1" kern="1200" dirty="0">
                <a:solidFill>
                  <a:srgbClr val="F8C690"/>
                </a:solidFill>
                <a:effectLst/>
                <a:ea typeface="+mn-ea"/>
                <a:cs typeface="+mn-cs"/>
              </a:rPr>
              <a:t>in a straight line, </a:t>
            </a:r>
            <a:endParaRPr lang="en-US" sz="2400" i="1" dirty="0">
              <a:solidFill>
                <a:srgbClr val="F8C69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i="1" kern="1200" dirty="0">
                <a:solidFill>
                  <a:srgbClr val="F8C690"/>
                </a:solidFill>
                <a:effectLst/>
                <a:ea typeface="+mn-ea"/>
                <a:cs typeface="+mn-cs"/>
              </a:rPr>
              <a:t>at or immediately below the tips of the MV leaflets,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i="1" kern="1200" dirty="0">
                <a:solidFill>
                  <a:srgbClr val="F8C690"/>
                </a:solidFill>
                <a:effectLst/>
                <a:ea typeface="+mn-ea"/>
                <a:cs typeface="+mn-cs"/>
              </a:rPr>
              <a:t>with calipers placed at myocardial wall/cavity interface &amp; wall/pericardium interface. </a:t>
            </a:r>
          </a:p>
        </p:txBody>
      </p:sp>
      <p:pic>
        <p:nvPicPr>
          <p:cNvPr id="5" name="Picture 4">
            <a:extLst>
              <a:ext uri="{FF2B5EF4-FFF2-40B4-BE49-F238E27FC236}">
                <a16:creationId xmlns:a16="http://schemas.microsoft.com/office/drawing/2014/main" id="{2073DB76-E13D-C560-3DB0-B3CA0A199BDF}"/>
              </a:ext>
            </a:extLst>
          </p:cNvPr>
          <p:cNvPicPr>
            <a:picLocks noChangeAspect="1"/>
          </p:cNvPicPr>
          <p:nvPr/>
        </p:nvPicPr>
        <p:blipFill>
          <a:blip r:embed="rId2"/>
          <a:stretch>
            <a:fillRect/>
          </a:stretch>
        </p:blipFill>
        <p:spPr>
          <a:xfrm>
            <a:off x="2511191" y="486935"/>
            <a:ext cx="3036478" cy="2581916"/>
          </a:xfrm>
          <a:prstGeom prst="rect">
            <a:avLst/>
          </a:prstGeom>
        </p:spPr>
      </p:pic>
      <p:pic>
        <p:nvPicPr>
          <p:cNvPr id="6" name="Picture 5">
            <a:extLst>
              <a:ext uri="{FF2B5EF4-FFF2-40B4-BE49-F238E27FC236}">
                <a16:creationId xmlns:a16="http://schemas.microsoft.com/office/drawing/2014/main" id="{1FCB1E78-D872-A7B9-DF6F-EA42A3B5A1A3}"/>
              </a:ext>
            </a:extLst>
          </p:cNvPr>
          <p:cNvPicPr>
            <a:picLocks noChangeAspect="1"/>
          </p:cNvPicPr>
          <p:nvPr/>
        </p:nvPicPr>
        <p:blipFill>
          <a:blip r:embed="rId3"/>
          <a:stretch>
            <a:fillRect/>
          </a:stretch>
        </p:blipFill>
        <p:spPr>
          <a:xfrm>
            <a:off x="6430361" y="486935"/>
            <a:ext cx="3250448" cy="2581916"/>
          </a:xfrm>
          <a:prstGeom prst="rect">
            <a:avLst/>
          </a:prstGeom>
        </p:spPr>
      </p:pic>
    </p:spTree>
    <p:extLst>
      <p:ext uri="{BB962C8B-B14F-4D97-AF65-F5344CB8AC3E}">
        <p14:creationId xmlns:p14="http://schemas.microsoft.com/office/powerpoint/2010/main" val="203923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14</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609088662"/>
              </p:ext>
            </p:extLst>
          </p:nvPr>
        </p:nvGraphicFramePr>
        <p:xfrm>
          <a:off x="15130" y="33090"/>
          <a:ext cx="12192000" cy="6310523"/>
        </p:xfrm>
        <a:graphic>
          <a:graphicData uri="http://schemas.openxmlformats.org/drawingml/2006/table">
            <a:tbl>
              <a:tblPr firstRow="1" bandRow="1">
                <a:tableStyleId>{5C22544A-7EE6-4342-B048-85BDC9FD1C3A}</a:tableStyleId>
              </a:tblPr>
              <a:tblGrid>
                <a:gridCol w="1000461">
                  <a:extLst>
                    <a:ext uri="{9D8B030D-6E8A-4147-A177-3AD203B41FA5}">
                      <a16:colId xmlns:a16="http://schemas.microsoft.com/office/drawing/2014/main" val="3969356882"/>
                    </a:ext>
                  </a:extLst>
                </a:gridCol>
                <a:gridCol w="5954254">
                  <a:extLst>
                    <a:ext uri="{9D8B030D-6E8A-4147-A177-3AD203B41FA5}">
                      <a16:colId xmlns:a16="http://schemas.microsoft.com/office/drawing/2014/main" val="1425804619"/>
                    </a:ext>
                  </a:extLst>
                </a:gridCol>
                <a:gridCol w="5237285">
                  <a:extLst>
                    <a:ext uri="{9D8B030D-6E8A-4147-A177-3AD203B41FA5}">
                      <a16:colId xmlns:a16="http://schemas.microsoft.com/office/drawing/2014/main" val="2274368862"/>
                    </a:ext>
                  </a:extLst>
                </a:gridCol>
              </a:tblGrid>
              <a:tr h="404978">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905545">
                <a:tc>
                  <a:txBody>
                    <a:bodyPr/>
                    <a:lstStyle/>
                    <a:p>
                      <a:r>
                        <a:rPr lang="en-US" sz="2400" dirty="0">
                          <a:latin typeface="+mj-lt"/>
                        </a:rPr>
                        <a:t>LAX LV</a:t>
                      </a:r>
                    </a:p>
                    <a:p>
                      <a:endParaRPr lang="en-US" dirty="0"/>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6) IVS &amp; LVPW</a:t>
                      </a:r>
                    </a:p>
                    <a:p>
                      <a:endParaRPr lang="en-US" sz="2000" kern="1200" dirty="0">
                        <a:solidFill>
                          <a:schemeClr val="dk1"/>
                        </a:solidFill>
                        <a:effectLst/>
                        <a:latin typeface="+mn-lt"/>
                        <a:ea typeface="+mn-ea"/>
                        <a:cs typeface="+mn-cs"/>
                      </a:endParaRPr>
                    </a:p>
                    <a:p>
                      <a:pPr marL="457200" indent="-280988">
                        <a:buFont typeface="Arial" panose="020B0604020202020204" pitchFamily="34" charset="0"/>
                        <a:buChar char="•"/>
                        <a:tabLst>
                          <a:tab pos="174625" algn="l"/>
                        </a:tabLst>
                      </a:pPr>
                      <a:r>
                        <a:rPr lang="en-US" sz="2000" kern="1200" dirty="0">
                          <a:solidFill>
                            <a:schemeClr val="dk1"/>
                          </a:solidFill>
                          <a:effectLst/>
                          <a:latin typeface="+mn-lt"/>
                          <a:ea typeface="+mn-ea"/>
                          <a:cs typeface="+mn-cs"/>
                        </a:rPr>
                        <a:t>1:1 ratio</a:t>
                      </a:r>
                    </a:p>
                    <a:p>
                      <a:pPr marL="457200" indent="-280988">
                        <a:buFont typeface="Arial" panose="020B0604020202020204" pitchFamily="34" charset="0"/>
                        <a:buChar char="•"/>
                        <a:tabLst>
                          <a:tab pos="174625" algn="l"/>
                        </a:tabLst>
                      </a:pPr>
                      <a:r>
                        <a:rPr lang="en-US" sz="2000" kern="1200" dirty="0">
                          <a:solidFill>
                            <a:schemeClr val="dk1"/>
                          </a:solidFill>
                          <a:effectLst/>
                          <a:latin typeface="+mn-lt"/>
                          <a:ea typeface="+mn-ea"/>
                          <a:cs typeface="+mn-cs"/>
                        </a:rPr>
                        <a:t>thicker than RV walls</a:t>
                      </a:r>
                    </a:p>
                    <a:p>
                      <a:pPr marL="457200" indent="-280988">
                        <a:buFont typeface="Arial" panose="020B0604020202020204" pitchFamily="34" charset="0"/>
                        <a:buChar char="•"/>
                        <a:tabLst>
                          <a:tab pos="174625" algn="l"/>
                        </a:tabLst>
                      </a:pPr>
                      <a:r>
                        <a:rPr lang="en-US" sz="2000" kern="1200" dirty="0">
                          <a:solidFill>
                            <a:schemeClr val="dk1"/>
                          </a:solidFill>
                          <a:effectLst/>
                          <a:latin typeface="+mn-lt"/>
                          <a:ea typeface="+mn-ea"/>
                          <a:cs typeface="+mn-cs"/>
                        </a:rPr>
                        <a:t>squeeze concentrically</a:t>
                      </a:r>
                    </a:p>
                    <a:p>
                      <a:pPr marL="457200" indent="-280988">
                        <a:buFont typeface="Arial" panose="020B0604020202020204" pitchFamily="34" charset="0"/>
                        <a:buChar char="•"/>
                        <a:tabLst>
                          <a:tab pos="174625" algn="l"/>
                        </a:tabLst>
                      </a:pPr>
                      <a:r>
                        <a:rPr lang="en-US" sz="2000" kern="1200" dirty="0">
                          <a:solidFill>
                            <a:schemeClr val="dk1"/>
                          </a:solidFill>
                          <a:effectLst/>
                          <a:latin typeface="+mn-lt"/>
                          <a:ea typeface="+mn-ea"/>
                          <a:cs typeface="+mn-cs"/>
                        </a:rPr>
                        <a:t>sigmoid-shaped septum </a:t>
                      </a:r>
                    </a:p>
                    <a:p>
                      <a:pPr marL="457200" indent="-280988">
                        <a:buFont typeface="Arial" panose="020B0604020202020204" pitchFamily="34" charset="0"/>
                        <a:buChar char="•"/>
                      </a:pPr>
                      <a:r>
                        <a:rPr lang="en-US" sz="2000" kern="1200" dirty="0">
                          <a:solidFill>
                            <a:schemeClr val="dk1"/>
                          </a:solidFill>
                          <a:effectLst/>
                          <a:latin typeface="+mn-lt"/>
                          <a:ea typeface="+mn-ea"/>
                          <a:cs typeface="+mn-cs"/>
                        </a:rPr>
                        <a:t>end-diastolic IVS &amp; PWT dimensions </a:t>
                      </a:r>
                    </a:p>
                    <a:p>
                      <a:pPr marL="457200" indent="-280988">
                        <a:buFont typeface="Arial" panose="020B0604020202020204" pitchFamily="34" charset="0"/>
                        <a:buNone/>
                      </a:pPr>
                      <a:r>
                        <a:rPr lang="en-US" sz="2000" kern="1200" dirty="0">
                          <a:solidFill>
                            <a:schemeClr val="dk1"/>
                          </a:solidFill>
                          <a:effectLst/>
                          <a:latin typeface="+mn-lt"/>
                          <a:ea typeface="+mn-ea"/>
                          <a:cs typeface="+mn-cs"/>
                        </a:rPr>
                        <a:t>    (female 6 - 9 mm, male 6 - 10 mm)</a:t>
                      </a:r>
                    </a:p>
                    <a:p>
                      <a:pPr marL="461963" indent="-176213"/>
                      <a:endParaRPr lang="en-US" sz="24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7) LV</a:t>
                      </a:r>
                    </a:p>
                    <a:p>
                      <a:endParaRPr lang="en-US" sz="2000" kern="1200" dirty="0">
                        <a:solidFill>
                          <a:schemeClr val="dk1"/>
                        </a:solidFill>
                        <a:effectLst/>
                        <a:latin typeface="+mn-lt"/>
                        <a:ea typeface="+mn-ea"/>
                        <a:cs typeface="+mn-cs"/>
                      </a:endParaRPr>
                    </a:p>
                    <a:p>
                      <a:pPr marL="461963" indent="-285750">
                        <a:buFont typeface="Arial" panose="020B0604020202020204" pitchFamily="34" charset="0"/>
                        <a:buChar char="•"/>
                      </a:pPr>
                      <a:r>
                        <a:rPr lang="en-US" sz="2000" kern="1200" dirty="0">
                          <a:solidFill>
                            <a:schemeClr val="dk1"/>
                          </a:solidFill>
                          <a:effectLst/>
                          <a:latin typeface="+mn-lt"/>
                          <a:ea typeface="+mn-ea"/>
                          <a:cs typeface="+mn-cs"/>
                        </a:rPr>
                        <a:t>largest chamber</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posterior &amp; lateral to RV</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ellipsoid shape</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larger, more conical &amp; less trabeculated than RV</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false tendon </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LVIDd (female 38 - 52 mm, male 42 - 58 mm)</a:t>
                      </a:r>
                    </a:p>
                    <a:p>
                      <a:pPr marL="461963" lvl="0" indent="-285750">
                        <a:buFont typeface="Arial" panose="020B0604020202020204" pitchFamily="34" charset="0"/>
                        <a:buChar char="•"/>
                      </a:pPr>
                      <a:r>
                        <a:rPr lang="en-US" sz="2000" kern="1200" dirty="0">
                          <a:solidFill>
                            <a:schemeClr val="dk1"/>
                          </a:solidFill>
                          <a:effectLst/>
                          <a:latin typeface="+mn-lt"/>
                          <a:ea typeface="+mn-ea"/>
                          <a:cs typeface="+mn-cs"/>
                        </a:rPr>
                        <a:t>LVIDs (female 22 - 35 mm, male 25 - 40 mm)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66107" y="5142811"/>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21">
            <a:extLst>
              <a:ext uri="{FF2B5EF4-FFF2-40B4-BE49-F238E27FC236}">
                <a16:creationId xmlns:a16="http://schemas.microsoft.com/office/drawing/2014/main" id="{86076000-2387-4E62-93F0-68D57003A178}"/>
              </a:ext>
            </a:extLst>
          </p:cNvPr>
          <p:cNvSpPr>
            <a:spLocks noChangeArrowheads="1"/>
          </p:cNvSpPr>
          <p:nvPr/>
        </p:nvSpPr>
        <p:spPr bwMode="auto">
          <a:xfrm>
            <a:off x="9011873" y="16018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23">
            <a:extLst>
              <a:ext uri="{FF2B5EF4-FFF2-40B4-BE49-F238E27FC236}">
                <a16:creationId xmlns:a16="http://schemas.microsoft.com/office/drawing/2014/main" id="{25248BA1-ED6B-4046-874C-49F2693B30C1}"/>
              </a:ext>
            </a:extLst>
          </p:cNvPr>
          <p:cNvSpPr>
            <a:spLocks noChangeArrowheads="1"/>
          </p:cNvSpPr>
          <p:nvPr/>
        </p:nvSpPr>
        <p:spPr bwMode="auto">
          <a:xfrm>
            <a:off x="9345094" y="3164177"/>
            <a:ext cx="11630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17" name="Rectangle 25">
            <a:extLst>
              <a:ext uri="{FF2B5EF4-FFF2-40B4-BE49-F238E27FC236}">
                <a16:creationId xmlns:a16="http://schemas.microsoft.com/office/drawing/2014/main" id="{EFA1760B-387D-4E97-B874-23765E486BD5}"/>
              </a:ext>
            </a:extLst>
          </p:cNvPr>
          <p:cNvSpPr>
            <a:spLocks noChangeArrowheads="1"/>
          </p:cNvSpPr>
          <p:nvPr/>
        </p:nvSpPr>
        <p:spPr bwMode="auto">
          <a:xfrm flipV="1">
            <a:off x="9345094" y="4518868"/>
            <a:ext cx="110108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6" name="Rectangle 27">
            <a:extLst>
              <a:ext uri="{FF2B5EF4-FFF2-40B4-BE49-F238E27FC236}">
                <a16:creationId xmlns:a16="http://schemas.microsoft.com/office/drawing/2014/main" id="{88F8C605-7A77-452B-B567-0F5D25DCBE0A}"/>
              </a:ext>
            </a:extLst>
          </p:cNvPr>
          <p:cNvSpPr>
            <a:spLocks noChangeArrowheads="1"/>
          </p:cNvSpPr>
          <p:nvPr/>
        </p:nvSpPr>
        <p:spPr bwMode="auto">
          <a:xfrm>
            <a:off x="7393005" y="47942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9">
            <a:extLst>
              <a:ext uri="{FF2B5EF4-FFF2-40B4-BE49-F238E27FC236}">
                <a16:creationId xmlns:a16="http://schemas.microsoft.com/office/drawing/2014/main" id="{C6EC42C5-A0C9-4147-AE71-52ACAFB65BFD}"/>
              </a:ext>
            </a:extLst>
          </p:cNvPr>
          <p:cNvSpPr>
            <a:spLocks noChangeArrowheads="1"/>
          </p:cNvSpPr>
          <p:nvPr/>
        </p:nvSpPr>
        <p:spPr bwMode="auto">
          <a:xfrm>
            <a:off x="9106961" y="48419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TextBox 14">
            <a:extLst>
              <a:ext uri="{FF2B5EF4-FFF2-40B4-BE49-F238E27FC236}">
                <a16:creationId xmlns:a16="http://schemas.microsoft.com/office/drawing/2014/main" id="{747F9BE7-AC6E-43AE-A840-90B2C8600A62}"/>
              </a:ext>
            </a:extLst>
          </p:cNvPr>
          <p:cNvSpPr txBox="1"/>
          <p:nvPr/>
        </p:nvSpPr>
        <p:spPr>
          <a:xfrm>
            <a:off x="7265287" y="3216726"/>
            <a:ext cx="4626093"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 the arrows indicate?</a:t>
            </a:r>
            <a:endParaRPr lang="en-US" dirty="0">
              <a:solidFill>
                <a:srgbClr val="7030A0"/>
              </a:solidFill>
              <a:latin typeface="Gabriola" panose="04040605051002020D02" pitchFamily="82" charset="0"/>
            </a:endParaRPr>
          </a:p>
        </p:txBody>
      </p:sp>
      <p:sp>
        <p:nvSpPr>
          <p:cNvPr id="21" name="Rectangle 15">
            <a:extLst>
              <a:ext uri="{FF2B5EF4-FFF2-40B4-BE49-F238E27FC236}">
                <a16:creationId xmlns:a16="http://schemas.microsoft.com/office/drawing/2014/main" id="{3039966A-CC8D-4DDF-981E-6114E422B6C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42" name="Picture 41">
            <a:extLst>
              <a:ext uri="{FF2B5EF4-FFF2-40B4-BE49-F238E27FC236}">
                <a16:creationId xmlns:a16="http://schemas.microsoft.com/office/drawing/2014/main" id="{04B031DF-15E3-EA58-55E9-B16DA5802643}"/>
              </a:ext>
            </a:extLst>
          </p:cNvPr>
          <p:cNvPicPr>
            <a:picLocks noChangeAspect="1"/>
          </p:cNvPicPr>
          <p:nvPr/>
        </p:nvPicPr>
        <p:blipFill>
          <a:blip r:embed="rId2"/>
          <a:stretch>
            <a:fillRect/>
          </a:stretch>
        </p:blipFill>
        <p:spPr>
          <a:xfrm>
            <a:off x="9747032" y="4002446"/>
            <a:ext cx="2158193" cy="1931015"/>
          </a:xfrm>
          <a:prstGeom prst="rect">
            <a:avLst/>
          </a:prstGeom>
        </p:spPr>
      </p:pic>
      <p:pic>
        <p:nvPicPr>
          <p:cNvPr id="10" name="Picture 9">
            <a:extLst>
              <a:ext uri="{FF2B5EF4-FFF2-40B4-BE49-F238E27FC236}">
                <a16:creationId xmlns:a16="http://schemas.microsoft.com/office/drawing/2014/main" id="{D618070E-3609-F635-12BB-39F29548B648}"/>
              </a:ext>
            </a:extLst>
          </p:cNvPr>
          <p:cNvPicPr>
            <a:picLocks noChangeAspect="1"/>
          </p:cNvPicPr>
          <p:nvPr/>
        </p:nvPicPr>
        <p:blipFill>
          <a:blip r:embed="rId3"/>
          <a:stretch>
            <a:fillRect/>
          </a:stretch>
        </p:blipFill>
        <p:spPr>
          <a:xfrm>
            <a:off x="7265286" y="4019474"/>
            <a:ext cx="2079807" cy="1933622"/>
          </a:xfrm>
          <a:prstGeom prst="rect">
            <a:avLst/>
          </a:prstGeom>
        </p:spPr>
      </p:pic>
      <p:pic>
        <p:nvPicPr>
          <p:cNvPr id="37" name="Picture 36">
            <a:extLst>
              <a:ext uri="{FF2B5EF4-FFF2-40B4-BE49-F238E27FC236}">
                <a16:creationId xmlns:a16="http://schemas.microsoft.com/office/drawing/2014/main" id="{08395E15-1A94-EA2A-79B0-1E362DB33FCE}"/>
              </a:ext>
            </a:extLst>
          </p:cNvPr>
          <p:cNvPicPr>
            <a:picLocks noChangeAspect="1"/>
          </p:cNvPicPr>
          <p:nvPr/>
        </p:nvPicPr>
        <p:blipFill>
          <a:blip r:embed="rId4"/>
          <a:stretch>
            <a:fillRect/>
          </a:stretch>
        </p:blipFill>
        <p:spPr>
          <a:xfrm>
            <a:off x="9997440" y="736642"/>
            <a:ext cx="1907785" cy="1970677"/>
          </a:xfrm>
          <a:prstGeom prst="rect">
            <a:avLst/>
          </a:prstGeom>
        </p:spPr>
      </p:pic>
      <p:pic>
        <p:nvPicPr>
          <p:cNvPr id="23" name="Picture 22">
            <a:extLst>
              <a:ext uri="{FF2B5EF4-FFF2-40B4-BE49-F238E27FC236}">
                <a16:creationId xmlns:a16="http://schemas.microsoft.com/office/drawing/2014/main" id="{8DFDDD95-5DFC-01DD-4306-9974BF916FAD}"/>
              </a:ext>
            </a:extLst>
          </p:cNvPr>
          <p:cNvPicPr>
            <a:picLocks noChangeAspect="1"/>
          </p:cNvPicPr>
          <p:nvPr/>
        </p:nvPicPr>
        <p:blipFill>
          <a:blip r:embed="rId5"/>
          <a:stretch>
            <a:fillRect/>
          </a:stretch>
        </p:blipFill>
        <p:spPr>
          <a:xfrm>
            <a:off x="7265286" y="732846"/>
            <a:ext cx="2300746" cy="1956323"/>
          </a:xfrm>
          <a:prstGeom prst="rect">
            <a:avLst/>
          </a:prstGeom>
        </p:spPr>
      </p:pic>
    </p:spTree>
    <p:extLst>
      <p:ext uri="{BB962C8B-B14F-4D97-AF65-F5344CB8AC3E}">
        <p14:creationId xmlns:p14="http://schemas.microsoft.com/office/powerpoint/2010/main" val="85837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84528F-6EC8-41BF-A817-101EF63AAC6B}"/>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5" name="Rectangle 4">
            <a:extLst>
              <a:ext uri="{FF2B5EF4-FFF2-40B4-BE49-F238E27FC236}">
                <a16:creationId xmlns:a16="http://schemas.microsoft.com/office/drawing/2014/main" id="{E2C8B099-A6CB-4EE7-A3CB-8247455E3186}"/>
              </a:ext>
            </a:extLst>
          </p:cNvPr>
          <p:cNvSpPr/>
          <p:nvPr/>
        </p:nvSpPr>
        <p:spPr>
          <a:xfrm>
            <a:off x="1364753" y="5327270"/>
            <a:ext cx="9462494" cy="707886"/>
          </a:xfrm>
          <a:prstGeom prst="rect">
            <a:avLst/>
          </a:prstGeom>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If the IVS &amp; PWT measure 15 mm, what is the degree of  LVH?</a:t>
            </a:r>
          </a:p>
        </p:txBody>
      </p:sp>
      <p:graphicFrame>
        <p:nvGraphicFramePr>
          <p:cNvPr id="7" name="Table 6">
            <a:extLst>
              <a:ext uri="{FF2B5EF4-FFF2-40B4-BE49-F238E27FC236}">
                <a16:creationId xmlns:a16="http://schemas.microsoft.com/office/drawing/2014/main" id="{30BBD8B6-442B-4AB7-9465-BC92A4106220}"/>
              </a:ext>
            </a:extLst>
          </p:cNvPr>
          <p:cNvGraphicFramePr>
            <a:graphicFrameLocks noGrp="1"/>
          </p:cNvGraphicFramePr>
          <p:nvPr>
            <p:extLst>
              <p:ext uri="{D42A27DB-BD31-4B8C-83A1-F6EECF244321}">
                <p14:modId xmlns:p14="http://schemas.microsoft.com/office/powerpoint/2010/main" val="2090822329"/>
              </p:ext>
            </p:extLst>
          </p:nvPr>
        </p:nvGraphicFramePr>
        <p:xfrm>
          <a:off x="1364753" y="340260"/>
          <a:ext cx="9462495" cy="4704080"/>
        </p:xfrm>
        <a:graphic>
          <a:graphicData uri="http://schemas.openxmlformats.org/drawingml/2006/table">
            <a:tbl>
              <a:tblPr firstRow="1" bandRow="1">
                <a:tableStyleId>{93296810-A885-4BE3-A3E7-6D5BEEA58F35}</a:tableStyleId>
              </a:tblPr>
              <a:tblGrid>
                <a:gridCol w="1306774">
                  <a:extLst>
                    <a:ext uri="{9D8B030D-6E8A-4147-A177-3AD203B41FA5}">
                      <a16:colId xmlns:a16="http://schemas.microsoft.com/office/drawing/2014/main" val="4246927179"/>
                    </a:ext>
                  </a:extLst>
                </a:gridCol>
                <a:gridCol w="1909482">
                  <a:extLst>
                    <a:ext uri="{9D8B030D-6E8A-4147-A177-3AD203B41FA5}">
                      <a16:colId xmlns:a16="http://schemas.microsoft.com/office/drawing/2014/main" val="4208061636"/>
                    </a:ext>
                  </a:extLst>
                </a:gridCol>
                <a:gridCol w="1999130">
                  <a:extLst>
                    <a:ext uri="{9D8B030D-6E8A-4147-A177-3AD203B41FA5}">
                      <a16:colId xmlns:a16="http://schemas.microsoft.com/office/drawing/2014/main" val="2608798621"/>
                    </a:ext>
                  </a:extLst>
                </a:gridCol>
                <a:gridCol w="2034988">
                  <a:extLst>
                    <a:ext uri="{9D8B030D-6E8A-4147-A177-3AD203B41FA5}">
                      <a16:colId xmlns:a16="http://schemas.microsoft.com/office/drawing/2014/main" val="4203485331"/>
                    </a:ext>
                  </a:extLst>
                </a:gridCol>
                <a:gridCol w="2212121">
                  <a:extLst>
                    <a:ext uri="{9D8B030D-6E8A-4147-A177-3AD203B41FA5}">
                      <a16:colId xmlns:a16="http://schemas.microsoft.com/office/drawing/2014/main" val="629969329"/>
                    </a:ext>
                  </a:extLst>
                </a:gridCol>
              </a:tblGrid>
              <a:tr h="339592">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effectLst/>
                        <a:latin typeface="Courier New" panose="02070309020205020404" pitchFamily="49" charset="0"/>
                        <a:ea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effectLst/>
                        <a:latin typeface="Courier New" panose="02070309020205020404" pitchFamily="49" charset="0"/>
                        <a:ea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effectLst/>
                        <a:latin typeface="Courier New" panose="02070309020205020404" pitchFamily="49" charset="0"/>
                        <a:ea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effectLst/>
                        <a:latin typeface="Courier New" panose="02070309020205020404" pitchFamily="49" charset="0"/>
                        <a:ea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effectLst/>
                        <a:latin typeface="Courier New" panose="02070309020205020404" pitchFamily="49" charset="0"/>
                        <a:ea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effectLst/>
                        <a:latin typeface="Courier New" panose="02070309020205020404" pitchFamily="49" charset="0"/>
                        <a:ea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effectLst/>
                        <a:latin typeface="Courier New" panose="02070309020205020404" pitchFamily="49" charset="0"/>
                        <a:ea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effectLst/>
                        <a:latin typeface="Courier New" panose="02070309020205020404" pitchFamily="49" charset="0"/>
                        <a:ea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9095214"/>
                  </a:ext>
                </a:extLst>
              </a:tr>
              <a:tr h="121828">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bg1"/>
                          </a:solidFill>
                          <a:effectLst/>
                          <a:latin typeface="+mj-lt"/>
                        </a:rPr>
                        <a:t>LVH SEVERITY SCALE</a:t>
                      </a:r>
                      <a:endParaRPr lang="en-US" sz="3200" b="0" dirty="0">
                        <a:solidFill>
                          <a:schemeClr val="bg1"/>
                        </a:solidFill>
                        <a:effectLst/>
                        <a:latin typeface="+mj-lt"/>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pPr marL="0" marR="0">
                        <a:spcBef>
                          <a:spcPts val="0"/>
                        </a:spcBef>
                        <a:spcAft>
                          <a:spcPts val="0"/>
                        </a:spcAft>
                      </a:pPr>
                      <a:endParaRPr lang="en-US" sz="2400" dirty="0">
                        <a:effectLst/>
                        <a:latin typeface="Courier New" panose="02070309020205020404" pitchFamily="49" charset="0"/>
                        <a:ea typeface="Times New Roman" panose="02020603050405020304" pitchFamily="18" charset="0"/>
                      </a:endParaRPr>
                    </a:p>
                  </a:txBody>
                  <a:tcPr marL="68580" marR="68580" marT="0" marB="0"/>
                </a:tc>
                <a:tc hMerge="1">
                  <a:txBody>
                    <a:bodyPr/>
                    <a:lstStyle/>
                    <a:p>
                      <a:pPr marL="0" marR="0">
                        <a:spcBef>
                          <a:spcPts val="0"/>
                        </a:spcBef>
                        <a:spcAft>
                          <a:spcPts val="0"/>
                        </a:spcAft>
                      </a:pPr>
                      <a:endParaRPr lang="en-US" sz="2400" dirty="0">
                        <a:effectLst/>
                        <a:latin typeface="Courier New" panose="02070309020205020404" pitchFamily="49" charset="0"/>
                        <a:ea typeface="Times New Roman" panose="02020603050405020304" pitchFamily="18" charset="0"/>
                      </a:endParaRPr>
                    </a:p>
                  </a:txBody>
                  <a:tcPr marL="68580" marR="68580" marT="0" marB="0"/>
                </a:tc>
                <a:tc hMerge="1">
                  <a:txBody>
                    <a:bodyPr/>
                    <a:lstStyle/>
                    <a:p>
                      <a:pPr marL="0" marR="0">
                        <a:spcBef>
                          <a:spcPts val="0"/>
                        </a:spcBef>
                        <a:spcAft>
                          <a:spcPts val="0"/>
                        </a:spcAft>
                      </a:pPr>
                      <a:endParaRPr lang="en-US" sz="2400" dirty="0">
                        <a:effectLst/>
                        <a:latin typeface="Courier New" panose="02070309020205020404" pitchFamily="49" charset="0"/>
                        <a:ea typeface="Times New Roman" panose="02020603050405020304" pitchFamily="18" charset="0"/>
                      </a:endParaRPr>
                    </a:p>
                  </a:txBody>
                  <a:tcPr marL="68580" marR="68580" marT="0" marB="0"/>
                </a:tc>
                <a:tc hMerge="1">
                  <a:txBody>
                    <a:bodyPr/>
                    <a:lstStyle/>
                    <a:p>
                      <a:pPr marL="0" marR="0">
                        <a:spcBef>
                          <a:spcPts val="0"/>
                        </a:spcBef>
                        <a:spcAft>
                          <a:spcPts val="0"/>
                        </a:spcAft>
                      </a:pPr>
                      <a:endParaRPr lang="en-US" sz="2400" dirty="0">
                        <a:effectLst/>
                        <a:latin typeface="Courier New" panose="02070309020205020404" pitchFamily="49" charset="0"/>
                        <a:ea typeface="Times New Roman" panose="02020603050405020304" pitchFamily="18" charset="0"/>
                      </a:endParaRPr>
                    </a:p>
                  </a:txBody>
                  <a:tcPr marL="68580" marR="68580" marT="0" marB="0"/>
                </a:tc>
                <a:extLst>
                  <a:ext uri="{0D108BD9-81ED-4DB2-BD59-A6C34878D82A}">
                    <a16:rowId xmlns:a16="http://schemas.microsoft.com/office/drawing/2014/main" val="153753850"/>
                  </a:ext>
                </a:extLst>
              </a:tr>
              <a:tr h="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690"/>
                    </a:solidFill>
                  </a:tcPr>
                </a:tc>
                <a:tc>
                  <a:txBody>
                    <a:bodyPr/>
                    <a:lstStyle/>
                    <a:p>
                      <a:pPr marL="0" marR="0">
                        <a:spcBef>
                          <a:spcPts val="0"/>
                        </a:spcBef>
                        <a:spcAft>
                          <a:spcPts val="0"/>
                        </a:spcAft>
                      </a:pPr>
                      <a:r>
                        <a:rPr lang="en-US" sz="2000" dirty="0">
                          <a:effectLst/>
                          <a:latin typeface="+mj-lt"/>
                        </a:rPr>
                        <a:t>NORMAL (mm)</a:t>
                      </a:r>
                      <a:endParaRPr lang="en-US" sz="2800" dirty="0">
                        <a:effectLst/>
                        <a:latin typeface="+mj-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000" dirty="0">
                          <a:effectLst/>
                          <a:latin typeface="+mj-lt"/>
                        </a:rPr>
                        <a:t>MILD LVH (mm)</a:t>
                      </a:r>
                      <a:endParaRPr lang="en-US" sz="2800" dirty="0">
                        <a:effectLst/>
                        <a:latin typeface="+mj-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2000" dirty="0">
                          <a:effectLst/>
                          <a:latin typeface="+mj-lt"/>
                        </a:rPr>
                        <a:t>MOD LVH (mm)</a:t>
                      </a:r>
                      <a:endParaRPr lang="en-US" sz="2800" dirty="0">
                        <a:effectLst/>
                        <a:latin typeface="+mj-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spcBef>
                          <a:spcPts val="0"/>
                        </a:spcBef>
                        <a:spcAft>
                          <a:spcPts val="0"/>
                        </a:spcAft>
                      </a:pPr>
                      <a:r>
                        <a:rPr lang="en-US" sz="2000" dirty="0">
                          <a:effectLst/>
                          <a:latin typeface="+mj-lt"/>
                        </a:rPr>
                        <a:t>SEVERE LVH (mm)</a:t>
                      </a:r>
                      <a:endParaRPr lang="en-US" sz="2800" dirty="0">
                        <a:effectLst/>
                        <a:latin typeface="+mj-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80910704"/>
                  </a:ext>
                </a:extLst>
              </a:tr>
              <a:tr h="370840">
                <a:tc>
                  <a:txBody>
                    <a:bodyPr/>
                    <a:lstStyle/>
                    <a:p>
                      <a:pPr marL="0" marR="0">
                        <a:spcBef>
                          <a:spcPts val="0"/>
                        </a:spcBef>
                        <a:spcAft>
                          <a:spcPts val="0"/>
                        </a:spcAft>
                      </a:pPr>
                      <a:r>
                        <a:rPr lang="en-US" sz="2000" dirty="0">
                          <a:effectLst/>
                        </a:rPr>
                        <a:t>MALE</a:t>
                      </a:r>
                      <a:endParaRPr lang="en-US" sz="2400" dirty="0">
                        <a:effectLst/>
                        <a:latin typeface="Courier New" panose="02070309020205020404" pitchFamily="49"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690"/>
                    </a:solidFill>
                  </a:tcPr>
                </a:tc>
                <a:tc>
                  <a:txBody>
                    <a:bodyPr/>
                    <a:lstStyle/>
                    <a:p>
                      <a:pPr marL="0" marR="0">
                        <a:spcBef>
                          <a:spcPts val="0"/>
                        </a:spcBef>
                        <a:spcAft>
                          <a:spcPts val="0"/>
                        </a:spcAft>
                      </a:pPr>
                      <a:r>
                        <a:rPr lang="en-US" sz="2000" dirty="0">
                          <a:effectLst/>
                        </a:rPr>
                        <a:t>6</a:t>
                      </a:r>
                      <a:r>
                        <a:rPr lang="en-US" sz="2000" kern="1200" dirty="0">
                          <a:solidFill>
                            <a:schemeClr val="dk1"/>
                          </a:solidFill>
                          <a:effectLst/>
                          <a:latin typeface="+mn-lt"/>
                          <a:ea typeface="+mn-ea"/>
                          <a:cs typeface="+mn-cs"/>
                        </a:rPr>
                        <a:t> - </a:t>
                      </a:r>
                      <a:r>
                        <a:rPr lang="en-US" sz="2000" dirty="0">
                          <a:effectLst/>
                        </a:rPr>
                        <a:t>10</a:t>
                      </a:r>
                      <a:endParaRPr lang="en-US" sz="2400" dirty="0">
                        <a:effectLst/>
                        <a:latin typeface="Courier New" panose="02070309020205020404" pitchFamily="49"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000" dirty="0">
                          <a:effectLst/>
                        </a:rPr>
                        <a:t>11</a:t>
                      </a:r>
                      <a:r>
                        <a:rPr lang="en-US" sz="2000" kern="1200" dirty="0">
                          <a:solidFill>
                            <a:schemeClr val="dk1"/>
                          </a:solidFill>
                          <a:effectLst/>
                          <a:latin typeface="+mn-lt"/>
                          <a:ea typeface="+mn-ea"/>
                          <a:cs typeface="+mn-cs"/>
                        </a:rPr>
                        <a:t> - </a:t>
                      </a:r>
                      <a:r>
                        <a:rPr lang="en-US" sz="2000" dirty="0">
                          <a:effectLst/>
                        </a:rPr>
                        <a:t>13</a:t>
                      </a:r>
                      <a:endParaRPr lang="en-US" sz="2400" dirty="0">
                        <a:effectLst/>
                        <a:latin typeface="Courier New" panose="02070309020205020404" pitchFamily="49"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2000" dirty="0">
                          <a:effectLst/>
                        </a:rPr>
                        <a:t>14</a:t>
                      </a:r>
                      <a:r>
                        <a:rPr lang="en-US" sz="2000" kern="1200" dirty="0">
                          <a:solidFill>
                            <a:schemeClr val="dk1"/>
                          </a:solidFill>
                          <a:effectLst/>
                          <a:latin typeface="+mn-lt"/>
                          <a:ea typeface="+mn-ea"/>
                          <a:cs typeface="+mn-cs"/>
                        </a:rPr>
                        <a:t> - </a:t>
                      </a:r>
                      <a:r>
                        <a:rPr lang="en-US" sz="2000" dirty="0">
                          <a:effectLst/>
                        </a:rPr>
                        <a:t>16</a:t>
                      </a:r>
                      <a:endParaRPr lang="en-US" sz="2400" dirty="0">
                        <a:effectLst/>
                        <a:latin typeface="Courier New" panose="02070309020205020404" pitchFamily="49"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spcBef>
                          <a:spcPts val="0"/>
                        </a:spcBef>
                        <a:spcAft>
                          <a:spcPts val="0"/>
                        </a:spcAft>
                      </a:pPr>
                      <a:r>
                        <a:rPr lang="en-US" sz="2000" kern="1200" dirty="0">
                          <a:solidFill>
                            <a:schemeClr val="dk1"/>
                          </a:solidFill>
                          <a:effectLst/>
                          <a:latin typeface="+mn-lt"/>
                          <a:ea typeface="+mn-ea"/>
                          <a:cs typeface="+mn-cs"/>
                        </a:rPr>
                        <a:t>≥</a:t>
                      </a:r>
                      <a:r>
                        <a:rPr lang="en-US" sz="2000" dirty="0">
                          <a:effectLst/>
                        </a:rPr>
                        <a:t> 17</a:t>
                      </a:r>
                      <a:endParaRPr lang="en-US" sz="2400" dirty="0">
                        <a:effectLst/>
                        <a:latin typeface="Courier New" panose="02070309020205020404" pitchFamily="49"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997264296"/>
                  </a:ext>
                </a:extLst>
              </a:tr>
              <a:tr h="370840">
                <a:tc>
                  <a:txBody>
                    <a:bodyPr/>
                    <a:lstStyle/>
                    <a:p>
                      <a:pPr marL="0" marR="0">
                        <a:spcBef>
                          <a:spcPts val="0"/>
                        </a:spcBef>
                        <a:spcAft>
                          <a:spcPts val="0"/>
                        </a:spcAft>
                      </a:pPr>
                      <a:r>
                        <a:rPr lang="en-US" sz="2000" dirty="0">
                          <a:effectLst/>
                          <a:latin typeface="+mn-lt"/>
                          <a:ea typeface="Times New Roman" panose="02020603050405020304" pitchFamily="18" charset="0"/>
                        </a:rPr>
                        <a:t>FEMALE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690"/>
                    </a:solidFill>
                  </a:tcPr>
                </a:tc>
                <a:tc>
                  <a:txBody>
                    <a:bodyPr/>
                    <a:lstStyle/>
                    <a:p>
                      <a:pPr marL="0" marR="0">
                        <a:spcBef>
                          <a:spcPts val="0"/>
                        </a:spcBef>
                        <a:spcAft>
                          <a:spcPts val="0"/>
                        </a:spcAft>
                      </a:pPr>
                      <a:r>
                        <a:rPr lang="en-US" sz="2000" dirty="0">
                          <a:effectLst/>
                        </a:rPr>
                        <a:t>6</a:t>
                      </a:r>
                      <a:r>
                        <a:rPr lang="en-US" sz="2000" kern="1200" dirty="0">
                          <a:solidFill>
                            <a:schemeClr val="dk1"/>
                          </a:solidFill>
                          <a:effectLst/>
                          <a:latin typeface="+mn-lt"/>
                          <a:ea typeface="+mn-ea"/>
                          <a:cs typeface="+mn-cs"/>
                        </a:rPr>
                        <a:t> - </a:t>
                      </a:r>
                      <a:r>
                        <a:rPr lang="en-US" sz="2000" dirty="0">
                          <a:effectLst/>
                        </a:rPr>
                        <a:t>9</a:t>
                      </a:r>
                      <a:endParaRPr lang="en-US" sz="2400" dirty="0">
                        <a:effectLst/>
                        <a:latin typeface="Courier New" panose="02070309020205020404" pitchFamily="49"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000" dirty="0">
                          <a:effectLst/>
                        </a:rPr>
                        <a:t>10</a:t>
                      </a:r>
                      <a:r>
                        <a:rPr lang="en-US" sz="2000" kern="1200" dirty="0">
                          <a:solidFill>
                            <a:schemeClr val="dk1"/>
                          </a:solidFill>
                          <a:effectLst/>
                          <a:latin typeface="+mn-lt"/>
                          <a:ea typeface="+mn-ea"/>
                          <a:cs typeface="+mn-cs"/>
                        </a:rPr>
                        <a:t> - </a:t>
                      </a:r>
                      <a:r>
                        <a:rPr lang="en-US" sz="2000" dirty="0">
                          <a:effectLst/>
                        </a:rPr>
                        <a:t>12</a:t>
                      </a:r>
                      <a:endParaRPr lang="en-US" sz="2400" dirty="0">
                        <a:effectLst/>
                        <a:latin typeface="Courier New" panose="02070309020205020404" pitchFamily="49"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2000" dirty="0">
                          <a:effectLst/>
                        </a:rPr>
                        <a:t>13</a:t>
                      </a:r>
                      <a:r>
                        <a:rPr lang="en-US" sz="2000" kern="1200" dirty="0">
                          <a:solidFill>
                            <a:schemeClr val="dk1"/>
                          </a:solidFill>
                          <a:effectLst/>
                          <a:latin typeface="+mn-lt"/>
                          <a:ea typeface="+mn-ea"/>
                          <a:cs typeface="+mn-cs"/>
                        </a:rPr>
                        <a:t> - </a:t>
                      </a:r>
                      <a:r>
                        <a:rPr lang="en-US" sz="2000" dirty="0">
                          <a:effectLst/>
                        </a:rPr>
                        <a:t>15</a:t>
                      </a:r>
                      <a:endParaRPr lang="en-US" sz="2400" dirty="0">
                        <a:effectLst/>
                        <a:latin typeface="Courier New" panose="02070309020205020404" pitchFamily="49"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spcBef>
                          <a:spcPts val="0"/>
                        </a:spcBef>
                        <a:spcAft>
                          <a:spcPts val="0"/>
                        </a:spcAft>
                      </a:pPr>
                      <a:r>
                        <a:rPr lang="en-US" sz="2000" kern="1200" dirty="0">
                          <a:solidFill>
                            <a:schemeClr val="dk1"/>
                          </a:solidFill>
                          <a:effectLst/>
                          <a:latin typeface="+mn-lt"/>
                          <a:ea typeface="+mn-ea"/>
                          <a:cs typeface="+mn-cs"/>
                        </a:rPr>
                        <a:t>≥</a:t>
                      </a:r>
                      <a:r>
                        <a:rPr lang="en-US" sz="2000" dirty="0">
                          <a:effectLst/>
                        </a:rPr>
                        <a:t> 16 </a:t>
                      </a:r>
                      <a:endParaRPr lang="en-US" sz="2400" dirty="0">
                        <a:effectLst/>
                        <a:latin typeface="Courier New" panose="02070309020205020404" pitchFamily="49"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599606077"/>
                  </a:ext>
                </a:extLst>
              </a:tr>
            </a:tbl>
          </a:graphicData>
        </a:graphic>
      </p:graphicFrame>
      <p:pic>
        <p:nvPicPr>
          <p:cNvPr id="4" name="Picture 3">
            <a:extLst>
              <a:ext uri="{FF2B5EF4-FFF2-40B4-BE49-F238E27FC236}">
                <a16:creationId xmlns:a16="http://schemas.microsoft.com/office/drawing/2014/main" id="{AB68D76F-4281-4E6E-B1E7-794CDA281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332" y="633062"/>
            <a:ext cx="2841489" cy="24790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6D4EBB1-A64A-43C0-99B8-705A0908CD86}"/>
              </a:ext>
            </a:extLst>
          </p:cNvPr>
          <p:cNvPicPr>
            <a:picLocks noChangeAspect="1"/>
          </p:cNvPicPr>
          <p:nvPr/>
        </p:nvPicPr>
        <p:blipFill>
          <a:blip r:embed="rId3"/>
          <a:stretch>
            <a:fillRect/>
          </a:stretch>
        </p:blipFill>
        <p:spPr>
          <a:xfrm>
            <a:off x="6654181" y="633062"/>
            <a:ext cx="2932668" cy="2479054"/>
          </a:xfrm>
          <a:prstGeom prst="rect">
            <a:avLst/>
          </a:prstGeom>
        </p:spPr>
      </p:pic>
    </p:spTree>
    <p:extLst>
      <p:ext uri="{BB962C8B-B14F-4D97-AF65-F5344CB8AC3E}">
        <p14:creationId xmlns:p14="http://schemas.microsoft.com/office/powerpoint/2010/main" val="2786770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16</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4093013200"/>
              </p:ext>
            </p:extLst>
          </p:nvPr>
        </p:nvGraphicFramePr>
        <p:xfrm>
          <a:off x="1365013" y="1368451"/>
          <a:ext cx="9461973" cy="3138061"/>
        </p:xfrm>
        <a:graphic>
          <a:graphicData uri="http://schemas.openxmlformats.org/drawingml/2006/table">
            <a:tbl>
              <a:tblPr firstRow="1" bandRow="1">
                <a:tableStyleId>{5C22544A-7EE6-4342-B048-85BDC9FD1C3A}</a:tableStyleId>
              </a:tblPr>
              <a:tblGrid>
                <a:gridCol w="1045678">
                  <a:extLst>
                    <a:ext uri="{9D8B030D-6E8A-4147-A177-3AD203B41FA5}">
                      <a16:colId xmlns:a16="http://schemas.microsoft.com/office/drawing/2014/main" val="3969356882"/>
                    </a:ext>
                  </a:extLst>
                </a:gridCol>
                <a:gridCol w="5150694">
                  <a:extLst>
                    <a:ext uri="{9D8B030D-6E8A-4147-A177-3AD203B41FA5}">
                      <a16:colId xmlns:a16="http://schemas.microsoft.com/office/drawing/2014/main" val="1425804619"/>
                    </a:ext>
                  </a:extLst>
                </a:gridCol>
                <a:gridCol w="3265601">
                  <a:extLst>
                    <a:ext uri="{9D8B030D-6E8A-4147-A177-3AD203B41FA5}">
                      <a16:colId xmlns:a16="http://schemas.microsoft.com/office/drawing/2014/main" val="2274368862"/>
                    </a:ext>
                  </a:extLst>
                </a:gridCol>
              </a:tblGrid>
              <a:tr h="335733">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2741821">
                <a:tc>
                  <a:txBody>
                    <a:bodyPr/>
                    <a:lstStyle/>
                    <a:p>
                      <a:r>
                        <a:rPr lang="en-US" sz="2400" dirty="0">
                          <a:latin typeface="+mj-lt"/>
                        </a:rPr>
                        <a:t>LAX LV</a:t>
                      </a:r>
                    </a:p>
                    <a:p>
                      <a:endParaRPr lang="en-US" dirty="0"/>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8) LVOT</a:t>
                      </a:r>
                    </a:p>
                    <a:p>
                      <a:endParaRPr lang="en-US" sz="2000" kern="1200" dirty="0">
                        <a:solidFill>
                          <a:schemeClr val="dk1"/>
                        </a:solidFill>
                        <a:effectLst/>
                        <a:latin typeface="+mn-lt"/>
                        <a:ea typeface="+mn-ea"/>
                        <a:cs typeface="+mn-cs"/>
                      </a:endParaRPr>
                    </a:p>
                    <a:p>
                      <a:pPr marL="461963" indent="-285750">
                        <a:buFont typeface="Arial" panose="020B0604020202020204" pitchFamily="34" charset="0"/>
                        <a:buChar char="•"/>
                      </a:pPr>
                      <a:r>
                        <a:rPr lang="en-US" sz="2000" kern="1200" dirty="0">
                          <a:solidFill>
                            <a:schemeClr val="dk1"/>
                          </a:solidFill>
                          <a:effectLst/>
                          <a:latin typeface="+mn-lt"/>
                          <a:ea typeface="+mn-ea"/>
                          <a:cs typeface="+mn-cs"/>
                        </a:rPr>
                        <a:t>unobstructed</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laminar flow</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zoom &amp; adjust gains</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mid-systolic LVOT diameter (18 - 22 mm)</a:t>
                      </a:r>
                    </a:p>
                    <a:p>
                      <a:pPr marL="0" indent="0">
                        <a:buFont typeface="Arial" panose="020B0604020202020204" pitchFamily="34" charset="0"/>
                        <a:buNone/>
                      </a:pPr>
                      <a:endParaRPr lang="en-US" sz="1800" kern="1200" dirty="0">
                        <a:solidFill>
                          <a:schemeClr val="dk1"/>
                        </a:solidFill>
                        <a:effectLst/>
                        <a:latin typeface="+mn-lt"/>
                        <a:ea typeface="+mn-ea"/>
                        <a:cs typeface="+mn-cs"/>
                      </a:endParaRPr>
                    </a:p>
                    <a:p>
                      <a:pPr marL="0" indent="0">
                        <a:buFont typeface="Arial" panose="020B0604020202020204" pitchFamily="34" charset="0"/>
                        <a:buNone/>
                      </a:pPr>
                      <a:endParaRPr lang="en-US" sz="16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596305" y="3594624"/>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66107" y="5110231"/>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21">
            <a:extLst>
              <a:ext uri="{FF2B5EF4-FFF2-40B4-BE49-F238E27FC236}">
                <a16:creationId xmlns:a16="http://schemas.microsoft.com/office/drawing/2014/main" id="{86076000-2387-4E62-93F0-68D57003A178}"/>
              </a:ext>
            </a:extLst>
          </p:cNvPr>
          <p:cNvSpPr>
            <a:spLocks noChangeArrowheads="1"/>
          </p:cNvSpPr>
          <p:nvPr/>
        </p:nvSpPr>
        <p:spPr bwMode="auto">
          <a:xfrm>
            <a:off x="9011873" y="16018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23">
            <a:extLst>
              <a:ext uri="{FF2B5EF4-FFF2-40B4-BE49-F238E27FC236}">
                <a16:creationId xmlns:a16="http://schemas.microsoft.com/office/drawing/2014/main" id="{25248BA1-ED6B-4046-874C-49F2693B30C1}"/>
              </a:ext>
            </a:extLst>
          </p:cNvPr>
          <p:cNvSpPr>
            <a:spLocks noChangeArrowheads="1"/>
          </p:cNvSpPr>
          <p:nvPr/>
        </p:nvSpPr>
        <p:spPr bwMode="auto">
          <a:xfrm>
            <a:off x="9345094" y="3164177"/>
            <a:ext cx="11630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17" name="Rectangle 25">
            <a:extLst>
              <a:ext uri="{FF2B5EF4-FFF2-40B4-BE49-F238E27FC236}">
                <a16:creationId xmlns:a16="http://schemas.microsoft.com/office/drawing/2014/main" id="{EFA1760B-387D-4E97-B874-23765E486BD5}"/>
              </a:ext>
            </a:extLst>
          </p:cNvPr>
          <p:cNvSpPr>
            <a:spLocks noChangeArrowheads="1"/>
          </p:cNvSpPr>
          <p:nvPr/>
        </p:nvSpPr>
        <p:spPr bwMode="auto">
          <a:xfrm flipV="1">
            <a:off x="9345094" y="4518868"/>
            <a:ext cx="110108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6" name="Rectangle 27">
            <a:extLst>
              <a:ext uri="{FF2B5EF4-FFF2-40B4-BE49-F238E27FC236}">
                <a16:creationId xmlns:a16="http://schemas.microsoft.com/office/drawing/2014/main" id="{88F8C605-7A77-452B-B567-0F5D25DCBE0A}"/>
              </a:ext>
            </a:extLst>
          </p:cNvPr>
          <p:cNvSpPr>
            <a:spLocks noChangeArrowheads="1"/>
          </p:cNvSpPr>
          <p:nvPr/>
        </p:nvSpPr>
        <p:spPr bwMode="auto">
          <a:xfrm>
            <a:off x="7393005" y="47942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9">
            <a:extLst>
              <a:ext uri="{FF2B5EF4-FFF2-40B4-BE49-F238E27FC236}">
                <a16:creationId xmlns:a16="http://schemas.microsoft.com/office/drawing/2014/main" id="{C6EC42C5-A0C9-4147-AE71-52ACAFB65BFD}"/>
              </a:ext>
            </a:extLst>
          </p:cNvPr>
          <p:cNvSpPr>
            <a:spLocks noChangeArrowheads="1"/>
          </p:cNvSpPr>
          <p:nvPr/>
        </p:nvSpPr>
        <p:spPr bwMode="auto">
          <a:xfrm>
            <a:off x="9106961" y="48419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26">
            <a:extLst>
              <a:ext uri="{FF2B5EF4-FFF2-40B4-BE49-F238E27FC236}">
                <a16:creationId xmlns:a16="http://schemas.microsoft.com/office/drawing/2014/main" id="{562CBC7F-7AEA-4426-BDD5-23856782787F}"/>
              </a:ext>
            </a:extLst>
          </p:cNvPr>
          <p:cNvSpPr/>
          <p:nvPr/>
        </p:nvSpPr>
        <p:spPr>
          <a:xfrm>
            <a:off x="7526215" y="4673270"/>
            <a:ext cx="3308368" cy="1015663"/>
          </a:xfrm>
          <a:prstGeom prst="rect">
            <a:avLst/>
          </a:prstGeom>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Where exactly is the </a:t>
            </a:r>
          </a:p>
          <a:p>
            <a:pPr algn="ctr"/>
            <a:r>
              <a:rPr lang="en-US" sz="2000" dirty="0">
                <a:solidFill>
                  <a:srgbClr val="7030A0"/>
                </a:solidFill>
                <a:latin typeface="Gabriola" panose="04040605051002020D02" pitchFamily="82" charset="0"/>
              </a:rPr>
              <a:t>LVOT diameter acquired?</a:t>
            </a:r>
          </a:p>
        </p:txBody>
      </p:sp>
      <p:pic>
        <p:nvPicPr>
          <p:cNvPr id="15" name="Picture 14">
            <a:extLst>
              <a:ext uri="{FF2B5EF4-FFF2-40B4-BE49-F238E27FC236}">
                <a16:creationId xmlns:a16="http://schemas.microsoft.com/office/drawing/2014/main" id="{F034EF6C-3B26-72B1-E077-8404AB52AD05}"/>
              </a:ext>
            </a:extLst>
          </p:cNvPr>
          <p:cNvPicPr>
            <a:picLocks noChangeAspect="1"/>
          </p:cNvPicPr>
          <p:nvPr/>
        </p:nvPicPr>
        <p:blipFill>
          <a:blip r:embed="rId2"/>
          <a:stretch>
            <a:fillRect/>
          </a:stretch>
        </p:blipFill>
        <p:spPr>
          <a:xfrm>
            <a:off x="7951201" y="1981618"/>
            <a:ext cx="2458396" cy="2346650"/>
          </a:xfrm>
          <a:prstGeom prst="rect">
            <a:avLst/>
          </a:prstGeom>
        </p:spPr>
      </p:pic>
    </p:spTree>
    <p:extLst>
      <p:ext uri="{BB962C8B-B14F-4D97-AF65-F5344CB8AC3E}">
        <p14:creationId xmlns:p14="http://schemas.microsoft.com/office/powerpoint/2010/main" val="1923251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17</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691324920"/>
              </p:ext>
            </p:extLst>
          </p:nvPr>
        </p:nvGraphicFramePr>
        <p:xfrm>
          <a:off x="-21394" y="1012726"/>
          <a:ext cx="12192000" cy="4058707"/>
        </p:xfrm>
        <a:graphic>
          <a:graphicData uri="http://schemas.openxmlformats.org/drawingml/2006/table">
            <a:tbl>
              <a:tblPr firstRow="1" bandRow="1">
                <a:tableStyleId>{5C22544A-7EE6-4342-B048-85BDC9FD1C3A}</a:tableStyleId>
              </a:tblPr>
              <a:tblGrid>
                <a:gridCol w="1097159">
                  <a:extLst>
                    <a:ext uri="{9D8B030D-6E8A-4147-A177-3AD203B41FA5}">
                      <a16:colId xmlns:a16="http://schemas.microsoft.com/office/drawing/2014/main" val="3969356882"/>
                    </a:ext>
                  </a:extLst>
                </a:gridCol>
                <a:gridCol w="4015219">
                  <a:extLst>
                    <a:ext uri="{9D8B030D-6E8A-4147-A177-3AD203B41FA5}">
                      <a16:colId xmlns:a16="http://schemas.microsoft.com/office/drawing/2014/main" val="1425804619"/>
                    </a:ext>
                  </a:extLst>
                </a:gridCol>
                <a:gridCol w="7079622">
                  <a:extLst>
                    <a:ext uri="{9D8B030D-6E8A-4147-A177-3AD203B41FA5}">
                      <a16:colId xmlns:a16="http://schemas.microsoft.com/office/drawing/2014/main" val="2274368862"/>
                    </a:ext>
                  </a:extLst>
                </a:gridCol>
              </a:tblGrid>
              <a:tr h="360697">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662467">
                <a:tc>
                  <a:txBody>
                    <a:bodyPr/>
                    <a:lstStyle/>
                    <a:p>
                      <a:r>
                        <a:rPr lang="en-US" sz="2400" dirty="0">
                          <a:latin typeface="+mj-lt"/>
                        </a:rPr>
                        <a:t>LAX LV</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9) AMVL &amp; PMVL</a:t>
                      </a:r>
                    </a:p>
                    <a:p>
                      <a:endParaRPr lang="en-US" sz="2000" kern="1200" dirty="0">
                        <a:solidFill>
                          <a:schemeClr val="dk1"/>
                        </a:solidFill>
                        <a:effectLst/>
                        <a:latin typeface="+mn-lt"/>
                        <a:ea typeface="+mn-ea"/>
                        <a:cs typeface="+mn-cs"/>
                      </a:endParaRPr>
                    </a:p>
                    <a:p>
                      <a:pPr marL="461963" indent="-285750">
                        <a:buFont typeface="Arial" panose="020B0604020202020204" pitchFamily="34" charset="0"/>
                        <a:buChar char="•"/>
                      </a:pPr>
                      <a:r>
                        <a:rPr lang="en-US" sz="2000" kern="1200" dirty="0">
                          <a:solidFill>
                            <a:schemeClr val="dk1"/>
                          </a:solidFill>
                          <a:effectLst/>
                          <a:latin typeface="+mn-lt"/>
                          <a:ea typeface="+mn-ea"/>
                          <a:cs typeface="+mn-cs"/>
                        </a:rPr>
                        <a:t>thin &amp; pliable</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unrestricted opening</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continuous with posterior wall  of AO</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AMVL more mobile </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no MVP/MAC</a:t>
                      </a:r>
                    </a:p>
                    <a:p>
                      <a:r>
                        <a:rPr lang="en-US" sz="2000" b="1" kern="1200" dirty="0">
                          <a:solidFill>
                            <a:schemeClr val="dk1"/>
                          </a:solidFill>
                          <a:effectLst/>
                          <a:latin typeface="+mn-lt"/>
                          <a:ea typeface="+mn-ea"/>
                          <a:cs typeface="+mn-cs"/>
                        </a:rPr>
                        <a:t> </a:t>
                      </a:r>
                      <a:endParaRPr lang="en-US" sz="20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21">
            <a:extLst>
              <a:ext uri="{FF2B5EF4-FFF2-40B4-BE49-F238E27FC236}">
                <a16:creationId xmlns:a16="http://schemas.microsoft.com/office/drawing/2014/main" id="{F5575926-FD70-4072-83CE-4EB66EAE0863}"/>
              </a:ext>
            </a:extLst>
          </p:cNvPr>
          <p:cNvSpPr>
            <a:spLocks noChangeArrowheads="1"/>
          </p:cNvSpPr>
          <p:nvPr/>
        </p:nvSpPr>
        <p:spPr bwMode="auto">
          <a:xfrm>
            <a:off x="8017053" y="15827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 name="Object 5">
            <a:extLst>
              <a:ext uri="{FF2B5EF4-FFF2-40B4-BE49-F238E27FC236}">
                <a16:creationId xmlns:a16="http://schemas.microsoft.com/office/drawing/2014/main" id="{E743CE0C-A483-4186-A3B4-DAD4820A72D2}"/>
              </a:ext>
            </a:extLst>
          </p:cNvPr>
          <p:cNvGraphicFramePr>
            <a:graphicFrameLocks noChangeAspect="1"/>
          </p:cNvGraphicFramePr>
          <p:nvPr>
            <p:extLst>
              <p:ext uri="{D42A27DB-BD31-4B8C-83A1-F6EECF244321}">
                <p14:modId xmlns:p14="http://schemas.microsoft.com/office/powerpoint/2010/main" val="3624314915"/>
              </p:ext>
            </p:extLst>
          </p:nvPr>
        </p:nvGraphicFramePr>
        <p:xfrm>
          <a:off x="8865142" y="1747353"/>
          <a:ext cx="3027654" cy="3007735"/>
        </p:xfrm>
        <a:graphic>
          <a:graphicData uri="http://schemas.openxmlformats.org/presentationml/2006/ole">
            <mc:AlternateContent xmlns:mc="http://schemas.openxmlformats.org/markup-compatibility/2006">
              <mc:Choice xmlns:v="urn:schemas-microsoft-com:vml" Requires="v">
                <p:oleObj name="Bitmap Image" r:id="rId2" imgW="1476190" imgH="1438095" progId="Paint.Picture">
                  <p:embed/>
                </p:oleObj>
              </mc:Choice>
              <mc:Fallback>
                <p:oleObj name="Bitmap Image" r:id="rId2" imgW="1476190" imgH="1438095" progId="Paint.Picture">
                  <p:embed/>
                  <p:pic>
                    <p:nvPicPr>
                      <p:cNvPr id="6" name="Object 5">
                        <a:extLst>
                          <a:ext uri="{FF2B5EF4-FFF2-40B4-BE49-F238E27FC236}">
                            <a16:creationId xmlns:a16="http://schemas.microsoft.com/office/drawing/2014/main" id="{E743CE0C-A483-4186-A3B4-DAD4820A7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5142" y="1747353"/>
                        <a:ext cx="3027654" cy="3007735"/>
                      </a:xfrm>
                      <a:prstGeom prst="rect">
                        <a:avLst/>
                      </a:prstGeom>
                      <a:noFill/>
                    </p:spPr>
                  </p:pic>
                </p:oleObj>
              </mc:Fallback>
            </mc:AlternateContent>
          </a:graphicData>
        </a:graphic>
      </p:graphicFrame>
      <p:sp>
        <p:nvSpPr>
          <p:cNvPr id="8" name="Rectangle 23">
            <a:extLst>
              <a:ext uri="{FF2B5EF4-FFF2-40B4-BE49-F238E27FC236}">
                <a16:creationId xmlns:a16="http://schemas.microsoft.com/office/drawing/2014/main" id="{8CAECFF7-5ECD-4F88-9BF1-83F2848A7C3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5">
            <a:extLst>
              <a:ext uri="{FF2B5EF4-FFF2-40B4-BE49-F238E27FC236}">
                <a16:creationId xmlns:a16="http://schemas.microsoft.com/office/drawing/2014/main" id="{763E22EC-0E3F-4A37-B700-888A824843A6}"/>
              </a:ext>
            </a:extLst>
          </p:cNvPr>
          <p:cNvSpPr>
            <a:spLocks noChangeArrowheads="1"/>
          </p:cNvSpPr>
          <p:nvPr/>
        </p:nvSpPr>
        <p:spPr bwMode="auto">
          <a:xfrm>
            <a:off x="2878014" y="2721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27">
            <a:extLst>
              <a:ext uri="{FF2B5EF4-FFF2-40B4-BE49-F238E27FC236}">
                <a16:creationId xmlns:a16="http://schemas.microsoft.com/office/drawing/2014/main" id="{AE23F617-0320-4BDD-A26E-1943796FBA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TextBox 26">
            <a:extLst>
              <a:ext uri="{FF2B5EF4-FFF2-40B4-BE49-F238E27FC236}">
                <a16:creationId xmlns:a16="http://schemas.microsoft.com/office/drawing/2014/main" id="{1AB1FEEC-40C1-42B3-BBAE-07F51F0D3703}"/>
              </a:ext>
            </a:extLst>
          </p:cNvPr>
          <p:cNvSpPr txBox="1"/>
          <p:nvPr/>
        </p:nvSpPr>
        <p:spPr>
          <a:xfrm>
            <a:off x="8989249" y="5299145"/>
            <a:ext cx="2859777"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the blue line indicate?</a:t>
            </a:r>
            <a:endParaRPr lang="en-US" dirty="0">
              <a:solidFill>
                <a:srgbClr val="7030A0"/>
              </a:solidFill>
              <a:latin typeface="Gabriola" panose="04040605051002020D02" pitchFamily="82" charset="0"/>
            </a:endParaRPr>
          </a:p>
        </p:txBody>
      </p:sp>
      <p:pic>
        <p:nvPicPr>
          <p:cNvPr id="23" name="Picture 22">
            <a:extLst>
              <a:ext uri="{FF2B5EF4-FFF2-40B4-BE49-F238E27FC236}">
                <a16:creationId xmlns:a16="http://schemas.microsoft.com/office/drawing/2014/main" id="{F36B594F-B5C3-482E-889A-0570CFE6E224}"/>
              </a:ext>
            </a:extLst>
          </p:cNvPr>
          <p:cNvPicPr>
            <a:picLocks noChangeAspect="1"/>
          </p:cNvPicPr>
          <p:nvPr/>
        </p:nvPicPr>
        <p:blipFill>
          <a:blip r:embed="rId4"/>
          <a:stretch>
            <a:fillRect/>
          </a:stretch>
        </p:blipFill>
        <p:spPr>
          <a:xfrm>
            <a:off x="5378329" y="1759582"/>
            <a:ext cx="3206995" cy="2197385"/>
          </a:xfrm>
          <a:prstGeom prst="rect">
            <a:avLst/>
          </a:prstGeom>
        </p:spPr>
      </p:pic>
    </p:spTree>
    <p:extLst>
      <p:ext uri="{BB962C8B-B14F-4D97-AF65-F5344CB8AC3E}">
        <p14:creationId xmlns:p14="http://schemas.microsoft.com/office/powerpoint/2010/main" val="2212659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18</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019783496"/>
              </p:ext>
            </p:extLst>
          </p:nvPr>
        </p:nvGraphicFramePr>
        <p:xfrm>
          <a:off x="0" y="511613"/>
          <a:ext cx="12192000" cy="4114800"/>
        </p:xfrm>
        <a:graphic>
          <a:graphicData uri="http://schemas.openxmlformats.org/drawingml/2006/table">
            <a:tbl>
              <a:tblPr firstRow="1" bandRow="1">
                <a:tableStyleId>{5C22544A-7EE6-4342-B048-85BDC9FD1C3A}</a:tableStyleId>
              </a:tblPr>
              <a:tblGrid>
                <a:gridCol w="1178169">
                  <a:extLst>
                    <a:ext uri="{9D8B030D-6E8A-4147-A177-3AD203B41FA5}">
                      <a16:colId xmlns:a16="http://schemas.microsoft.com/office/drawing/2014/main" val="3969356882"/>
                    </a:ext>
                  </a:extLst>
                </a:gridCol>
                <a:gridCol w="6147946">
                  <a:extLst>
                    <a:ext uri="{9D8B030D-6E8A-4147-A177-3AD203B41FA5}">
                      <a16:colId xmlns:a16="http://schemas.microsoft.com/office/drawing/2014/main" val="1425804619"/>
                    </a:ext>
                  </a:extLst>
                </a:gridCol>
                <a:gridCol w="4865885">
                  <a:extLst>
                    <a:ext uri="{9D8B030D-6E8A-4147-A177-3AD203B41FA5}">
                      <a16:colId xmlns:a16="http://schemas.microsoft.com/office/drawing/2014/main" val="2274368862"/>
                    </a:ext>
                  </a:extLst>
                </a:gridCol>
              </a:tblGrid>
              <a:tr h="344015">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613464">
                <a:tc>
                  <a:txBody>
                    <a:bodyPr/>
                    <a:lstStyle/>
                    <a:p>
                      <a:r>
                        <a:rPr lang="en-US" sz="2400" dirty="0">
                          <a:latin typeface="+mj-lt"/>
                        </a:rPr>
                        <a:t>LAX LV</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b="1" kern="1200" dirty="0">
                          <a:solidFill>
                            <a:schemeClr val="dk1"/>
                          </a:solidFill>
                          <a:effectLst/>
                          <a:latin typeface="+mn-lt"/>
                          <a:ea typeface="+mn-ea"/>
                          <a:cs typeface="+mn-cs"/>
                        </a:rPr>
                        <a:t> </a:t>
                      </a:r>
                      <a:r>
                        <a:rPr lang="en-US" sz="2000" kern="1200" dirty="0">
                          <a:solidFill>
                            <a:schemeClr val="dk1"/>
                          </a:solidFill>
                          <a:effectLst/>
                          <a:latin typeface="+mn-lt"/>
                          <a:ea typeface="+mn-ea"/>
                          <a:cs typeface="+mn-cs"/>
                        </a:rPr>
                        <a:t>10) LA </a:t>
                      </a:r>
                    </a:p>
                    <a:p>
                      <a:endParaRPr lang="en-US" sz="2000" kern="1200" dirty="0">
                        <a:solidFill>
                          <a:schemeClr val="dk1"/>
                        </a:solidFill>
                        <a:effectLst/>
                        <a:latin typeface="+mn-lt"/>
                        <a:ea typeface="+mn-ea"/>
                        <a:cs typeface="+mn-cs"/>
                      </a:endParaRPr>
                    </a:p>
                    <a:p>
                      <a:pPr marL="461963" indent="-285750">
                        <a:buFont typeface="Arial" panose="020B0604020202020204" pitchFamily="34" charset="0"/>
                        <a:buChar char="•"/>
                        <a:tabLst/>
                      </a:pPr>
                      <a:r>
                        <a:rPr lang="en-US" sz="2000" kern="1200" dirty="0">
                          <a:solidFill>
                            <a:schemeClr val="dk1"/>
                          </a:solidFill>
                          <a:effectLst/>
                          <a:latin typeface="+mn-lt"/>
                          <a:ea typeface="+mn-ea"/>
                          <a:cs typeface="+mn-cs"/>
                        </a:rPr>
                        <a:t>most posterior chamber</a:t>
                      </a:r>
                    </a:p>
                    <a:p>
                      <a:pPr marL="461963" indent="-285750">
                        <a:buFont typeface="Arial" panose="020B0604020202020204" pitchFamily="34" charset="0"/>
                        <a:buChar char="•"/>
                        <a:tabLst/>
                      </a:pPr>
                      <a:r>
                        <a:rPr lang="en-US" sz="2000" kern="1200" dirty="0">
                          <a:solidFill>
                            <a:schemeClr val="dk1"/>
                          </a:solidFill>
                          <a:effectLst/>
                          <a:latin typeface="+mn-lt"/>
                          <a:ea typeface="+mn-ea"/>
                          <a:cs typeface="+mn-cs"/>
                        </a:rPr>
                        <a:t>reservoir that receives PV4 return</a:t>
                      </a:r>
                    </a:p>
                    <a:p>
                      <a:pPr marL="461963" indent="-285750">
                        <a:buFont typeface="Arial" panose="020B0604020202020204" pitchFamily="34" charset="0"/>
                        <a:buChar char="•"/>
                        <a:tabLst/>
                      </a:pPr>
                      <a:r>
                        <a:rPr lang="en-US" sz="2000" kern="1200" dirty="0">
                          <a:solidFill>
                            <a:schemeClr val="dk1"/>
                          </a:solidFill>
                          <a:effectLst/>
                          <a:latin typeface="+mn-lt"/>
                          <a:ea typeface="+mn-ea"/>
                          <a:cs typeface="+mn-cs"/>
                        </a:rPr>
                        <a:t>passageway to LV</a:t>
                      </a:r>
                    </a:p>
                    <a:p>
                      <a:pPr marL="461963" indent="-285750">
                        <a:buFont typeface="Arial" panose="020B0604020202020204" pitchFamily="34" charset="0"/>
                        <a:buChar char="•"/>
                        <a:tabLst/>
                      </a:pPr>
                      <a:r>
                        <a:rPr lang="en-US" sz="2000" kern="1200" dirty="0">
                          <a:solidFill>
                            <a:schemeClr val="dk1"/>
                          </a:solidFill>
                          <a:effectLst/>
                          <a:latin typeface="+mn-lt"/>
                          <a:ea typeface="+mn-ea"/>
                          <a:cs typeface="+mn-cs"/>
                        </a:rPr>
                        <a:t>contractile pump (atrial systole/kick)</a:t>
                      </a:r>
                    </a:p>
                    <a:p>
                      <a:pPr marL="4619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size is gender dependent &amp; indexed to BSA</a:t>
                      </a:r>
                    </a:p>
                    <a:p>
                      <a:pPr marL="461963" indent="-285750">
                        <a:buFont typeface="Arial" panose="020B0604020202020204" pitchFamily="34" charset="0"/>
                        <a:buChar char="•"/>
                        <a:tabLst/>
                      </a:pPr>
                      <a:r>
                        <a:rPr lang="en-US" sz="2000" kern="1200" dirty="0">
                          <a:solidFill>
                            <a:schemeClr val="dk1"/>
                          </a:solidFill>
                          <a:effectLst/>
                          <a:latin typeface="+mn-lt"/>
                          <a:ea typeface="+mn-ea"/>
                          <a:cs typeface="+mn-cs"/>
                        </a:rPr>
                        <a:t>smaller than LV</a:t>
                      </a:r>
                    </a:p>
                    <a:p>
                      <a:pPr marL="461963" lvl="0" indent="-285750">
                        <a:buFont typeface="Arial" panose="020B0604020202020204" pitchFamily="34" charset="0"/>
                        <a:buChar char="•"/>
                        <a:tabLst/>
                      </a:pPr>
                      <a:r>
                        <a:rPr lang="en-US" sz="2000" kern="1200" dirty="0">
                          <a:solidFill>
                            <a:schemeClr val="dk1"/>
                          </a:solidFill>
                          <a:effectLst/>
                          <a:latin typeface="+mn-lt"/>
                          <a:ea typeface="+mn-ea"/>
                          <a:cs typeface="+mn-cs"/>
                        </a:rPr>
                        <a:t>end-systolic anteroposterior LA linear dimension (female 27 - 38 mm, male 30 - 40 mm)</a:t>
                      </a:r>
                    </a:p>
                    <a:p>
                      <a:pPr marL="461963" lvl="0" indent="-285750">
                        <a:buFont typeface="Arial" panose="020B0604020202020204" pitchFamily="34" charset="0"/>
                        <a:buChar char="•"/>
                        <a:tabLst/>
                      </a:pPr>
                      <a:r>
                        <a:rPr lang="en-US" sz="2000" kern="1200" dirty="0">
                          <a:solidFill>
                            <a:schemeClr val="dk1"/>
                          </a:solidFill>
                          <a:effectLst/>
                          <a:latin typeface="+mn-lt"/>
                          <a:ea typeface="+mn-ea"/>
                          <a:cs typeface="+mn-cs"/>
                        </a:rPr>
                        <a:t>LA linear dimension vs LAVi</a:t>
                      </a:r>
                    </a:p>
                    <a:p>
                      <a:pPr marL="285750" lvl="0" indent="-285750">
                        <a:buFont typeface="Arial" panose="020B0604020202020204" pitchFamily="34" charset="0"/>
                        <a:buChar char="•"/>
                      </a:pPr>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21">
            <a:extLst>
              <a:ext uri="{FF2B5EF4-FFF2-40B4-BE49-F238E27FC236}">
                <a16:creationId xmlns:a16="http://schemas.microsoft.com/office/drawing/2014/main" id="{F5575926-FD70-4072-83CE-4EB66EAE0863}"/>
              </a:ext>
            </a:extLst>
          </p:cNvPr>
          <p:cNvSpPr>
            <a:spLocks noChangeArrowheads="1"/>
          </p:cNvSpPr>
          <p:nvPr/>
        </p:nvSpPr>
        <p:spPr bwMode="auto">
          <a:xfrm>
            <a:off x="8017053" y="15827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23">
            <a:extLst>
              <a:ext uri="{FF2B5EF4-FFF2-40B4-BE49-F238E27FC236}">
                <a16:creationId xmlns:a16="http://schemas.microsoft.com/office/drawing/2014/main" id="{8CAECFF7-5ECD-4F88-9BF1-83F2848A7C3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5">
            <a:extLst>
              <a:ext uri="{FF2B5EF4-FFF2-40B4-BE49-F238E27FC236}">
                <a16:creationId xmlns:a16="http://schemas.microsoft.com/office/drawing/2014/main" id="{763E22EC-0E3F-4A37-B700-888A824843A6}"/>
              </a:ext>
            </a:extLst>
          </p:cNvPr>
          <p:cNvSpPr>
            <a:spLocks noChangeArrowheads="1"/>
          </p:cNvSpPr>
          <p:nvPr/>
        </p:nvSpPr>
        <p:spPr bwMode="auto">
          <a:xfrm>
            <a:off x="2878014" y="2721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27">
            <a:extLst>
              <a:ext uri="{FF2B5EF4-FFF2-40B4-BE49-F238E27FC236}">
                <a16:creationId xmlns:a16="http://schemas.microsoft.com/office/drawing/2014/main" id="{AE23F617-0320-4BDD-A26E-1943796FBA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TextBox 26">
            <a:extLst>
              <a:ext uri="{FF2B5EF4-FFF2-40B4-BE49-F238E27FC236}">
                <a16:creationId xmlns:a16="http://schemas.microsoft.com/office/drawing/2014/main" id="{1AB1FEEC-40C1-42B3-BBAE-07F51F0D3703}"/>
              </a:ext>
            </a:extLst>
          </p:cNvPr>
          <p:cNvSpPr txBox="1"/>
          <p:nvPr/>
        </p:nvSpPr>
        <p:spPr>
          <a:xfrm>
            <a:off x="7304445" y="5152956"/>
            <a:ext cx="4887555"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percentage of LV filling is provided by the atrial kick?</a:t>
            </a:r>
          </a:p>
        </p:txBody>
      </p:sp>
      <p:pic>
        <p:nvPicPr>
          <p:cNvPr id="10" name="Picture 9">
            <a:extLst>
              <a:ext uri="{FF2B5EF4-FFF2-40B4-BE49-F238E27FC236}">
                <a16:creationId xmlns:a16="http://schemas.microsoft.com/office/drawing/2014/main" id="{514A457C-AA88-693F-BDC8-629C321BCFCA}"/>
              </a:ext>
            </a:extLst>
          </p:cNvPr>
          <p:cNvPicPr>
            <a:picLocks noChangeAspect="1"/>
          </p:cNvPicPr>
          <p:nvPr/>
        </p:nvPicPr>
        <p:blipFill>
          <a:blip r:embed="rId2"/>
          <a:stretch>
            <a:fillRect/>
          </a:stretch>
        </p:blipFill>
        <p:spPr>
          <a:xfrm>
            <a:off x="7748490" y="1107977"/>
            <a:ext cx="4109506" cy="3303721"/>
          </a:xfrm>
          <a:prstGeom prst="rect">
            <a:avLst/>
          </a:prstGeom>
        </p:spPr>
      </p:pic>
    </p:spTree>
    <p:extLst>
      <p:ext uri="{BB962C8B-B14F-4D97-AF65-F5344CB8AC3E}">
        <p14:creationId xmlns:p14="http://schemas.microsoft.com/office/powerpoint/2010/main" val="2439745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19</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280835046"/>
              </p:ext>
            </p:extLst>
          </p:nvPr>
        </p:nvGraphicFramePr>
        <p:xfrm>
          <a:off x="0" y="1031357"/>
          <a:ext cx="12192000" cy="4114800"/>
        </p:xfrm>
        <a:graphic>
          <a:graphicData uri="http://schemas.openxmlformats.org/drawingml/2006/table">
            <a:tbl>
              <a:tblPr firstRow="1" bandRow="1">
                <a:tableStyleId>{5C22544A-7EE6-4342-B048-85BDC9FD1C3A}</a:tableStyleId>
              </a:tblPr>
              <a:tblGrid>
                <a:gridCol w="1054443">
                  <a:extLst>
                    <a:ext uri="{9D8B030D-6E8A-4147-A177-3AD203B41FA5}">
                      <a16:colId xmlns:a16="http://schemas.microsoft.com/office/drawing/2014/main" val="3969356882"/>
                    </a:ext>
                  </a:extLst>
                </a:gridCol>
                <a:gridCol w="4431957">
                  <a:extLst>
                    <a:ext uri="{9D8B030D-6E8A-4147-A177-3AD203B41FA5}">
                      <a16:colId xmlns:a16="http://schemas.microsoft.com/office/drawing/2014/main" val="1425804619"/>
                    </a:ext>
                  </a:extLst>
                </a:gridCol>
                <a:gridCol w="6705600">
                  <a:extLst>
                    <a:ext uri="{9D8B030D-6E8A-4147-A177-3AD203B41FA5}">
                      <a16:colId xmlns:a16="http://schemas.microsoft.com/office/drawing/2014/main" val="2274368862"/>
                    </a:ext>
                  </a:extLst>
                </a:gridCol>
              </a:tblGrid>
              <a:tr h="273248">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2466725">
                <a:tc>
                  <a:txBody>
                    <a:bodyPr/>
                    <a:lstStyle/>
                    <a:p>
                      <a:r>
                        <a:rPr lang="en-US" sz="2400" dirty="0">
                          <a:latin typeface="+mj-lt"/>
                        </a:rPr>
                        <a:t>LAX LV</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11) SAX of CS  </a:t>
                      </a:r>
                    </a:p>
                    <a:p>
                      <a:endParaRPr lang="en-US" sz="2000" kern="1200" dirty="0">
                        <a:solidFill>
                          <a:schemeClr val="dk1"/>
                        </a:solidFill>
                        <a:effectLst/>
                        <a:latin typeface="+mn-lt"/>
                        <a:ea typeface="+mn-ea"/>
                        <a:cs typeface="+mn-cs"/>
                      </a:endParaRPr>
                    </a:p>
                    <a:p>
                      <a:pPr marL="57308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4 - 10 mm </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within myocardium</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posterior to LA-LV junction</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narrows during atrial contraction</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12) SAX of DAO   </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separate structure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posterior to LA  </a:t>
                      </a:r>
                    </a:p>
                    <a:p>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21">
            <a:extLst>
              <a:ext uri="{FF2B5EF4-FFF2-40B4-BE49-F238E27FC236}">
                <a16:creationId xmlns:a16="http://schemas.microsoft.com/office/drawing/2014/main" id="{F5575926-FD70-4072-83CE-4EB66EAE0863}"/>
              </a:ext>
            </a:extLst>
          </p:cNvPr>
          <p:cNvSpPr>
            <a:spLocks noChangeArrowheads="1"/>
          </p:cNvSpPr>
          <p:nvPr/>
        </p:nvSpPr>
        <p:spPr bwMode="auto">
          <a:xfrm>
            <a:off x="8017053" y="15827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23">
            <a:extLst>
              <a:ext uri="{FF2B5EF4-FFF2-40B4-BE49-F238E27FC236}">
                <a16:creationId xmlns:a16="http://schemas.microsoft.com/office/drawing/2014/main" id="{8CAECFF7-5ECD-4F88-9BF1-83F2848A7C3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5">
            <a:extLst>
              <a:ext uri="{FF2B5EF4-FFF2-40B4-BE49-F238E27FC236}">
                <a16:creationId xmlns:a16="http://schemas.microsoft.com/office/drawing/2014/main" id="{763E22EC-0E3F-4A37-B700-888A824843A6}"/>
              </a:ext>
            </a:extLst>
          </p:cNvPr>
          <p:cNvSpPr>
            <a:spLocks noChangeArrowheads="1"/>
          </p:cNvSpPr>
          <p:nvPr/>
        </p:nvSpPr>
        <p:spPr bwMode="auto">
          <a:xfrm>
            <a:off x="2878014" y="2721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7" name="Object 16">
            <a:extLst>
              <a:ext uri="{FF2B5EF4-FFF2-40B4-BE49-F238E27FC236}">
                <a16:creationId xmlns:a16="http://schemas.microsoft.com/office/drawing/2014/main" id="{EFDEF83B-DFC9-4811-BC54-8BF0BBCC1813}"/>
              </a:ext>
            </a:extLst>
          </p:cNvPr>
          <p:cNvGraphicFramePr>
            <a:graphicFrameLocks noChangeAspect="1"/>
          </p:cNvGraphicFramePr>
          <p:nvPr>
            <p:extLst>
              <p:ext uri="{D42A27DB-BD31-4B8C-83A1-F6EECF244321}">
                <p14:modId xmlns:p14="http://schemas.microsoft.com/office/powerpoint/2010/main" val="1578891407"/>
              </p:ext>
            </p:extLst>
          </p:nvPr>
        </p:nvGraphicFramePr>
        <p:xfrm>
          <a:off x="5785189" y="1644397"/>
          <a:ext cx="2578915" cy="3269998"/>
        </p:xfrm>
        <a:graphic>
          <a:graphicData uri="http://schemas.openxmlformats.org/presentationml/2006/ole">
            <mc:AlternateContent xmlns:mc="http://schemas.openxmlformats.org/markup-compatibility/2006">
              <mc:Choice xmlns:v="urn:schemas-microsoft-com:vml" Requires="v">
                <p:oleObj name="Bitmap Image" r:id="rId2" imgW="2276793" imgH="2895238" progId="Paint.Picture">
                  <p:embed/>
                </p:oleObj>
              </mc:Choice>
              <mc:Fallback>
                <p:oleObj name="Bitmap Image" r:id="rId2" imgW="2276793" imgH="2895238" progId="Paint.Picture">
                  <p:embed/>
                  <p:pic>
                    <p:nvPicPr>
                      <p:cNvPr id="17" name="Object 16">
                        <a:extLst>
                          <a:ext uri="{FF2B5EF4-FFF2-40B4-BE49-F238E27FC236}">
                            <a16:creationId xmlns:a16="http://schemas.microsoft.com/office/drawing/2014/main" id="{EFDEF83B-DFC9-4811-BC54-8BF0BBCC1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189" y="1644397"/>
                        <a:ext cx="2578915" cy="3269998"/>
                      </a:xfrm>
                      <a:prstGeom prst="rect">
                        <a:avLst/>
                      </a:prstGeom>
                      <a:noFill/>
                    </p:spPr>
                  </p:pic>
                </p:oleObj>
              </mc:Fallback>
            </mc:AlternateContent>
          </a:graphicData>
        </a:graphic>
      </p:graphicFrame>
      <p:sp>
        <p:nvSpPr>
          <p:cNvPr id="21" name="Rectangle 27">
            <a:extLst>
              <a:ext uri="{FF2B5EF4-FFF2-40B4-BE49-F238E27FC236}">
                <a16:creationId xmlns:a16="http://schemas.microsoft.com/office/drawing/2014/main" id="{AE23F617-0320-4BDD-A26E-1943796FBA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3" name="Object 22">
            <a:extLst>
              <a:ext uri="{FF2B5EF4-FFF2-40B4-BE49-F238E27FC236}">
                <a16:creationId xmlns:a16="http://schemas.microsoft.com/office/drawing/2014/main" id="{FAA9BD81-D6FF-48C2-923A-DEAB4D119D05}"/>
              </a:ext>
            </a:extLst>
          </p:cNvPr>
          <p:cNvGraphicFramePr>
            <a:graphicFrameLocks noChangeAspect="1"/>
          </p:cNvGraphicFramePr>
          <p:nvPr>
            <p:extLst>
              <p:ext uri="{D42A27DB-BD31-4B8C-83A1-F6EECF244321}">
                <p14:modId xmlns:p14="http://schemas.microsoft.com/office/powerpoint/2010/main" val="3154204499"/>
              </p:ext>
            </p:extLst>
          </p:nvPr>
        </p:nvGraphicFramePr>
        <p:xfrm>
          <a:off x="8792125" y="1666513"/>
          <a:ext cx="3095625" cy="3251200"/>
        </p:xfrm>
        <a:graphic>
          <a:graphicData uri="http://schemas.openxmlformats.org/presentationml/2006/ole">
            <mc:AlternateContent xmlns:mc="http://schemas.openxmlformats.org/markup-compatibility/2006">
              <mc:Choice xmlns:v="urn:schemas-microsoft-com:vml" Requires="v">
                <p:oleObj name="Bitmap Image" r:id="rId4" imgW="3114720" imgH="3276720" progId="Paint.Picture">
                  <p:embed/>
                </p:oleObj>
              </mc:Choice>
              <mc:Fallback>
                <p:oleObj name="Bitmap Image" r:id="rId4" imgW="3114720" imgH="3276720" progId="Paint.Picture">
                  <p:embed/>
                  <p:pic>
                    <p:nvPicPr>
                      <p:cNvPr id="23" name="Object 22">
                        <a:extLst>
                          <a:ext uri="{FF2B5EF4-FFF2-40B4-BE49-F238E27FC236}">
                            <a16:creationId xmlns:a16="http://schemas.microsoft.com/office/drawing/2014/main" id="{FAA9BD81-D6FF-48C2-923A-DEAB4D119D05}"/>
                          </a:ext>
                        </a:extLst>
                      </p:cNvPr>
                      <p:cNvPicPr>
                        <a:picLocks noChangeAspect="1" noChangeArrowheads="1"/>
                      </p:cNvPicPr>
                      <p:nvPr/>
                    </p:nvPicPr>
                    <p:blipFill>
                      <a:blip r:embed="rId5">
                        <a:lum bright="4000" contrast="10000"/>
                      </a:blip>
                      <a:srcRect/>
                      <a:stretch>
                        <a:fillRect/>
                      </a:stretch>
                    </p:blipFill>
                    <p:spPr bwMode="auto">
                      <a:xfrm>
                        <a:off x="8792125" y="1666513"/>
                        <a:ext cx="3095625" cy="3251200"/>
                      </a:xfrm>
                      <a:prstGeom prst="rect">
                        <a:avLst/>
                      </a:prstGeom>
                      <a:noFill/>
                    </p:spPr>
                  </p:pic>
                </p:oleObj>
              </mc:Fallback>
            </mc:AlternateContent>
          </a:graphicData>
        </a:graphic>
      </p:graphicFrame>
      <p:sp>
        <p:nvSpPr>
          <p:cNvPr id="27" name="TextBox 26">
            <a:extLst>
              <a:ext uri="{FF2B5EF4-FFF2-40B4-BE49-F238E27FC236}">
                <a16:creationId xmlns:a16="http://schemas.microsoft.com/office/drawing/2014/main" id="{1AB1FEEC-40C1-42B3-BBAE-07F51F0D3703}"/>
              </a:ext>
            </a:extLst>
          </p:cNvPr>
          <p:cNvSpPr txBox="1"/>
          <p:nvPr/>
        </p:nvSpPr>
        <p:spPr>
          <a:xfrm>
            <a:off x="8792125" y="5309102"/>
            <a:ext cx="3100545"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the arrow indicate?</a:t>
            </a:r>
            <a:endParaRPr lang="en-US" dirty="0">
              <a:solidFill>
                <a:srgbClr val="7030A0"/>
              </a:solidFill>
              <a:latin typeface="Gabriola" panose="04040605051002020D02" pitchFamily="82" charset="0"/>
            </a:endParaRPr>
          </a:p>
        </p:txBody>
      </p:sp>
    </p:spTree>
    <p:extLst>
      <p:ext uri="{BB962C8B-B14F-4D97-AF65-F5344CB8AC3E}">
        <p14:creationId xmlns:p14="http://schemas.microsoft.com/office/powerpoint/2010/main" val="319996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BCF11-2C81-4CA4-95C3-838D265BCFC3}"/>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3" name="Rectangle 2">
            <a:extLst>
              <a:ext uri="{FF2B5EF4-FFF2-40B4-BE49-F238E27FC236}">
                <a16:creationId xmlns:a16="http://schemas.microsoft.com/office/drawing/2014/main" id="{B28F7D4C-92A5-44E6-8EB4-A32F61DF46A7}"/>
              </a:ext>
            </a:extLst>
          </p:cNvPr>
          <p:cNvSpPr/>
          <p:nvPr/>
        </p:nvSpPr>
        <p:spPr>
          <a:xfrm>
            <a:off x="1198245" y="1613118"/>
            <a:ext cx="9795510" cy="3631763"/>
          </a:xfrm>
          <a:prstGeom prst="rect">
            <a:avLst/>
          </a:prstGeom>
        </p:spPr>
        <p:txBody>
          <a:bodyPr wrap="square">
            <a:spAutoFit/>
          </a:bodyPr>
          <a:lstStyle/>
          <a:p>
            <a:pPr algn="ctr"/>
            <a:r>
              <a:rPr lang="en-US" sz="2400" dirty="0">
                <a:solidFill>
                  <a:schemeClr val="accent5">
                    <a:lumMod val="50000"/>
                  </a:schemeClr>
                </a:solidFill>
                <a:latin typeface="Castellar" panose="020A0402060406010301" pitchFamily="18" charset="0"/>
              </a:rPr>
              <a:t>COPYRIGHT INFRINGEMENT IS A SERIOUS CRIME. </a:t>
            </a:r>
          </a:p>
          <a:p>
            <a:pPr algn="ctr"/>
            <a:endParaRPr lang="en-US" sz="1200" dirty="0">
              <a:solidFill>
                <a:schemeClr val="accent6">
                  <a:lumMod val="50000"/>
                </a:schemeClr>
              </a:solidFill>
              <a:latin typeface="Lucida Handwriting" pitchFamily="66" charset="0"/>
            </a:endParaRPr>
          </a:p>
          <a:p>
            <a:pPr algn="ctr"/>
            <a:r>
              <a:rPr lang="en-US" sz="1600" dirty="0">
                <a:solidFill>
                  <a:schemeClr val="accent3">
                    <a:lumMod val="50000"/>
                  </a:schemeClr>
                </a:solidFill>
                <a:latin typeface="Lucida Handwriting" pitchFamily="66" charset="0"/>
              </a:rPr>
              <a:t>Please respect my U.S. Copyright &amp; hard work—do not copy/distribute/edit.</a:t>
            </a:r>
          </a:p>
          <a:p>
            <a:pPr algn="ctr"/>
            <a:endParaRPr lang="en-US" sz="1200" dirty="0">
              <a:solidFill>
                <a:schemeClr val="accent3">
                  <a:lumMod val="50000"/>
                </a:schemeClr>
              </a:solidFill>
              <a:latin typeface="Lucida Handwriting" pitchFamily="66" charset="0"/>
            </a:endParaRPr>
          </a:p>
          <a:p>
            <a:pPr algn="ctr"/>
            <a:endParaRPr lang="en-US" sz="1200" dirty="0">
              <a:solidFill>
                <a:schemeClr val="accent3">
                  <a:lumMod val="50000"/>
                </a:schemeClr>
              </a:solidFill>
            </a:endParaRPr>
          </a:p>
          <a:p>
            <a:pPr marL="0" marR="0" algn="just">
              <a:spcBef>
                <a:spcPts val="0"/>
              </a:spcBef>
              <a:spcAft>
                <a:spcPts val="0"/>
              </a:spcAft>
              <a:tabLst>
                <a:tab pos="3200400" algn="l"/>
                <a:tab pos="3486150" algn="l"/>
              </a:tabLst>
            </a:pPr>
            <a:r>
              <a:rPr lang="en-US" sz="1400" kern="1200" dirty="0">
                <a:solidFill>
                  <a:schemeClr val="accent3">
                    <a:lumMod val="50000"/>
                  </a:schemeClr>
                </a:solidFill>
                <a:effectLst/>
                <a:ea typeface="MS Mincho" panose="02020609040205080304" pitchFamily="49" charset="-128"/>
                <a:cs typeface="Times New Roman" panose="02020603050405020304" pitchFamily="18" charset="0"/>
              </a:rPr>
              <a:t>Copyright © 1996, 2002, 2009, 2010, 2011, 2018, 2022.  All rights reserved.  Library of Congress Catalog Card Numbers:  TX0006951179 and TX0008635753.</a:t>
            </a:r>
            <a:endParaRPr lang="en-US" sz="1400" dirty="0">
              <a:solidFill>
                <a:schemeClr val="accent3">
                  <a:lumMod val="50000"/>
                </a:schemeClr>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chemeClr val="accent3">
                    <a:lumMod val="50000"/>
                  </a:schemeClr>
                </a:solidFill>
                <a:effectLst/>
                <a:ea typeface="MS Mincho" panose="02020609040205080304" pitchFamily="49" charset="-128"/>
                <a:cs typeface="Times New Roman" panose="02020603050405020304" pitchFamily="18" charset="0"/>
              </a:rPr>
              <a:t> </a:t>
            </a:r>
            <a:endParaRPr lang="en-US" sz="1400" dirty="0">
              <a:solidFill>
                <a:schemeClr val="accent3">
                  <a:lumMod val="50000"/>
                </a:schemeClr>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chemeClr val="accent3">
                    <a:lumMod val="50000"/>
                  </a:schemeClr>
                </a:solidFill>
                <a:effectLst/>
                <a:ea typeface="MS Mincho" panose="02020609040205080304" pitchFamily="49" charset="-128"/>
                <a:cs typeface="Times New Roman" panose="02020603050405020304" pitchFamily="18" charset="0"/>
              </a:rPr>
              <a:t>No part of this publication may be published, shared, edited, voiced over, reproduced, stored in a retrieval system, or transmitted, in any form or by any means, electronic, mechanical, photocopying, recording, or otherwise.  </a:t>
            </a:r>
            <a:endParaRPr lang="en-US" sz="1400" dirty="0">
              <a:solidFill>
                <a:schemeClr val="accent3">
                  <a:lumMod val="50000"/>
                </a:schemeClr>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chemeClr val="accent3">
                    <a:lumMod val="50000"/>
                  </a:schemeClr>
                </a:solidFill>
                <a:effectLst/>
                <a:ea typeface="MS Mincho" panose="02020609040205080304" pitchFamily="49" charset="-128"/>
                <a:cs typeface="Times New Roman" panose="02020603050405020304" pitchFamily="18" charset="0"/>
              </a:rPr>
              <a:t> </a:t>
            </a:r>
            <a:endParaRPr lang="en-US" sz="1400" dirty="0">
              <a:solidFill>
                <a:schemeClr val="accent3">
                  <a:lumMod val="50000"/>
                </a:schemeClr>
              </a:solidFill>
              <a:effectLst/>
              <a:ea typeface="Times New Roman" panose="02020603050405020304" pitchFamily="18" charset="0"/>
            </a:endParaRPr>
          </a:p>
          <a:p>
            <a:pPr marL="0" marR="0" algn="just">
              <a:spcBef>
                <a:spcPts val="0"/>
              </a:spcBef>
              <a:spcAft>
                <a:spcPts val="0"/>
              </a:spcAft>
              <a:tabLst>
                <a:tab pos="2834640" algn="l"/>
                <a:tab pos="3486150" algn="l"/>
              </a:tabLst>
            </a:pPr>
            <a:r>
              <a:rPr lang="en-US" sz="1400" kern="1200" dirty="0">
                <a:solidFill>
                  <a:schemeClr val="accent3">
                    <a:lumMod val="50000"/>
                  </a:schemeClr>
                </a:solidFill>
                <a:effectLst/>
                <a:ea typeface="MS Mincho" panose="02020609040205080304" pitchFamily="49" charset="-128"/>
                <a:cs typeface="Times New Roman" panose="02020603050405020304" pitchFamily="18" charset="0"/>
              </a:rPr>
              <a:t>The information in this material is designed to provide education in the field of echocardiography and related topics.  It was written, edited, and published by Susan King DeWitt, Author, LLC—a registered cardiac sonographer, not a physician, professional editor, or publishing company. This material does not guarantee a passing grade on the registry exam(s); however, it does discuss most of the test material. References provided do not constitute endorsement of any websites or other sources.  Readers should be aware the information and websites listed may change.</a:t>
            </a:r>
            <a:endParaRPr lang="en-US" sz="1400" dirty="0">
              <a:solidFill>
                <a:schemeClr val="accent3">
                  <a:lumMod val="50000"/>
                </a:schemeClr>
              </a:solidFill>
              <a:effectLst/>
              <a:ea typeface="Times New Roman" panose="02020603050405020304" pitchFamily="18" charset="0"/>
            </a:endParaRPr>
          </a:p>
        </p:txBody>
      </p:sp>
    </p:spTree>
    <p:extLst>
      <p:ext uri="{BB962C8B-B14F-4D97-AF65-F5344CB8AC3E}">
        <p14:creationId xmlns:p14="http://schemas.microsoft.com/office/powerpoint/2010/main" val="35262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20</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600076453"/>
              </p:ext>
            </p:extLst>
          </p:nvPr>
        </p:nvGraphicFramePr>
        <p:xfrm>
          <a:off x="0" y="876898"/>
          <a:ext cx="12191999" cy="5454625"/>
        </p:xfrm>
        <a:graphic>
          <a:graphicData uri="http://schemas.openxmlformats.org/drawingml/2006/table">
            <a:tbl>
              <a:tblPr firstRow="1" bandRow="1">
                <a:tableStyleId>{5C22544A-7EE6-4342-B048-85BDC9FD1C3A}</a:tableStyleId>
              </a:tblPr>
              <a:tblGrid>
                <a:gridCol w="1005016">
                  <a:extLst>
                    <a:ext uri="{9D8B030D-6E8A-4147-A177-3AD203B41FA5}">
                      <a16:colId xmlns:a16="http://schemas.microsoft.com/office/drawing/2014/main" val="3969356882"/>
                    </a:ext>
                  </a:extLst>
                </a:gridCol>
                <a:gridCol w="3418128">
                  <a:extLst>
                    <a:ext uri="{9D8B030D-6E8A-4147-A177-3AD203B41FA5}">
                      <a16:colId xmlns:a16="http://schemas.microsoft.com/office/drawing/2014/main" val="1425804619"/>
                    </a:ext>
                  </a:extLst>
                </a:gridCol>
                <a:gridCol w="7768855">
                  <a:extLst>
                    <a:ext uri="{9D8B030D-6E8A-4147-A177-3AD203B41FA5}">
                      <a16:colId xmlns:a16="http://schemas.microsoft.com/office/drawing/2014/main" val="2274368862"/>
                    </a:ext>
                  </a:extLst>
                </a:gridCol>
              </a:tblGrid>
              <a:tr h="422397">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032228">
                <a:tc>
                  <a:txBody>
                    <a:bodyPr/>
                    <a:lstStyle/>
                    <a:p>
                      <a:r>
                        <a:rPr lang="en-US" sz="2400" dirty="0">
                          <a:latin typeface="+mj-lt"/>
                        </a:rPr>
                        <a:t>LAX LV</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13) M-mode sweep</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tabLst>
                          <a:tab pos="285750" algn="l"/>
                        </a:tabLst>
                      </a:pPr>
                      <a:r>
                        <a:rPr lang="en-US" sz="2000" kern="1200" dirty="0">
                          <a:solidFill>
                            <a:schemeClr val="dk1"/>
                          </a:solidFill>
                          <a:effectLst/>
                          <a:latin typeface="+mn-lt"/>
                          <a:ea typeface="+mn-ea"/>
                          <a:cs typeface="+mn-cs"/>
                        </a:rPr>
                        <a:t>continuous strip </a:t>
                      </a:r>
                    </a:p>
                    <a:p>
                      <a:pPr marL="573088" indent="-287338">
                        <a:buFont typeface="Arial" panose="020B0604020202020204" pitchFamily="34" charset="0"/>
                        <a:buChar char="•"/>
                        <a:tabLst>
                          <a:tab pos="285750" algn="l"/>
                        </a:tabLst>
                      </a:pPr>
                      <a:r>
                        <a:rPr lang="en-US" sz="2000" kern="1200" dirty="0">
                          <a:solidFill>
                            <a:schemeClr val="dk1"/>
                          </a:solidFill>
                          <a:effectLst/>
                          <a:latin typeface="+mn-lt"/>
                          <a:ea typeface="+mn-ea"/>
                          <a:cs typeface="+mn-cs"/>
                        </a:rPr>
                        <a:t>continuity from posterior AO root wall </a:t>
                      </a:r>
                      <a:r>
                        <a:rPr lang="en-US" sz="2000" kern="1200" dirty="0">
                          <a:solidFill>
                            <a:schemeClr val="dk1"/>
                          </a:solidFill>
                          <a:effectLst/>
                          <a:latin typeface="+mn-lt"/>
                          <a:ea typeface="+mn-ea"/>
                          <a:cs typeface="+mn-cs"/>
                          <a:sym typeface="Wingdings" panose="05000000000000000000" pitchFamily="2" charset="2"/>
                        </a:rPr>
                        <a:t> </a:t>
                      </a:r>
                      <a:r>
                        <a:rPr lang="en-US" sz="2000" kern="1200" dirty="0">
                          <a:solidFill>
                            <a:schemeClr val="dk1"/>
                          </a:solidFill>
                          <a:effectLst/>
                          <a:latin typeface="+mn-lt"/>
                          <a:ea typeface="+mn-ea"/>
                          <a:cs typeface="+mn-cs"/>
                        </a:rPr>
                        <a:t>AMVL  </a:t>
                      </a:r>
                    </a:p>
                    <a:p>
                      <a:pPr marL="57308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285750" algn="l"/>
                        </a:tabLst>
                        <a:defRPr/>
                      </a:pPr>
                      <a:r>
                        <a:rPr lang="en-US" sz="2000" kern="1200" dirty="0">
                          <a:solidFill>
                            <a:schemeClr val="dk1"/>
                          </a:solidFill>
                          <a:effectLst/>
                          <a:latin typeface="+mn-lt"/>
                          <a:ea typeface="+mn-ea"/>
                          <a:cs typeface="+mn-cs"/>
                        </a:rPr>
                        <a:t>wall motion </a:t>
                      </a:r>
                    </a:p>
                    <a:p>
                      <a:pPr marL="573088" indent="-287338">
                        <a:buFont typeface="Arial" panose="020B0604020202020204" pitchFamily="34" charset="0"/>
                        <a:buChar char="•"/>
                        <a:tabLst>
                          <a:tab pos="285750" algn="l"/>
                        </a:tabLst>
                      </a:pPr>
                      <a:r>
                        <a:rPr lang="en-US" sz="2000" kern="1200" dirty="0">
                          <a:solidFill>
                            <a:schemeClr val="dk1"/>
                          </a:solidFill>
                          <a:effectLst/>
                          <a:latin typeface="+mn-lt"/>
                          <a:ea typeface="+mn-ea"/>
                          <a:cs typeface="+mn-cs"/>
                        </a:rPr>
                        <a:t>timing of cardiac cycle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9">
            <a:extLst>
              <a:ext uri="{FF2B5EF4-FFF2-40B4-BE49-F238E27FC236}">
                <a16:creationId xmlns:a16="http://schemas.microsoft.com/office/drawing/2014/main" id="{A452A0F7-CD25-49CA-A671-D464549EDFEA}"/>
              </a:ext>
            </a:extLst>
          </p:cNvPr>
          <p:cNvSpPr>
            <a:spLocks noChangeArrowheads="1"/>
          </p:cNvSpPr>
          <p:nvPr/>
        </p:nvSpPr>
        <p:spPr bwMode="auto">
          <a:xfrm>
            <a:off x="5067926" y="39133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31">
            <a:extLst>
              <a:ext uri="{FF2B5EF4-FFF2-40B4-BE49-F238E27FC236}">
                <a16:creationId xmlns:a16="http://schemas.microsoft.com/office/drawing/2014/main" id="{8C2F984B-1F36-49F6-88B4-D57E6D0B5DBC}"/>
              </a:ext>
            </a:extLst>
          </p:cNvPr>
          <p:cNvSpPr>
            <a:spLocks noChangeArrowheads="1"/>
          </p:cNvSpPr>
          <p:nvPr/>
        </p:nvSpPr>
        <p:spPr bwMode="auto">
          <a:xfrm>
            <a:off x="5257677" y="39727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1" name="Object 20">
            <a:extLst>
              <a:ext uri="{FF2B5EF4-FFF2-40B4-BE49-F238E27FC236}">
                <a16:creationId xmlns:a16="http://schemas.microsoft.com/office/drawing/2014/main" id="{B472D844-D678-4574-AC19-CF426A061896}"/>
              </a:ext>
            </a:extLst>
          </p:cNvPr>
          <p:cNvGraphicFramePr>
            <a:graphicFrameLocks noChangeAspect="1"/>
          </p:cNvGraphicFramePr>
          <p:nvPr>
            <p:extLst>
              <p:ext uri="{D42A27DB-BD31-4B8C-83A1-F6EECF244321}">
                <p14:modId xmlns:p14="http://schemas.microsoft.com/office/powerpoint/2010/main" val="1844608787"/>
              </p:ext>
            </p:extLst>
          </p:nvPr>
        </p:nvGraphicFramePr>
        <p:xfrm>
          <a:off x="4640329" y="4302047"/>
          <a:ext cx="2251124" cy="1904798"/>
        </p:xfrm>
        <a:graphic>
          <a:graphicData uri="http://schemas.openxmlformats.org/presentationml/2006/ole">
            <mc:AlternateContent xmlns:mc="http://schemas.openxmlformats.org/markup-compatibility/2006">
              <mc:Choice xmlns:v="urn:schemas-microsoft-com:vml" Requires="v">
                <p:oleObj name="Bitmap Image" r:id="rId2" imgW="2704762" imgH="2314286" progId="Paint.Picture">
                  <p:embed/>
                </p:oleObj>
              </mc:Choice>
              <mc:Fallback>
                <p:oleObj name="Bitmap Image" r:id="rId2" imgW="2704762" imgH="2314286" progId="Paint.Picture">
                  <p:embed/>
                  <p:pic>
                    <p:nvPicPr>
                      <p:cNvPr id="21" name="Object 20">
                        <a:extLst>
                          <a:ext uri="{FF2B5EF4-FFF2-40B4-BE49-F238E27FC236}">
                            <a16:creationId xmlns:a16="http://schemas.microsoft.com/office/drawing/2014/main" id="{B472D844-D678-4574-AC19-CF426A061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329" y="4302047"/>
                        <a:ext cx="2251124" cy="1904798"/>
                      </a:xfrm>
                      <a:prstGeom prst="rect">
                        <a:avLst/>
                      </a:prstGeom>
                      <a:noFill/>
                    </p:spPr>
                  </p:pic>
                </p:oleObj>
              </mc:Fallback>
            </mc:AlternateContent>
          </a:graphicData>
        </a:graphic>
      </p:graphicFrame>
      <p:sp>
        <p:nvSpPr>
          <p:cNvPr id="23" name="Rectangle 33">
            <a:extLst>
              <a:ext uri="{FF2B5EF4-FFF2-40B4-BE49-F238E27FC236}">
                <a16:creationId xmlns:a16="http://schemas.microsoft.com/office/drawing/2014/main" id="{715DC858-2B8A-4E3B-8EF7-8430E0974B7F}"/>
              </a:ext>
            </a:extLst>
          </p:cNvPr>
          <p:cNvSpPr>
            <a:spLocks noChangeArrowheads="1"/>
          </p:cNvSpPr>
          <p:nvPr/>
        </p:nvSpPr>
        <p:spPr bwMode="auto">
          <a:xfrm>
            <a:off x="9780883" y="3969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7" name="Object 26">
            <a:extLst>
              <a:ext uri="{FF2B5EF4-FFF2-40B4-BE49-F238E27FC236}">
                <a16:creationId xmlns:a16="http://schemas.microsoft.com/office/drawing/2014/main" id="{29ED044F-E93E-48B9-9191-E0D6EB7AC1A0}"/>
              </a:ext>
            </a:extLst>
          </p:cNvPr>
          <p:cNvGraphicFramePr>
            <a:graphicFrameLocks noChangeAspect="1"/>
          </p:cNvGraphicFramePr>
          <p:nvPr>
            <p:extLst>
              <p:ext uri="{D42A27DB-BD31-4B8C-83A1-F6EECF244321}">
                <p14:modId xmlns:p14="http://schemas.microsoft.com/office/powerpoint/2010/main" val="2158469287"/>
              </p:ext>
            </p:extLst>
          </p:nvPr>
        </p:nvGraphicFramePr>
        <p:xfrm>
          <a:off x="10046784" y="4288780"/>
          <a:ext cx="1939406" cy="1914434"/>
        </p:xfrm>
        <a:graphic>
          <a:graphicData uri="http://schemas.openxmlformats.org/presentationml/2006/ole">
            <mc:AlternateContent xmlns:mc="http://schemas.openxmlformats.org/markup-compatibility/2006">
              <mc:Choice xmlns:v="urn:schemas-microsoft-com:vml" Requires="v">
                <p:oleObj name="Bitmap Image" r:id="rId4" imgW="2228760" imgH="2219400" progId="Paint.Picture">
                  <p:embed/>
                </p:oleObj>
              </mc:Choice>
              <mc:Fallback>
                <p:oleObj name="Bitmap Image" r:id="rId4" imgW="2228760" imgH="2219400" progId="Paint.Picture">
                  <p:embed/>
                  <p:pic>
                    <p:nvPicPr>
                      <p:cNvPr id="27" name="Object 26">
                        <a:extLst>
                          <a:ext uri="{FF2B5EF4-FFF2-40B4-BE49-F238E27FC236}">
                            <a16:creationId xmlns:a16="http://schemas.microsoft.com/office/drawing/2014/main" id="{29ED044F-E93E-48B9-9191-E0D6EB7AC1A0}"/>
                          </a:ext>
                        </a:extLst>
                      </p:cNvPr>
                      <p:cNvPicPr>
                        <a:picLocks noChangeAspect="1" noChangeArrowheads="1"/>
                      </p:cNvPicPr>
                      <p:nvPr/>
                    </p:nvPicPr>
                    <p:blipFill>
                      <a:blip r:embed="rId5"/>
                      <a:srcRect/>
                      <a:stretch>
                        <a:fillRect/>
                      </a:stretch>
                    </p:blipFill>
                    <p:spPr bwMode="auto">
                      <a:xfrm>
                        <a:off x="10046784" y="4288780"/>
                        <a:ext cx="1939406" cy="1914434"/>
                      </a:xfrm>
                      <a:prstGeom prst="rect">
                        <a:avLst/>
                      </a:prstGeom>
                      <a:noFill/>
                    </p:spPr>
                  </p:pic>
                </p:oleObj>
              </mc:Fallback>
            </mc:AlternateContent>
          </a:graphicData>
        </a:graphic>
      </p:graphicFrame>
      <p:sp>
        <p:nvSpPr>
          <p:cNvPr id="4" name="TextBox 3">
            <a:extLst>
              <a:ext uri="{FF2B5EF4-FFF2-40B4-BE49-F238E27FC236}">
                <a16:creationId xmlns:a16="http://schemas.microsoft.com/office/drawing/2014/main" id="{42375EF1-C56A-4803-8362-39445100C1B8}"/>
              </a:ext>
            </a:extLst>
          </p:cNvPr>
          <p:cNvSpPr txBox="1"/>
          <p:nvPr/>
        </p:nvSpPr>
        <p:spPr>
          <a:xfrm>
            <a:off x="4377705" y="94157"/>
            <a:ext cx="3436587"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the arrow indicate?</a:t>
            </a:r>
          </a:p>
        </p:txBody>
      </p:sp>
      <p:pic>
        <p:nvPicPr>
          <p:cNvPr id="8" name="Picture 7">
            <a:extLst>
              <a:ext uri="{FF2B5EF4-FFF2-40B4-BE49-F238E27FC236}">
                <a16:creationId xmlns:a16="http://schemas.microsoft.com/office/drawing/2014/main" id="{93A28173-27C9-FDCC-16B2-0CE32C172067}"/>
              </a:ext>
            </a:extLst>
          </p:cNvPr>
          <p:cNvPicPr>
            <a:picLocks noChangeAspect="1"/>
          </p:cNvPicPr>
          <p:nvPr/>
        </p:nvPicPr>
        <p:blipFill>
          <a:blip r:embed="rId6"/>
          <a:stretch>
            <a:fillRect/>
          </a:stretch>
        </p:blipFill>
        <p:spPr>
          <a:xfrm>
            <a:off x="7185533" y="4288779"/>
            <a:ext cx="2569469" cy="1921962"/>
          </a:xfrm>
          <a:prstGeom prst="rect">
            <a:avLst/>
          </a:prstGeom>
        </p:spPr>
      </p:pic>
      <p:pic>
        <p:nvPicPr>
          <p:cNvPr id="31" name="Picture 30">
            <a:extLst>
              <a:ext uri="{FF2B5EF4-FFF2-40B4-BE49-F238E27FC236}">
                <a16:creationId xmlns:a16="http://schemas.microsoft.com/office/drawing/2014/main" id="{6D813BDC-B686-178D-9C11-400DEDD8185F}"/>
              </a:ext>
            </a:extLst>
          </p:cNvPr>
          <p:cNvPicPr>
            <a:picLocks noChangeAspect="1"/>
          </p:cNvPicPr>
          <p:nvPr/>
        </p:nvPicPr>
        <p:blipFill>
          <a:blip r:embed="rId7"/>
          <a:stretch>
            <a:fillRect/>
          </a:stretch>
        </p:blipFill>
        <p:spPr>
          <a:xfrm>
            <a:off x="4638090" y="1403206"/>
            <a:ext cx="7348100" cy="2783614"/>
          </a:xfrm>
          <a:prstGeom prst="rect">
            <a:avLst/>
          </a:prstGeom>
        </p:spPr>
      </p:pic>
    </p:spTree>
    <p:extLst>
      <p:ext uri="{BB962C8B-B14F-4D97-AF65-F5344CB8AC3E}">
        <p14:creationId xmlns:p14="http://schemas.microsoft.com/office/powerpoint/2010/main" val="4188937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21</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498853624"/>
              </p:ext>
            </p:extLst>
          </p:nvPr>
        </p:nvGraphicFramePr>
        <p:xfrm>
          <a:off x="0" y="0"/>
          <a:ext cx="12192000" cy="5516880"/>
        </p:xfrm>
        <a:graphic>
          <a:graphicData uri="http://schemas.openxmlformats.org/drawingml/2006/table">
            <a:tbl>
              <a:tblPr firstRow="1" bandRow="1">
                <a:tableStyleId>{5C22544A-7EE6-4342-B048-85BDC9FD1C3A}</a:tableStyleId>
              </a:tblPr>
              <a:tblGrid>
                <a:gridCol w="1046205">
                  <a:extLst>
                    <a:ext uri="{9D8B030D-6E8A-4147-A177-3AD203B41FA5}">
                      <a16:colId xmlns:a16="http://schemas.microsoft.com/office/drawing/2014/main" val="3969356882"/>
                    </a:ext>
                  </a:extLst>
                </a:gridCol>
                <a:gridCol w="3182895">
                  <a:extLst>
                    <a:ext uri="{9D8B030D-6E8A-4147-A177-3AD203B41FA5}">
                      <a16:colId xmlns:a16="http://schemas.microsoft.com/office/drawing/2014/main" val="1425804619"/>
                    </a:ext>
                  </a:extLst>
                </a:gridCol>
                <a:gridCol w="7962900">
                  <a:extLst>
                    <a:ext uri="{9D8B030D-6E8A-4147-A177-3AD203B41FA5}">
                      <a16:colId xmlns:a16="http://schemas.microsoft.com/office/drawing/2014/main" val="2274368862"/>
                    </a:ext>
                  </a:extLst>
                </a:gridCol>
              </a:tblGrid>
              <a:tr h="289364">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922731">
                <a:tc>
                  <a:txBody>
                    <a:bodyPr/>
                    <a:lstStyle/>
                    <a:p>
                      <a:r>
                        <a:rPr lang="en-US" sz="2400" dirty="0">
                          <a:latin typeface="+mj-lt"/>
                        </a:rPr>
                        <a:t>LAX LV</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en-US" sz="2000" kern="1200" dirty="0">
                          <a:solidFill>
                            <a:schemeClr val="dk1"/>
                          </a:solidFill>
                          <a:effectLst/>
                          <a:latin typeface="+mn-lt"/>
                          <a:ea typeface="+mn-ea"/>
                          <a:cs typeface="+mn-cs"/>
                        </a:rPr>
                        <a:t>14) Doppler sweep</a:t>
                      </a:r>
                    </a:p>
                    <a:p>
                      <a:pPr marL="0" indent="0">
                        <a:buFont typeface="Arial" panose="020B0604020202020204" pitchFamily="34" charset="0"/>
                        <a:buNone/>
                      </a:pPr>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AOV &amp; LVOT</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LVOT &amp; MV</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MR</a:t>
                      </a:r>
                    </a:p>
                    <a:p>
                      <a:pPr marL="573088" indent="-287338">
                        <a:buFont typeface="Arial" panose="020B0604020202020204" pitchFamily="34" charset="0"/>
                        <a:buChar char="•"/>
                      </a:pPr>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IVS </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When is spectral Doppler of the IVS indicated?</a:t>
                      </a:r>
                    </a:p>
                    <a:p>
                      <a:pPr marL="396875" indent="0">
                        <a:buFont typeface="Arial" panose="020B0604020202020204" pitchFamily="34" charset="0"/>
                        <a:buNone/>
                      </a:pPr>
                      <a:endParaRPr lang="en-US" sz="1800" kern="1200" dirty="0">
                        <a:solidFill>
                          <a:schemeClr val="dk1"/>
                        </a:solidFill>
                        <a:effectLst/>
                        <a:latin typeface="+mn-lt"/>
                        <a:ea typeface="+mn-ea"/>
                        <a:cs typeface="+mn-cs"/>
                      </a:endParaRPr>
                    </a:p>
                    <a:p>
                      <a:pPr marL="396875" indent="0">
                        <a:buFont typeface="Arial" panose="020B0604020202020204" pitchFamily="34" charset="0"/>
                        <a:buNone/>
                      </a:pPr>
                      <a:endParaRPr lang="en-US" sz="18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 name="Object 5">
            <a:extLst>
              <a:ext uri="{FF2B5EF4-FFF2-40B4-BE49-F238E27FC236}">
                <a16:creationId xmlns:a16="http://schemas.microsoft.com/office/drawing/2014/main" id="{86DD26E2-56F6-4B2E-A0C6-F6C7AAE52B7D}"/>
              </a:ext>
            </a:extLst>
          </p:cNvPr>
          <p:cNvGraphicFramePr>
            <a:graphicFrameLocks noChangeAspect="1"/>
          </p:cNvGraphicFramePr>
          <p:nvPr>
            <p:extLst>
              <p:ext uri="{D42A27DB-BD31-4B8C-83A1-F6EECF244321}">
                <p14:modId xmlns:p14="http://schemas.microsoft.com/office/powerpoint/2010/main" val="752157097"/>
              </p:ext>
            </p:extLst>
          </p:nvPr>
        </p:nvGraphicFramePr>
        <p:xfrm>
          <a:off x="9253008" y="584486"/>
          <a:ext cx="2763081" cy="2072311"/>
        </p:xfrm>
        <a:graphic>
          <a:graphicData uri="http://schemas.openxmlformats.org/presentationml/2006/ole">
            <mc:AlternateContent xmlns:mc="http://schemas.openxmlformats.org/markup-compatibility/2006">
              <mc:Choice xmlns:v="urn:schemas-microsoft-com:vml" Requires="v">
                <p:oleObj name="Bitmap Image" r:id="rId2" imgW="2305372" imgH="1724266" progId="Paint.Picture">
                  <p:embed/>
                </p:oleObj>
              </mc:Choice>
              <mc:Fallback>
                <p:oleObj name="Bitmap Image" r:id="rId2" imgW="2305372" imgH="1724266" progId="Paint.Picture">
                  <p:embed/>
                  <p:pic>
                    <p:nvPicPr>
                      <p:cNvPr id="6" name="Object 5">
                        <a:extLst>
                          <a:ext uri="{FF2B5EF4-FFF2-40B4-BE49-F238E27FC236}">
                            <a16:creationId xmlns:a16="http://schemas.microsoft.com/office/drawing/2014/main" id="{86DD26E2-56F6-4B2E-A0C6-F6C7AAE52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008" y="584486"/>
                        <a:ext cx="2763081" cy="2072311"/>
                      </a:xfrm>
                      <a:prstGeom prst="rect">
                        <a:avLst/>
                      </a:prstGeom>
                      <a:noFill/>
                    </p:spPr>
                  </p:pic>
                </p:oleObj>
              </mc:Fallback>
            </mc:AlternateContent>
          </a:graphicData>
        </a:graphic>
      </p:graphicFrame>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0" name="Object 9">
            <a:extLst>
              <a:ext uri="{FF2B5EF4-FFF2-40B4-BE49-F238E27FC236}">
                <a16:creationId xmlns:a16="http://schemas.microsoft.com/office/drawing/2014/main" id="{8D8F4D08-B8DD-456A-8E1B-4DE70EEB0CA8}"/>
              </a:ext>
            </a:extLst>
          </p:cNvPr>
          <p:cNvGraphicFramePr>
            <a:graphicFrameLocks noChangeAspect="1"/>
          </p:cNvGraphicFramePr>
          <p:nvPr>
            <p:extLst>
              <p:ext uri="{D42A27DB-BD31-4B8C-83A1-F6EECF244321}">
                <p14:modId xmlns:p14="http://schemas.microsoft.com/office/powerpoint/2010/main" val="1678085595"/>
              </p:ext>
            </p:extLst>
          </p:nvPr>
        </p:nvGraphicFramePr>
        <p:xfrm>
          <a:off x="10061876" y="3080952"/>
          <a:ext cx="1954213" cy="2120900"/>
        </p:xfrm>
        <a:graphic>
          <a:graphicData uri="http://schemas.openxmlformats.org/presentationml/2006/ole">
            <mc:AlternateContent xmlns:mc="http://schemas.openxmlformats.org/markup-compatibility/2006">
              <mc:Choice xmlns:v="urn:schemas-microsoft-com:vml" Requires="v">
                <p:oleObj name="Bitmap Image" r:id="rId4" imgW="1714680" imgH="1790640" progId="Paint.Picture">
                  <p:embed/>
                </p:oleObj>
              </mc:Choice>
              <mc:Fallback>
                <p:oleObj name="Bitmap Image" r:id="rId4" imgW="1714680" imgH="1790640" progId="Paint.Picture">
                  <p:embed/>
                  <p:pic>
                    <p:nvPicPr>
                      <p:cNvPr id="10" name="Object 9">
                        <a:extLst>
                          <a:ext uri="{FF2B5EF4-FFF2-40B4-BE49-F238E27FC236}">
                            <a16:creationId xmlns:a16="http://schemas.microsoft.com/office/drawing/2014/main" id="{8D8F4D08-B8DD-456A-8E1B-4DE70EEB0CA8}"/>
                          </a:ext>
                        </a:extLst>
                      </p:cNvPr>
                      <p:cNvPicPr>
                        <a:picLocks noChangeAspect="1" noChangeArrowheads="1"/>
                      </p:cNvPicPr>
                      <p:nvPr/>
                    </p:nvPicPr>
                    <p:blipFill>
                      <a:blip r:embed="rId5"/>
                      <a:srcRect/>
                      <a:stretch>
                        <a:fillRect/>
                      </a:stretch>
                    </p:blipFill>
                    <p:spPr bwMode="auto">
                      <a:xfrm>
                        <a:off x="10061876" y="3080952"/>
                        <a:ext cx="1954213" cy="2120900"/>
                      </a:xfrm>
                      <a:prstGeom prst="rect">
                        <a:avLst/>
                      </a:prstGeom>
                      <a:noFill/>
                    </p:spPr>
                  </p:pic>
                </p:oleObj>
              </mc:Fallback>
            </mc:AlternateContent>
          </a:graphicData>
        </a:graphic>
      </p:graphicFrame>
      <p:sp>
        <p:nvSpPr>
          <p:cNvPr id="15" name="TextBox 14">
            <a:extLst>
              <a:ext uri="{FF2B5EF4-FFF2-40B4-BE49-F238E27FC236}">
                <a16:creationId xmlns:a16="http://schemas.microsoft.com/office/drawing/2014/main" id="{A55EE29E-F5FA-4878-8127-2EA926917632}"/>
              </a:ext>
            </a:extLst>
          </p:cNvPr>
          <p:cNvSpPr txBox="1"/>
          <p:nvPr/>
        </p:nvSpPr>
        <p:spPr>
          <a:xfrm>
            <a:off x="8563679" y="3797611"/>
            <a:ext cx="1498197" cy="1323439"/>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sym typeface="Wingdings" panose="05000000000000000000" pitchFamily="2" charset="2"/>
              </a:rPr>
              <a:t>How</a:t>
            </a:r>
            <a:r>
              <a:rPr lang="en-US" sz="2000" dirty="0">
                <a:solidFill>
                  <a:srgbClr val="7030A0"/>
                </a:solidFill>
                <a:latin typeface="Gabriola" panose="04040605051002020D02" pitchFamily="82" charset="0"/>
              </a:rPr>
              <a:t> is this </a:t>
            </a:r>
            <a:r>
              <a:rPr lang="en-US" sz="2000" dirty="0">
                <a:solidFill>
                  <a:srgbClr val="7030A0"/>
                </a:solidFill>
                <a:latin typeface="Gabriola" panose="04040605051002020D02" pitchFamily="82" charset="0"/>
                <a:sym typeface="Wingdings" panose="05000000000000000000" pitchFamily="2" charset="2"/>
              </a:rPr>
              <a:t></a:t>
            </a:r>
            <a:endParaRPr lang="en-US" sz="2000" dirty="0">
              <a:solidFill>
                <a:srgbClr val="7030A0"/>
              </a:solidFill>
              <a:latin typeface="Gabriola" panose="04040605051002020D02" pitchFamily="82" charset="0"/>
            </a:endParaRPr>
          </a:p>
          <a:p>
            <a:pPr algn="ctr"/>
            <a:r>
              <a:rPr lang="en-US" sz="2000" dirty="0">
                <a:solidFill>
                  <a:srgbClr val="7030A0"/>
                </a:solidFill>
                <a:latin typeface="Gabriola" panose="04040605051002020D02" pitchFamily="82" charset="0"/>
              </a:rPr>
              <a:t>image different </a:t>
            </a:r>
          </a:p>
          <a:p>
            <a:pPr algn="ctr"/>
            <a:r>
              <a:rPr lang="en-US" sz="2000" dirty="0">
                <a:solidFill>
                  <a:srgbClr val="7030A0"/>
                </a:solidFill>
                <a:latin typeface="Gabriola" panose="04040605051002020D02" pitchFamily="82" charset="0"/>
              </a:rPr>
              <a:t>&amp; is it useful?</a:t>
            </a:r>
          </a:p>
        </p:txBody>
      </p:sp>
      <p:pic>
        <p:nvPicPr>
          <p:cNvPr id="30" name="Picture 29">
            <a:extLst>
              <a:ext uri="{FF2B5EF4-FFF2-40B4-BE49-F238E27FC236}">
                <a16:creationId xmlns:a16="http://schemas.microsoft.com/office/drawing/2014/main" id="{E16B96DE-04F1-4CE9-9829-EECDF8C51575}"/>
              </a:ext>
            </a:extLst>
          </p:cNvPr>
          <p:cNvPicPr>
            <a:picLocks noChangeAspect="1"/>
          </p:cNvPicPr>
          <p:nvPr/>
        </p:nvPicPr>
        <p:blipFill>
          <a:blip r:embed="rId6"/>
          <a:stretch>
            <a:fillRect/>
          </a:stretch>
        </p:blipFill>
        <p:spPr>
          <a:xfrm>
            <a:off x="6607883" y="581369"/>
            <a:ext cx="2466975" cy="2085975"/>
          </a:xfrm>
          <a:prstGeom prst="rect">
            <a:avLst/>
          </a:prstGeom>
        </p:spPr>
      </p:pic>
      <p:pic>
        <p:nvPicPr>
          <p:cNvPr id="32" name="Picture 31">
            <a:extLst>
              <a:ext uri="{FF2B5EF4-FFF2-40B4-BE49-F238E27FC236}">
                <a16:creationId xmlns:a16="http://schemas.microsoft.com/office/drawing/2014/main" id="{70BFFB4F-22EF-4BC7-8963-710AB0D754DB}"/>
              </a:ext>
            </a:extLst>
          </p:cNvPr>
          <p:cNvPicPr>
            <a:picLocks noChangeAspect="1"/>
          </p:cNvPicPr>
          <p:nvPr/>
        </p:nvPicPr>
        <p:blipFill>
          <a:blip r:embed="rId7"/>
          <a:stretch>
            <a:fillRect/>
          </a:stretch>
        </p:blipFill>
        <p:spPr>
          <a:xfrm>
            <a:off x="4445103" y="580543"/>
            <a:ext cx="2022147" cy="2080199"/>
          </a:xfrm>
          <a:prstGeom prst="rect">
            <a:avLst/>
          </a:prstGeom>
        </p:spPr>
      </p:pic>
      <p:pic>
        <p:nvPicPr>
          <p:cNvPr id="21" name="Picture 20">
            <a:extLst>
              <a:ext uri="{FF2B5EF4-FFF2-40B4-BE49-F238E27FC236}">
                <a16:creationId xmlns:a16="http://schemas.microsoft.com/office/drawing/2014/main" id="{1D1520C9-804C-2BB3-1E81-462317619023}"/>
              </a:ext>
            </a:extLst>
          </p:cNvPr>
          <p:cNvPicPr>
            <a:picLocks noChangeAspect="1"/>
          </p:cNvPicPr>
          <p:nvPr/>
        </p:nvPicPr>
        <p:blipFill>
          <a:blip r:embed="rId8"/>
          <a:stretch>
            <a:fillRect/>
          </a:stretch>
        </p:blipFill>
        <p:spPr>
          <a:xfrm>
            <a:off x="4445103" y="3086941"/>
            <a:ext cx="2894405" cy="2120900"/>
          </a:xfrm>
          <a:prstGeom prst="rect">
            <a:avLst/>
          </a:prstGeom>
        </p:spPr>
      </p:pic>
    </p:spTree>
    <p:extLst>
      <p:ext uri="{BB962C8B-B14F-4D97-AF65-F5344CB8AC3E}">
        <p14:creationId xmlns:p14="http://schemas.microsoft.com/office/powerpoint/2010/main" val="3130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22</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317502524"/>
              </p:ext>
            </p:extLst>
          </p:nvPr>
        </p:nvGraphicFramePr>
        <p:xfrm>
          <a:off x="761450" y="570445"/>
          <a:ext cx="10665479" cy="3919092"/>
        </p:xfrm>
        <a:graphic>
          <a:graphicData uri="http://schemas.openxmlformats.org/drawingml/2006/table">
            <a:tbl>
              <a:tblPr firstRow="1" bandRow="1">
                <a:tableStyleId>{5C22544A-7EE6-4342-B048-85BDC9FD1C3A}</a:tableStyleId>
              </a:tblPr>
              <a:tblGrid>
                <a:gridCol w="1200700">
                  <a:extLst>
                    <a:ext uri="{9D8B030D-6E8A-4147-A177-3AD203B41FA5}">
                      <a16:colId xmlns:a16="http://schemas.microsoft.com/office/drawing/2014/main" val="3969356882"/>
                    </a:ext>
                  </a:extLst>
                </a:gridCol>
                <a:gridCol w="5595401">
                  <a:extLst>
                    <a:ext uri="{9D8B030D-6E8A-4147-A177-3AD203B41FA5}">
                      <a16:colId xmlns:a16="http://schemas.microsoft.com/office/drawing/2014/main" val="1425804619"/>
                    </a:ext>
                  </a:extLst>
                </a:gridCol>
                <a:gridCol w="3869378">
                  <a:extLst>
                    <a:ext uri="{9D8B030D-6E8A-4147-A177-3AD203B41FA5}">
                      <a16:colId xmlns:a16="http://schemas.microsoft.com/office/drawing/2014/main" val="2274368862"/>
                    </a:ext>
                  </a:extLst>
                </a:gridCol>
              </a:tblGrid>
              <a:tr h="285809">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522852">
                <a:tc>
                  <a:txBody>
                    <a:bodyPr/>
                    <a:lstStyle/>
                    <a:p>
                      <a:r>
                        <a:rPr lang="en-US" sz="2400" dirty="0">
                          <a:latin typeface="+mj-lt"/>
                        </a:rPr>
                        <a:t>LAX AO</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15) AOV</a:t>
                      </a:r>
                    </a:p>
                    <a:p>
                      <a:endParaRPr lang="en-US" sz="14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RCC &amp; NCC</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equal, thin &amp; pliable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unrestricted opening</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cusps disappear into AO walls during systole</a:t>
                      </a:r>
                    </a:p>
                    <a:p>
                      <a:endParaRPr lang="en-US" sz="20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194650" y="357027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5089971" y="5287103"/>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7" name="Object 16">
            <a:extLst>
              <a:ext uri="{FF2B5EF4-FFF2-40B4-BE49-F238E27FC236}">
                <a16:creationId xmlns:a16="http://schemas.microsoft.com/office/drawing/2014/main" id="{C4138FD6-60E8-460D-9C6C-8DB8D5538105}"/>
              </a:ext>
            </a:extLst>
          </p:cNvPr>
          <p:cNvGraphicFramePr>
            <a:graphicFrameLocks noChangeAspect="1"/>
          </p:cNvGraphicFramePr>
          <p:nvPr>
            <p:extLst>
              <p:ext uri="{D42A27DB-BD31-4B8C-83A1-F6EECF244321}">
                <p14:modId xmlns:p14="http://schemas.microsoft.com/office/powerpoint/2010/main" val="1936939744"/>
              </p:ext>
            </p:extLst>
          </p:nvPr>
        </p:nvGraphicFramePr>
        <p:xfrm>
          <a:off x="7859731" y="1109992"/>
          <a:ext cx="3279072" cy="2977752"/>
        </p:xfrm>
        <a:graphic>
          <a:graphicData uri="http://schemas.openxmlformats.org/presentationml/2006/ole">
            <mc:AlternateContent xmlns:mc="http://schemas.openxmlformats.org/markup-compatibility/2006">
              <mc:Choice xmlns:v="urn:schemas-microsoft-com:vml" Requires="v">
                <p:oleObj name="Bitmap Image" r:id="rId2" imgW="1486107" imgH="1333333" progId="Paint.Picture">
                  <p:embed/>
                </p:oleObj>
              </mc:Choice>
              <mc:Fallback>
                <p:oleObj name="Bitmap Image" r:id="rId2" imgW="1486107" imgH="1333333" progId="Paint.Picture">
                  <p:embed/>
                  <p:pic>
                    <p:nvPicPr>
                      <p:cNvPr id="17" name="Object 16">
                        <a:extLst>
                          <a:ext uri="{FF2B5EF4-FFF2-40B4-BE49-F238E27FC236}">
                            <a16:creationId xmlns:a16="http://schemas.microsoft.com/office/drawing/2014/main" id="{C4138FD6-60E8-460D-9C6C-8DB8D5538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9731" y="1109992"/>
                        <a:ext cx="3279072" cy="2977752"/>
                      </a:xfrm>
                      <a:prstGeom prst="rect">
                        <a:avLst/>
                      </a:prstGeom>
                      <a:noFill/>
                    </p:spPr>
                  </p:pic>
                </p:oleObj>
              </mc:Fallback>
            </mc:AlternateContent>
          </a:graphicData>
        </a:graphic>
      </p:graphicFrame>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206381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23</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014117350"/>
              </p:ext>
            </p:extLst>
          </p:nvPr>
        </p:nvGraphicFramePr>
        <p:xfrm>
          <a:off x="1" y="-2972"/>
          <a:ext cx="12191999" cy="5486400"/>
        </p:xfrm>
        <a:graphic>
          <a:graphicData uri="http://schemas.openxmlformats.org/drawingml/2006/table">
            <a:tbl>
              <a:tblPr firstRow="1" bandRow="1">
                <a:tableStyleId>{5C22544A-7EE6-4342-B048-85BDC9FD1C3A}</a:tableStyleId>
              </a:tblPr>
              <a:tblGrid>
                <a:gridCol w="1153296">
                  <a:extLst>
                    <a:ext uri="{9D8B030D-6E8A-4147-A177-3AD203B41FA5}">
                      <a16:colId xmlns:a16="http://schemas.microsoft.com/office/drawing/2014/main" val="3969356882"/>
                    </a:ext>
                  </a:extLst>
                </a:gridCol>
                <a:gridCol w="5406991">
                  <a:extLst>
                    <a:ext uri="{9D8B030D-6E8A-4147-A177-3AD203B41FA5}">
                      <a16:colId xmlns:a16="http://schemas.microsoft.com/office/drawing/2014/main" val="1425804619"/>
                    </a:ext>
                  </a:extLst>
                </a:gridCol>
                <a:gridCol w="5631712">
                  <a:extLst>
                    <a:ext uri="{9D8B030D-6E8A-4147-A177-3AD203B41FA5}">
                      <a16:colId xmlns:a16="http://schemas.microsoft.com/office/drawing/2014/main" val="2274368862"/>
                    </a:ext>
                  </a:extLst>
                </a:gridCol>
              </a:tblGrid>
              <a:tr h="250577">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884016">
                <a:tc>
                  <a:txBody>
                    <a:bodyPr/>
                    <a:lstStyle/>
                    <a:p>
                      <a:r>
                        <a:rPr lang="en-US" sz="2400" dirty="0">
                          <a:latin typeface="+mj-lt"/>
                        </a:rPr>
                        <a:t>LAX AO</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16)</a:t>
                      </a:r>
                      <a:r>
                        <a:rPr lang="en-US" sz="2000" i="1" kern="1200" dirty="0">
                          <a:solidFill>
                            <a:schemeClr val="dk1"/>
                          </a:solidFill>
                          <a:effectLst/>
                          <a:latin typeface="+mn-lt"/>
                          <a:ea typeface="+mn-ea"/>
                          <a:cs typeface="+mn-cs"/>
                        </a:rPr>
                        <a:t> </a:t>
                      </a:r>
                      <a:r>
                        <a:rPr lang="en-US" sz="2000" i="0" kern="1200" dirty="0">
                          <a:solidFill>
                            <a:schemeClr val="dk1"/>
                          </a:solidFill>
                          <a:effectLst/>
                          <a:latin typeface="+mn-lt"/>
                          <a:ea typeface="+mn-ea"/>
                          <a:cs typeface="+mn-cs"/>
                        </a:rPr>
                        <a:t>Max</a:t>
                      </a:r>
                      <a:r>
                        <a:rPr lang="en-US" sz="2000" kern="1200" dirty="0">
                          <a:solidFill>
                            <a:schemeClr val="dk1"/>
                          </a:solidFill>
                          <a:effectLst/>
                          <a:latin typeface="+mn-lt"/>
                          <a:ea typeface="+mn-ea"/>
                          <a:cs typeface="+mn-cs"/>
                        </a:rPr>
                        <a:t> AO dimensions perpendicular to LAX AO </a:t>
                      </a:r>
                    </a:p>
                    <a:p>
                      <a:endParaRPr lang="en-US" sz="1400" kern="1200" dirty="0">
                        <a:solidFill>
                          <a:schemeClr val="dk1"/>
                        </a:solidFill>
                        <a:effectLst/>
                        <a:latin typeface="+mn-lt"/>
                        <a:ea typeface="+mn-ea"/>
                        <a:cs typeface="+mn-cs"/>
                      </a:endParaRPr>
                    </a:p>
                    <a:p>
                      <a:pPr marL="628650" indent="-628650">
                        <a:tabLst>
                          <a:tab pos="573088" algn="l"/>
                        </a:tabLst>
                      </a:pPr>
                      <a:r>
                        <a:rPr lang="en-US" sz="2000" b="0" kern="1200" dirty="0">
                          <a:solidFill>
                            <a:schemeClr val="dk1"/>
                          </a:solidFill>
                          <a:effectLst/>
                          <a:latin typeface="+mn-lt"/>
                          <a:ea typeface="+mn-ea"/>
                          <a:cs typeface="+mn-cs"/>
                        </a:rPr>
                        <a:t>    (A)  AOV annulus </a:t>
                      </a:r>
                      <a:r>
                        <a:rPr lang="en-US" sz="2000" kern="1200" dirty="0">
                          <a:solidFill>
                            <a:schemeClr val="dk1"/>
                          </a:solidFill>
                          <a:effectLst/>
                          <a:latin typeface="+mn-lt"/>
                          <a:ea typeface="+mn-ea"/>
                          <a:cs typeface="+mn-cs"/>
                        </a:rPr>
                        <a:t>diameter </a:t>
                      </a:r>
                    </a:p>
                    <a:p>
                      <a:pPr marL="971550" indent="-342900">
                        <a:buFont typeface="Arial" panose="020B0604020202020204" pitchFamily="34" charset="0"/>
                        <a:buChar char="•"/>
                        <a:tabLst>
                          <a:tab pos="971550" algn="l"/>
                        </a:tabLst>
                      </a:pPr>
                      <a:r>
                        <a:rPr lang="en-US" sz="2000" kern="1200" dirty="0">
                          <a:solidFill>
                            <a:schemeClr val="dk1"/>
                          </a:solidFill>
                          <a:effectLst/>
                          <a:latin typeface="+mn-lt"/>
                          <a:ea typeface="+mn-ea"/>
                          <a:cs typeface="+mn-cs"/>
                        </a:rPr>
                        <a:t>I - I</a:t>
                      </a:r>
                    </a:p>
                    <a:p>
                      <a:pPr marL="971550" indent="-342900">
                        <a:buFont typeface="Arial" panose="020B0604020202020204" pitchFamily="34" charset="0"/>
                        <a:buChar char="•"/>
                        <a:tabLst>
                          <a:tab pos="971550" algn="l"/>
                        </a:tabLst>
                      </a:pPr>
                      <a:r>
                        <a:rPr lang="en-US" sz="2000" kern="1200" dirty="0">
                          <a:solidFill>
                            <a:schemeClr val="dk1"/>
                          </a:solidFill>
                          <a:effectLst/>
                          <a:latin typeface="+mn-lt"/>
                          <a:ea typeface="+mn-ea"/>
                          <a:cs typeface="+mn-cs"/>
                        </a:rPr>
                        <a:t>female 23 </a:t>
                      </a:r>
                      <a:r>
                        <a:rPr lang="en-US" sz="2000" b="0" kern="1200" dirty="0">
                          <a:solidFill>
                            <a:schemeClr val="dk1"/>
                          </a:solidFill>
                          <a:effectLst/>
                          <a:latin typeface="+mn-lt"/>
                          <a:ea typeface="+mn-ea"/>
                          <a:cs typeface="+mn-cs"/>
                        </a:rPr>
                        <a:t>± </a:t>
                      </a:r>
                      <a:r>
                        <a:rPr lang="en-US" sz="2000" kern="1200" dirty="0">
                          <a:solidFill>
                            <a:schemeClr val="dk1"/>
                          </a:solidFill>
                          <a:effectLst/>
                          <a:latin typeface="+mn-lt"/>
                          <a:ea typeface="+mn-ea"/>
                          <a:cs typeface="+mn-cs"/>
                        </a:rPr>
                        <a:t>2 mm, male 26 </a:t>
                      </a:r>
                      <a:r>
                        <a:rPr lang="en-US" sz="2000" b="0" kern="1200" dirty="0">
                          <a:solidFill>
                            <a:schemeClr val="dk1"/>
                          </a:solidFill>
                          <a:effectLst/>
                          <a:latin typeface="+mn-lt"/>
                          <a:ea typeface="+mn-ea"/>
                          <a:cs typeface="+mn-cs"/>
                        </a:rPr>
                        <a:t>± </a:t>
                      </a:r>
                      <a:r>
                        <a:rPr lang="en-US" sz="2000" kern="1200" dirty="0">
                          <a:solidFill>
                            <a:schemeClr val="dk1"/>
                          </a:solidFill>
                          <a:effectLst/>
                          <a:latin typeface="+mn-lt"/>
                          <a:ea typeface="+mn-ea"/>
                          <a:cs typeface="+mn-cs"/>
                        </a:rPr>
                        <a:t>3 mm</a:t>
                      </a:r>
                    </a:p>
                    <a:p>
                      <a:pPr marL="628650" indent="-400050">
                        <a:buFont typeface="Arial" panose="020B0604020202020204" pitchFamily="34" charset="0"/>
                        <a:buNone/>
                      </a:pPr>
                      <a:endParaRPr lang="en-US" sz="1200" kern="1200" dirty="0">
                        <a:solidFill>
                          <a:schemeClr val="dk1"/>
                        </a:solidFill>
                        <a:effectLst/>
                        <a:latin typeface="+mn-lt"/>
                        <a:ea typeface="+mn-ea"/>
                        <a:cs typeface="+mn-cs"/>
                      </a:endParaRPr>
                    </a:p>
                    <a:p>
                      <a:pPr marL="685800" indent="-457200">
                        <a:buFont typeface="Arial" panose="020B0604020202020204" pitchFamily="34" charset="0"/>
                        <a:buAutoNum type="alphaUcParenBoth" startAt="2"/>
                      </a:pPr>
                      <a:r>
                        <a:rPr lang="en-US" sz="2000" b="0" kern="1200" dirty="0">
                          <a:solidFill>
                            <a:schemeClr val="dk1"/>
                          </a:solidFill>
                          <a:effectLst/>
                          <a:latin typeface="+mn-lt"/>
                          <a:ea typeface="+mn-ea"/>
                          <a:cs typeface="+mn-cs"/>
                        </a:rPr>
                        <a:t>sinuses of Valsalva diameter</a:t>
                      </a:r>
                    </a:p>
                    <a:p>
                      <a:pPr marL="971550" indent="-342900">
                        <a:buFont typeface="Arial" panose="020B0604020202020204" pitchFamily="34" charset="0"/>
                        <a:buChar char="•"/>
                      </a:pPr>
                      <a:r>
                        <a:rPr lang="en-US" sz="2000" b="0" kern="1200" dirty="0">
                          <a:solidFill>
                            <a:schemeClr val="dk1"/>
                          </a:solidFill>
                          <a:effectLst/>
                          <a:latin typeface="+mn-lt"/>
                          <a:ea typeface="+mn-ea"/>
                          <a:cs typeface="+mn-cs"/>
                        </a:rPr>
                        <a:t>L - L</a:t>
                      </a:r>
                    </a:p>
                    <a:p>
                      <a:pPr marL="971550" indent="-342900">
                        <a:buFont typeface="Arial" panose="020B0604020202020204" pitchFamily="34" charset="0"/>
                        <a:buChar char="•"/>
                      </a:pPr>
                      <a:r>
                        <a:rPr lang="en-US" sz="2000" b="0" kern="1200" dirty="0">
                          <a:solidFill>
                            <a:schemeClr val="dk1"/>
                          </a:solidFill>
                          <a:effectLst/>
                          <a:latin typeface="+mn-lt"/>
                          <a:ea typeface="+mn-ea"/>
                          <a:cs typeface="+mn-cs"/>
                        </a:rPr>
                        <a:t>female 30 ± 3 mm, male 34 ± 3 mm</a:t>
                      </a:r>
                    </a:p>
                    <a:p>
                      <a:pPr marL="228600" indent="0">
                        <a:buFont typeface="Arial" panose="020B0604020202020204" pitchFamily="34" charset="0"/>
                        <a:buNone/>
                      </a:pPr>
                      <a:endParaRPr lang="en-US" sz="1200" b="0" kern="1200" dirty="0">
                        <a:solidFill>
                          <a:schemeClr val="dk1"/>
                        </a:solidFill>
                        <a:effectLst/>
                        <a:latin typeface="+mn-lt"/>
                        <a:ea typeface="+mn-ea"/>
                        <a:cs typeface="+mn-cs"/>
                      </a:endParaRPr>
                    </a:p>
                    <a:p>
                      <a:pPr marL="685800" indent="-457200">
                        <a:buFont typeface="Arial" panose="020B0604020202020204" pitchFamily="34" charset="0"/>
                        <a:buAutoNum type="alphaUcParenBoth" startAt="3"/>
                      </a:pPr>
                      <a:r>
                        <a:rPr lang="en-US" sz="2000" b="0" kern="1200" dirty="0">
                          <a:solidFill>
                            <a:schemeClr val="dk1"/>
                          </a:solidFill>
                          <a:effectLst/>
                          <a:latin typeface="+mn-lt"/>
                          <a:ea typeface="+mn-ea"/>
                          <a:cs typeface="+mn-cs"/>
                        </a:rPr>
                        <a:t>sinotubular junction diameter</a:t>
                      </a:r>
                    </a:p>
                    <a:p>
                      <a:pPr marL="971550" indent="-342900">
                        <a:buFont typeface="Arial" panose="020B0604020202020204" pitchFamily="34" charset="0"/>
                        <a:buChar char="•"/>
                      </a:pPr>
                      <a:r>
                        <a:rPr lang="en-US" sz="2000" b="0" kern="1200" dirty="0">
                          <a:solidFill>
                            <a:schemeClr val="dk1"/>
                          </a:solidFill>
                          <a:effectLst/>
                          <a:latin typeface="+mn-lt"/>
                          <a:ea typeface="+mn-ea"/>
                          <a:cs typeface="+mn-cs"/>
                        </a:rPr>
                        <a:t>L - L</a:t>
                      </a:r>
                    </a:p>
                    <a:p>
                      <a:pPr marL="971550" indent="-342900">
                        <a:buFont typeface="Arial" panose="020B0604020202020204" pitchFamily="34" charset="0"/>
                        <a:buChar char="•"/>
                      </a:pPr>
                      <a:r>
                        <a:rPr lang="en-US" sz="2000" b="0" kern="1200" dirty="0">
                          <a:solidFill>
                            <a:schemeClr val="dk1"/>
                          </a:solidFill>
                          <a:effectLst/>
                          <a:latin typeface="+mn-lt"/>
                          <a:ea typeface="+mn-ea"/>
                          <a:cs typeface="+mn-cs"/>
                        </a:rPr>
                        <a:t>female 26 ± 3 mm, male 29 ± 3 mm</a:t>
                      </a:r>
                    </a:p>
                    <a:p>
                      <a:pPr marL="228600" indent="0">
                        <a:buFont typeface="Arial" panose="020B0604020202020204" pitchFamily="34" charset="0"/>
                        <a:buNone/>
                      </a:pPr>
                      <a:endParaRPr lang="en-US" sz="1200" b="0" kern="1200" dirty="0">
                        <a:solidFill>
                          <a:schemeClr val="dk1"/>
                        </a:solidFill>
                        <a:effectLst/>
                        <a:latin typeface="+mn-lt"/>
                        <a:ea typeface="+mn-ea"/>
                        <a:cs typeface="+mn-cs"/>
                      </a:endParaRPr>
                    </a:p>
                    <a:p>
                      <a:pPr marL="685800" indent="-457200">
                        <a:buFont typeface="Arial" panose="020B0604020202020204" pitchFamily="34" charset="0"/>
                        <a:buAutoNum type="alphaUcParenBoth" startAt="4"/>
                      </a:pPr>
                      <a:r>
                        <a:rPr lang="en-US" sz="2000" b="0" kern="1200" dirty="0">
                          <a:solidFill>
                            <a:schemeClr val="dk1"/>
                          </a:solidFill>
                          <a:effectLst/>
                          <a:latin typeface="+mn-lt"/>
                          <a:ea typeface="+mn-ea"/>
                          <a:cs typeface="+mn-cs"/>
                        </a:rPr>
                        <a:t>proximal AAO diameter</a:t>
                      </a:r>
                    </a:p>
                    <a:p>
                      <a:pPr marL="971550" indent="-342900">
                        <a:buFont typeface="Arial" panose="020B0604020202020204" pitchFamily="34" charset="0"/>
                        <a:buChar char="•"/>
                      </a:pPr>
                      <a:r>
                        <a:rPr lang="en-US" sz="2000" b="0" kern="1200" dirty="0">
                          <a:solidFill>
                            <a:schemeClr val="dk1"/>
                          </a:solidFill>
                          <a:effectLst/>
                          <a:latin typeface="+mn-lt"/>
                          <a:ea typeface="+mn-ea"/>
                          <a:cs typeface="+mn-cs"/>
                        </a:rPr>
                        <a:t>L - L</a:t>
                      </a:r>
                    </a:p>
                    <a:p>
                      <a:pPr marL="971550" indent="-342900">
                        <a:buFont typeface="Arial" panose="020B0604020202020204" pitchFamily="34" charset="0"/>
                        <a:buChar char="•"/>
                      </a:pPr>
                      <a:r>
                        <a:rPr lang="en-US" sz="2000" kern="1200" dirty="0">
                          <a:solidFill>
                            <a:schemeClr val="dk1"/>
                          </a:solidFill>
                          <a:effectLst/>
                          <a:latin typeface="+mn-lt"/>
                          <a:ea typeface="+mn-ea"/>
                          <a:cs typeface="+mn-cs"/>
                        </a:rPr>
                        <a:t>female 27 </a:t>
                      </a:r>
                      <a:r>
                        <a:rPr lang="en-US" sz="2000" b="0" kern="1200" dirty="0">
                          <a:solidFill>
                            <a:schemeClr val="dk1"/>
                          </a:solidFill>
                          <a:effectLst/>
                          <a:latin typeface="+mn-lt"/>
                          <a:ea typeface="+mn-ea"/>
                          <a:cs typeface="+mn-cs"/>
                        </a:rPr>
                        <a:t>±</a:t>
                      </a:r>
                      <a:r>
                        <a:rPr lang="en-US" sz="2000" kern="1200" dirty="0">
                          <a:solidFill>
                            <a:schemeClr val="dk1"/>
                          </a:solidFill>
                          <a:effectLst/>
                          <a:latin typeface="+mn-lt"/>
                          <a:ea typeface="+mn-ea"/>
                          <a:cs typeface="+mn-cs"/>
                        </a:rPr>
                        <a:t> 4 mm, male 30 </a:t>
                      </a:r>
                      <a:r>
                        <a:rPr lang="en-US" sz="2000" b="0" kern="1200" dirty="0">
                          <a:solidFill>
                            <a:schemeClr val="dk1"/>
                          </a:solidFill>
                          <a:effectLst/>
                          <a:latin typeface="+mn-lt"/>
                          <a:ea typeface="+mn-ea"/>
                          <a:cs typeface="+mn-cs"/>
                        </a:rPr>
                        <a:t>±</a:t>
                      </a:r>
                      <a:r>
                        <a:rPr lang="en-US" sz="2000" kern="1200" dirty="0">
                          <a:solidFill>
                            <a:schemeClr val="dk1"/>
                          </a:solidFill>
                          <a:effectLst/>
                          <a:latin typeface="+mn-lt"/>
                          <a:ea typeface="+mn-ea"/>
                          <a:cs typeface="+mn-cs"/>
                        </a:rPr>
                        <a:t> 4 mm</a:t>
                      </a:r>
                    </a:p>
                    <a:p>
                      <a:r>
                        <a:rPr lang="en-US" sz="1800" kern="1200" dirty="0">
                          <a:solidFill>
                            <a:schemeClr val="dk1"/>
                          </a:solidFill>
                          <a:effectLst/>
                          <a:latin typeface="+mn-lt"/>
                          <a:ea typeface="+mn-ea"/>
                          <a:cs typeface="+mn-cs"/>
                        </a:rPr>
                        <a:t>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194650" y="357027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5101018" y="5320441"/>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TextBox 5">
            <a:extLst>
              <a:ext uri="{FF2B5EF4-FFF2-40B4-BE49-F238E27FC236}">
                <a16:creationId xmlns:a16="http://schemas.microsoft.com/office/drawing/2014/main" id="{37C478C7-AEE7-4A82-A722-DB5CFBCF1334}"/>
              </a:ext>
            </a:extLst>
          </p:cNvPr>
          <p:cNvSpPr txBox="1"/>
          <p:nvPr/>
        </p:nvSpPr>
        <p:spPr>
          <a:xfrm>
            <a:off x="6482648" y="5559714"/>
            <a:ext cx="5595667"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A &amp; A* - D, include timing of the dimensions.</a:t>
            </a:r>
          </a:p>
        </p:txBody>
      </p:sp>
      <p:pic>
        <p:nvPicPr>
          <p:cNvPr id="23" name="Picture 22">
            <a:extLst>
              <a:ext uri="{FF2B5EF4-FFF2-40B4-BE49-F238E27FC236}">
                <a16:creationId xmlns:a16="http://schemas.microsoft.com/office/drawing/2014/main" id="{7BCCFB63-1FBC-EFD2-E395-BDBF7545C138}"/>
              </a:ext>
            </a:extLst>
          </p:cNvPr>
          <p:cNvPicPr>
            <a:picLocks noChangeAspect="1"/>
          </p:cNvPicPr>
          <p:nvPr/>
        </p:nvPicPr>
        <p:blipFill>
          <a:blip r:embed="rId2"/>
          <a:stretch>
            <a:fillRect/>
          </a:stretch>
        </p:blipFill>
        <p:spPr>
          <a:xfrm>
            <a:off x="9245644" y="3300097"/>
            <a:ext cx="2678417" cy="1897212"/>
          </a:xfrm>
          <a:prstGeom prst="rect">
            <a:avLst/>
          </a:prstGeom>
        </p:spPr>
      </p:pic>
      <p:pic>
        <p:nvPicPr>
          <p:cNvPr id="28" name="Picture 27">
            <a:extLst>
              <a:ext uri="{FF2B5EF4-FFF2-40B4-BE49-F238E27FC236}">
                <a16:creationId xmlns:a16="http://schemas.microsoft.com/office/drawing/2014/main" id="{3E315293-E3A4-187F-7740-20833AEBCA0A}"/>
              </a:ext>
            </a:extLst>
          </p:cNvPr>
          <p:cNvPicPr>
            <a:picLocks noChangeAspect="1"/>
          </p:cNvPicPr>
          <p:nvPr/>
        </p:nvPicPr>
        <p:blipFill>
          <a:blip r:embed="rId3"/>
          <a:stretch>
            <a:fillRect/>
          </a:stretch>
        </p:blipFill>
        <p:spPr>
          <a:xfrm>
            <a:off x="6836430" y="3317581"/>
            <a:ext cx="2121106" cy="1897212"/>
          </a:xfrm>
          <a:prstGeom prst="rect">
            <a:avLst/>
          </a:prstGeom>
        </p:spPr>
      </p:pic>
      <p:pic>
        <p:nvPicPr>
          <p:cNvPr id="34" name="Picture 33">
            <a:extLst>
              <a:ext uri="{FF2B5EF4-FFF2-40B4-BE49-F238E27FC236}">
                <a16:creationId xmlns:a16="http://schemas.microsoft.com/office/drawing/2014/main" id="{B8A5AB28-5627-B34D-A435-E47508FD36A1}"/>
              </a:ext>
            </a:extLst>
          </p:cNvPr>
          <p:cNvPicPr>
            <a:picLocks noChangeAspect="1"/>
          </p:cNvPicPr>
          <p:nvPr/>
        </p:nvPicPr>
        <p:blipFill>
          <a:blip r:embed="rId4"/>
          <a:stretch>
            <a:fillRect/>
          </a:stretch>
        </p:blipFill>
        <p:spPr>
          <a:xfrm>
            <a:off x="7901814" y="545670"/>
            <a:ext cx="3114511" cy="2507580"/>
          </a:xfrm>
          <a:prstGeom prst="rect">
            <a:avLst/>
          </a:prstGeom>
        </p:spPr>
      </p:pic>
    </p:spTree>
    <p:extLst>
      <p:ext uri="{BB962C8B-B14F-4D97-AF65-F5344CB8AC3E}">
        <p14:creationId xmlns:p14="http://schemas.microsoft.com/office/powerpoint/2010/main" val="3031192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24</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406056058"/>
              </p:ext>
            </p:extLst>
          </p:nvPr>
        </p:nvGraphicFramePr>
        <p:xfrm>
          <a:off x="-3959" y="17584"/>
          <a:ext cx="12192000" cy="6278880"/>
        </p:xfrm>
        <a:graphic>
          <a:graphicData uri="http://schemas.openxmlformats.org/drawingml/2006/table">
            <a:tbl>
              <a:tblPr firstRow="1" bandRow="1">
                <a:tableStyleId>{5C22544A-7EE6-4342-B048-85BDC9FD1C3A}</a:tableStyleId>
              </a:tblPr>
              <a:tblGrid>
                <a:gridCol w="1264902">
                  <a:extLst>
                    <a:ext uri="{9D8B030D-6E8A-4147-A177-3AD203B41FA5}">
                      <a16:colId xmlns:a16="http://schemas.microsoft.com/office/drawing/2014/main" val="3969356882"/>
                    </a:ext>
                  </a:extLst>
                </a:gridCol>
                <a:gridCol w="4836160">
                  <a:extLst>
                    <a:ext uri="{9D8B030D-6E8A-4147-A177-3AD203B41FA5}">
                      <a16:colId xmlns:a16="http://schemas.microsoft.com/office/drawing/2014/main" val="1425804619"/>
                    </a:ext>
                  </a:extLst>
                </a:gridCol>
                <a:gridCol w="6090938">
                  <a:extLst>
                    <a:ext uri="{9D8B030D-6E8A-4147-A177-3AD203B41FA5}">
                      <a16:colId xmlns:a16="http://schemas.microsoft.com/office/drawing/2014/main" val="2274368862"/>
                    </a:ext>
                  </a:extLst>
                </a:gridCol>
              </a:tblGrid>
              <a:tr h="257022">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792379">
                <a:tc>
                  <a:txBody>
                    <a:bodyPr/>
                    <a:lstStyle/>
                    <a:p>
                      <a:r>
                        <a:rPr lang="en-US" sz="2400" dirty="0">
                          <a:latin typeface="+mj-lt"/>
                        </a:rPr>
                        <a:t>LAX RVIT</a:t>
                      </a:r>
                    </a:p>
                    <a:p>
                      <a:endParaRPr lang="en-US" dirty="0"/>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17) Anterior &amp; inferior RV walls </a:t>
                      </a:r>
                    </a:p>
                    <a:p>
                      <a:endParaRPr lang="en-US" sz="800" kern="1200" dirty="0">
                        <a:solidFill>
                          <a:schemeClr val="dk1"/>
                        </a:solidFill>
                        <a:effectLst/>
                        <a:latin typeface="+mn-lt"/>
                        <a:ea typeface="+mn-ea"/>
                        <a:cs typeface="+mn-cs"/>
                      </a:endParaRPr>
                    </a:p>
                    <a:p>
                      <a:pPr marL="569913" indent="-279400">
                        <a:buFont typeface="Arial" panose="020B0604020202020204" pitchFamily="34" charset="0"/>
                        <a:buChar char="•"/>
                      </a:pPr>
                      <a:r>
                        <a:rPr lang="en-US" sz="2000" kern="1200" dirty="0">
                          <a:solidFill>
                            <a:schemeClr val="dk1"/>
                          </a:solidFill>
                          <a:effectLst/>
                          <a:latin typeface="+mn-lt"/>
                          <a:ea typeface="+mn-ea"/>
                          <a:cs typeface="+mn-cs"/>
                        </a:rPr>
                        <a:t>thin &amp; squeeze concentrically</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18) RV </a:t>
                      </a:r>
                    </a:p>
                    <a:p>
                      <a:endParaRPr lang="en-US" sz="800" kern="1200" dirty="0">
                        <a:solidFill>
                          <a:schemeClr val="dk1"/>
                        </a:solidFill>
                        <a:effectLst/>
                        <a:latin typeface="+mn-lt"/>
                        <a:ea typeface="+mn-ea"/>
                        <a:cs typeface="+mn-cs"/>
                      </a:endParaRPr>
                    </a:p>
                    <a:p>
                      <a:pPr marL="569913" indent="-279400">
                        <a:buFont typeface="Arial" panose="020B0604020202020204" pitchFamily="34" charset="0"/>
                        <a:buChar char="•"/>
                      </a:pPr>
                      <a:r>
                        <a:rPr lang="en-US" sz="2000" kern="1200" dirty="0">
                          <a:solidFill>
                            <a:schemeClr val="dk1"/>
                          </a:solidFill>
                          <a:effectLst/>
                          <a:latin typeface="+mn-lt"/>
                          <a:ea typeface="+mn-ea"/>
                          <a:cs typeface="+mn-cs"/>
                        </a:rPr>
                        <a:t>most anterior chamber &amp; trabeculated</a:t>
                      </a:r>
                    </a:p>
                    <a:p>
                      <a:pPr marL="569913" indent="-279400">
                        <a:buFont typeface="Arial" panose="020B0604020202020204" pitchFamily="34" charset="0"/>
                        <a:buChar char="•"/>
                      </a:pPr>
                      <a:r>
                        <a:rPr lang="en-US" sz="2000" kern="1200" dirty="0">
                          <a:solidFill>
                            <a:schemeClr val="dk1"/>
                          </a:solidFill>
                          <a:effectLst/>
                          <a:latin typeface="+mn-lt"/>
                          <a:ea typeface="+mn-ea"/>
                          <a:cs typeface="+mn-cs"/>
                        </a:rPr>
                        <a:t>complex crescent shape</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19) Anterior &amp; posterior TV leaflets</a:t>
                      </a:r>
                    </a:p>
                    <a:p>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thin &amp; pliable leaflets</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unrestricted opening </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20) RA</a:t>
                      </a:r>
                    </a:p>
                    <a:p>
                      <a:endParaRPr lang="en-US" sz="800" kern="1200" dirty="0">
                        <a:solidFill>
                          <a:schemeClr val="dk1"/>
                        </a:solidFill>
                        <a:effectLst/>
                        <a:latin typeface="+mn-lt"/>
                        <a:ea typeface="+mn-ea"/>
                        <a:cs typeface="+mn-cs"/>
                      </a:endParaRPr>
                    </a:p>
                    <a:p>
                      <a:pPr marL="57308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smaller than RV</a:t>
                      </a:r>
                    </a:p>
                    <a:p>
                      <a:pPr marL="57308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reservoir for systemic venous return</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assists in RV filling</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eustachian valve </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Chiari network</a:t>
                      </a:r>
                    </a:p>
                    <a:p>
                      <a:pPr marL="285750" indent="-285750">
                        <a:buFont typeface="Arial" panose="020B0604020202020204" pitchFamily="34" charset="0"/>
                        <a:buChar char="•"/>
                      </a:pPr>
                      <a:endParaRPr lang="en-US" sz="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0" name="Object 9">
            <a:extLst>
              <a:ext uri="{FF2B5EF4-FFF2-40B4-BE49-F238E27FC236}">
                <a16:creationId xmlns:a16="http://schemas.microsoft.com/office/drawing/2014/main" id="{24D4203E-0479-446D-B9F6-3C10A5D16F7E}"/>
              </a:ext>
            </a:extLst>
          </p:cNvPr>
          <p:cNvGraphicFramePr>
            <a:graphicFrameLocks noChangeAspect="1"/>
          </p:cNvGraphicFramePr>
          <p:nvPr>
            <p:extLst>
              <p:ext uri="{D42A27DB-BD31-4B8C-83A1-F6EECF244321}">
                <p14:modId xmlns:p14="http://schemas.microsoft.com/office/powerpoint/2010/main" val="3389716821"/>
              </p:ext>
            </p:extLst>
          </p:nvPr>
        </p:nvGraphicFramePr>
        <p:xfrm>
          <a:off x="6338570" y="1891838"/>
          <a:ext cx="2735899" cy="2542602"/>
        </p:xfrm>
        <a:graphic>
          <a:graphicData uri="http://schemas.openxmlformats.org/presentationml/2006/ole">
            <mc:AlternateContent xmlns:mc="http://schemas.openxmlformats.org/markup-compatibility/2006">
              <mc:Choice xmlns:v="urn:schemas-microsoft-com:vml" Requires="v">
                <p:oleObj name="Bitmap Image" r:id="rId2" imgW="1638529" imgH="1486107" progId="Paint.Picture">
                  <p:embed/>
                </p:oleObj>
              </mc:Choice>
              <mc:Fallback>
                <p:oleObj name="Bitmap Image" r:id="rId2" imgW="1638529" imgH="1486107" progId="Paint.Picture">
                  <p:embed/>
                  <p:pic>
                    <p:nvPicPr>
                      <p:cNvPr id="10" name="Object 9">
                        <a:extLst>
                          <a:ext uri="{FF2B5EF4-FFF2-40B4-BE49-F238E27FC236}">
                            <a16:creationId xmlns:a16="http://schemas.microsoft.com/office/drawing/2014/main" id="{24D4203E-0479-446D-B9F6-3C10A5D16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570" y="1891838"/>
                        <a:ext cx="2735899" cy="2542602"/>
                      </a:xfrm>
                      <a:prstGeom prst="rect">
                        <a:avLst/>
                      </a:prstGeom>
                      <a:noFill/>
                    </p:spPr>
                  </p:pic>
                </p:oleObj>
              </mc:Fallback>
            </mc:AlternateContent>
          </a:graphicData>
        </a:graphic>
      </p:graphicFrame>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3" name="Object 22">
            <a:extLst>
              <a:ext uri="{FF2B5EF4-FFF2-40B4-BE49-F238E27FC236}">
                <a16:creationId xmlns:a16="http://schemas.microsoft.com/office/drawing/2014/main" id="{0AECC8F4-2C4E-4818-B6D4-4B18A9854C0E}"/>
              </a:ext>
            </a:extLst>
          </p:cNvPr>
          <p:cNvGraphicFramePr>
            <a:graphicFrameLocks noChangeAspect="1"/>
          </p:cNvGraphicFramePr>
          <p:nvPr>
            <p:extLst>
              <p:ext uri="{D42A27DB-BD31-4B8C-83A1-F6EECF244321}">
                <p14:modId xmlns:p14="http://schemas.microsoft.com/office/powerpoint/2010/main" val="2179113729"/>
              </p:ext>
            </p:extLst>
          </p:nvPr>
        </p:nvGraphicFramePr>
        <p:xfrm>
          <a:off x="9338947" y="700468"/>
          <a:ext cx="2633202" cy="2339068"/>
        </p:xfrm>
        <a:graphic>
          <a:graphicData uri="http://schemas.openxmlformats.org/presentationml/2006/ole">
            <mc:AlternateContent xmlns:mc="http://schemas.openxmlformats.org/markup-compatibility/2006">
              <mc:Choice xmlns:v="urn:schemas-microsoft-com:vml" Requires="v">
                <p:oleObj name="Bitmap Image" r:id="rId4" imgW="2238687" imgH="1933333" progId="Paint.Picture">
                  <p:embed/>
                </p:oleObj>
              </mc:Choice>
              <mc:Fallback>
                <p:oleObj name="Bitmap Image" r:id="rId4" imgW="2238687" imgH="1933333" progId="Paint.Picture">
                  <p:embed/>
                  <p:pic>
                    <p:nvPicPr>
                      <p:cNvPr id="23" name="Object 22">
                        <a:extLst>
                          <a:ext uri="{FF2B5EF4-FFF2-40B4-BE49-F238E27FC236}">
                            <a16:creationId xmlns:a16="http://schemas.microsoft.com/office/drawing/2014/main" id="{0AECC8F4-2C4E-4818-B6D4-4B18A9854C0E}"/>
                          </a:ext>
                        </a:extLst>
                      </p:cNvPr>
                      <p:cNvPicPr>
                        <a:picLocks noChangeAspect="1" noChangeArrowheads="1"/>
                      </p:cNvPicPr>
                      <p:nvPr/>
                    </p:nvPicPr>
                    <p:blipFill>
                      <a:blip r:embed="rId5">
                        <a:lum bright="30000" contrast="30000"/>
                        <a:extLst>
                          <a:ext uri="{28A0092B-C50C-407E-A947-70E740481C1C}">
                            <a14:useLocalDpi xmlns:a14="http://schemas.microsoft.com/office/drawing/2010/main" val="0"/>
                          </a:ext>
                        </a:extLst>
                      </a:blip>
                      <a:srcRect/>
                      <a:stretch>
                        <a:fillRect/>
                      </a:stretch>
                    </p:blipFill>
                    <p:spPr bwMode="auto">
                      <a:xfrm>
                        <a:off x="9338947" y="700468"/>
                        <a:ext cx="2633202" cy="2339068"/>
                      </a:xfrm>
                      <a:prstGeom prst="rect">
                        <a:avLst/>
                      </a:prstGeom>
                      <a:noFill/>
                    </p:spPr>
                  </p:pic>
                </p:oleObj>
              </mc:Fallback>
            </mc:AlternateContent>
          </a:graphicData>
        </a:graphic>
      </p:graphicFrame>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TextBox 16">
            <a:extLst>
              <a:ext uri="{FF2B5EF4-FFF2-40B4-BE49-F238E27FC236}">
                <a16:creationId xmlns:a16="http://schemas.microsoft.com/office/drawing/2014/main" id="{A98A38C8-12EB-40B6-A261-14005A0A707A}"/>
              </a:ext>
            </a:extLst>
          </p:cNvPr>
          <p:cNvSpPr txBox="1"/>
          <p:nvPr/>
        </p:nvSpPr>
        <p:spPr>
          <a:xfrm>
            <a:off x="6092041" y="5008354"/>
            <a:ext cx="3221040"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Where are the RA </a:t>
            </a:r>
          </a:p>
          <a:p>
            <a:pPr algn="ctr"/>
            <a:r>
              <a:rPr lang="en-US" sz="2000" dirty="0">
                <a:solidFill>
                  <a:srgbClr val="7030A0"/>
                </a:solidFill>
                <a:latin typeface="Gabriola" panose="04040605051002020D02" pitchFamily="82" charset="0"/>
              </a:rPr>
              <a:t>embryonic variants located?</a:t>
            </a:r>
          </a:p>
        </p:txBody>
      </p:sp>
      <p:sp>
        <p:nvSpPr>
          <p:cNvPr id="32" name="TextBox 31">
            <a:extLst>
              <a:ext uri="{FF2B5EF4-FFF2-40B4-BE49-F238E27FC236}">
                <a16:creationId xmlns:a16="http://schemas.microsoft.com/office/drawing/2014/main" id="{3840141C-2F0A-4391-803C-2B619479B2B7}"/>
              </a:ext>
            </a:extLst>
          </p:cNvPr>
          <p:cNvSpPr txBox="1"/>
          <p:nvPr/>
        </p:nvSpPr>
        <p:spPr>
          <a:xfrm>
            <a:off x="6116638" y="692572"/>
            <a:ext cx="3221041"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anatomy #1 - 4.</a:t>
            </a:r>
          </a:p>
        </p:txBody>
      </p:sp>
      <p:pic>
        <p:nvPicPr>
          <p:cNvPr id="30" name="Picture 29">
            <a:extLst>
              <a:ext uri="{FF2B5EF4-FFF2-40B4-BE49-F238E27FC236}">
                <a16:creationId xmlns:a16="http://schemas.microsoft.com/office/drawing/2014/main" id="{FAC38D7A-8757-371B-65C8-C908C14BB315}"/>
              </a:ext>
            </a:extLst>
          </p:cNvPr>
          <p:cNvPicPr>
            <a:picLocks noChangeAspect="1"/>
          </p:cNvPicPr>
          <p:nvPr/>
        </p:nvPicPr>
        <p:blipFill>
          <a:blip r:embed="rId6"/>
          <a:stretch>
            <a:fillRect/>
          </a:stretch>
        </p:blipFill>
        <p:spPr>
          <a:xfrm>
            <a:off x="9344870" y="3939875"/>
            <a:ext cx="2627279" cy="2062015"/>
          </a:xfrm>
          <a:prstGeom prst="rect">
            <a:avLst/>
          </a:prstGeom>
        </p:spPr>
      </p:pic>
    </p:spTree>
    <p:extLst>
      <p:ext uri="{BB962C8B-B14F-4D97-AF65-F5344CB8AC3E}">
        <p14:creationId xmlns:p14="http://schemas.microsoft.com/office/powerpoint/2010/main" val="3388626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25</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978239118"/>
              </p:ext>
            </p:extLst>
          </p:nvPr>
        </p:nvGraphicFramePr>
        <p:xfrm>
          <a:off x="8822" y="404449"/>
          <a:ext cx="12192000" cy="5923123"/>
        </p:xfrm>
        <a:graphic>
          <a:graphicData uri="http://schemas.openxmlformats.org/drawingml/2006/table">
            <a:tbl>
              <a:tblPr firstRow="1" bandRow="1">
                <a:tableStyleId>{5C22544A-7EE6-4342-B048-85BDC9FD1C3A}</a:tableStyleId>
              </a:tblPr>
              <a:tblGrid>
                <a:gridCol w="1283647">
                  <a:extLst>
                    <a:ext uri="{9D8B030D-6E8A-4147-A177-3AD203B41FA5}">
                      <a16:colId xmlns:a16="http://schemas.microsoft.com/office/drawing/2014/main" val="3969356882"/>
                    </a:ext>
                  </a:extLst>
                </a:gridCol>
                <a:gridCol w="4431323">
                  <a:extLst>
                    <a:ext uri="{9D8B030D-6E8A-4147-A177-3AD203B41FA5}">
                      <a16:colId xmlns:a16="http://schemas.microsoft.com/office/drawing/2014/main" val="1425804619"/>
                    </a:ext>
                  </a:extLst>
                </a:gridCol>
                <a:gridCol w="6477030">
                  <a:extLst>
                    <a:ext uri="{9D8B030D-6E8A-4147-A177-3AD203B41FA5}">
                      <a16:colId xmlns:a16="http://schemas.microsoft.com/office/drawing/2014/main" val="2274368862"/>
                    </a:ext>
                  </a:extLst>
                </a:gridCol>
              </a:tblGrid>
              <a:tr h="413982">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509141">
                <a:tc>
                  <a:txBody>
                    <a:bodyPr/>
                    <a:lstStyle/>
                    <a:p>
                      <a:r>
                        <a:rPr lang="en-US" sz="2400" dirty="0">
                          <a:latin typeface="+mj-lt"/>
                        </a:rPr>
                        <a:t>LAX RVIT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21) CFD </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RA, TV &amp; RV</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TR </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up to 93% have trace to mild TR</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22) TV inflow</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PWD gate at tips of TV leaflets</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23) CWD of TV (0.3 - 0.7 m/s)</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tabLst>
                          <a:tab pos="573088" algn="l"/>
                        </a:tabLst>
                      </a:pPr>
                      <a:r>
                        <a:rPr lang="en-US" sz="2000" kern="1200" dirty="0">
                          <a:solidFill>
                            <a:schemeClr val="dk1"/>
                          </a:solidFill>
                          <a:effectLst/>
                          <a:latin typeface="+mn-lt"/>
                          <a:ea typeface="+mn-ea"/>
                          <a:cs typeface="+mn-cs"/>
                        </a:rPr>
                        <a:t>TV </a:t>
                      </a:r>
                    </a:p>
                    <a:p>
                      <a:pPr marL="573088" indent="-287338">
                        <a:buFont typeface="Arial" panose="020B0604020202020204" pitchFamily="34" charset="0"/>
                        <a:buChar char="•"/>
                        <a:tabLst>
                          <a:tab pos="573088" algn="l"/>
                        </a:tabLst>
                      </a:pPr>
                      <a:r>
                        <a:rPr lang="en-US" sz="2000" kern="1200" dirty="0">
                          <a:solidFill>
                            <a:schemeClr val="dk1"/>
                          </a:solidFill>
                          <a:effectLst/>
                          <a:latin typeface="+mn-lt"/>
                          <a:ea typeface="+mn-ea"/>
                          <a:cs typeface="+mn-cs"/>
                        </a:rPr>
                        <a:t>peak TRV</a:t>
                      </a:r>
                    </a:p>
                    <a:p>
                      <a:pPr marL="573088" indent="-287338">
                        <a:buFont typeface="Arial" panose="020B0604020202020204" pitchFamily="34" charset="0"/>
                        <a:buChar char="•"/>
                        <a:tabLst>
                          <a:tab pos="573088" algn="l"/>
                        </a:tabLst>
                      </a:pPr>
                      <a:r>
                        <a:rPr lang="en-US" sz="2000" kern="1200" dirty="0">
                          <a:solidFill>
                            <a:schemeClr val="dk1"/>
                          </a:solidFill>
                          <a:effectLst/>
                          <a:latin typeface="+mn-lt"/>
                          <a:ea typeface="+mn-ea"/>
                          <a:cs typeface="+mn-cs"/>
                        </a:rPr>
                        <a:t>calculate RVSP  </a:t>
                      </a:r>
                      <a:endParaRPr lang="en-US" sz="1800" kern="1200" dirty="0">
                        <a:solidFill>
                          <a:schemeClr val="dk1"/>
                        </a:solidFill>
                        <a:effectLst/>
                        <a:latin typeface="+mn-lt"/>
                        <a:ea typeface="+mn-ea"/>
                        <a:cs typeface="+mn-cs"/>
                      </a:endParaRPr>
                    </a:p>
                    <a:p>
                      <a:pPr marL="573088" indent="-287338">
                        <a:buFont typeface="Arial" panose="020B0604020202020204" pitchFamily="34" charset="0"/>
                        <a:buChar char="•"/>
                        <a:tabLst>
                          <a:tab pos="573088" algn="l"/>
                        </a:tabLst>
                      </a:pPr>
                      <a:endParaRPr lang="en-US" sz="20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8" name="Object 27">
            <a:extLst>
              <a:ext uri="{FF2B5EF4-FFF2-40B4-BE49-F238E27FC236}">
                <a16:creationId xmlns:a16="http://schemas.microsoft.com/office/drawing/2014/main" id="{505499A1-6B21-42F9-8728-24009F029D1A}"/>
              </a:ext>
            </a:extLst>
          </p:cNvPr>
          <p:cNvGraphicFramePr>
            <a:graphicFrameLocks noChangeAspect="1"/>
          </p:cNvGraphicFramePr>
          <p:nvPr>
            <p:extLst>
              <p:ext uri="{D42A27DB-BD31-4B8C-83A1-F6EECF244321}">
                <p14:modId xmlns:p14="http://schemas.microsoft.com/office/powerpoint/2010/main" val="2882751277"/>
              </p:ext>
            </p:extLst>
          </p:nvPr>
        </p:nvGraphicFramePr>
        <p:xfrm>
          <a:off x="5954189" y="1002224"/>
          <a:ext cx="2706687" cy="2376488"/>
        </p:xfrm>
        <a:graphic>
          <a:graphicData uri="http://schemas.openxmlformats.org/presentationml/2006/ole">
            <mc:AlternateContent xmlns:mc="http://schemas.openxmlformats.org/markup-compatibility/2006">
              <mc:Choice xmlns:v="urn:schemas-microsoft-com:vml" Requires="v">
                <p:oleObj name="Bitmap Image" r:id="rId2" imgW="1238400" imgH="1047600" progId="Paint.Picture">
                  <p:embed/>
                </p:oleObj>
              </mc:Choice>
              <mc:Fallback>
                <p:oleObj name="Bitmap Image" r:id="rId2" imgW="1238400" imgH="1047600" progId="Paint.Picture">
                  <p:embed/>
                  <p:pic>
                    <p:nvPicPr>
                      <p:cNvPr id="28" name="Object 27">
                        <a:extLst>
                          <a:ext uri="{FF2B5EF4-FFF2-40B4-BE49-F238E27FC236}">
                            <a16:creationId xmlns:a16="http://schemas.microsoft.com/office/drawing/2014/main" id="{505499A1-6B21-42F9-8728-24009F029D1A}"/>
                          </a:ext>
                        </a:extLst>
                      </p:cNvPr>
                      <p:cNvPicPr>
                        <a:picLocks noChangeAspect="1" noChangeArrowheads="1"/>
                      </p:cNvPicPr>
                      <p:nvPr/>
                    </p:nvPicPr>
                    <p:blipFill>
                      <a:blip r:embed="rId3"/>
                      <a:srcRect/>
                      <a:stretch>
                        <a:fillRect/>
                      </a:stretch>
                    </p:blipFill>
                    <p:spPr bwMode="auto">
                      <a:xfrm>
                        <a:off x="5954189" y="1002224"/>
                        <a:ext cx="2706687" cy="2376488"/>
                      </a:xfrm>
                      <a:prstGeom prst="rect">
                        <a:avLst/>
                      </a:prstGeom>
                      <a:noFill/>
                    </p:spPr>
                  </p:pic>
                </p:oleObj>
              </mc:Fallback>
            </mc:AlternateContent>
          </a:graphicData>
        </a:graphic>
      </p:graphicFrame>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2" name="Object 31">
            <a:extLst>
              <a:ext uri="{FF2B5EF4-FFF2-40B4-BE49-F238E27FC236}">
                <a16:creationId xmlns:a16="http://schemas.microsoft.com/office/drawing/2014/main" id="{7F4383A5-284F-46AD-97AB-EA118215A40A}"/>
              </a:ext>
            </a:extLst>
          </p:cNvPr>
          <p:cNvGraphicFramePr>
            <a:graphicFrameLocks noChangeAspect="1"/>
          </p:cNvGraphicFramePr>
          <p:nvPr>
            <p:extLst>
              <p:ext uri="{D42A27DB-BD31-4B8C-83A1-F6EECF244321}">
                <p14:modId xmlns:p14="http://schemas.microsoft.com/office/powerpoint/2010/main" val="689996253"/>
              </p:ext>
            </p:extLst>
          </p:nvPr>
        </p:nvGraphicFramePr>
        <p:xfrm>
          <a:off x="8822970" y="1002224"/>
          <a:ext cx="2162175" cy="2382837"/>
        </p:xfrm>
        <a:graphic>
          <a:graphicData uri="http://schemas.openxmlformats.org/presentationml/2006/ole">
            <mc:AlternateContent xmlns:mc="http://schemas.openxmlformats.org/markup-compatibility/2006">
              <mc:Choice xmlns:v="urn:schemas-microsoft-com:vml" Requires="v">
                <p:oleObj name="Bitmap Image" r:id="rId4" imgW="1666800" imgH="1838160" progId="Paint.Picture">
                  <p:embed/>
                </p:oleObj>
              </mc:Choice>
              <mc:Fallback>
                <p:oleObj name="Bitmap Image" r:id="rId4" imgW="1666800" imgH="1838160" progId="Paint.Picture">
                  <p:embed/>
                  <p:pic>
                    <p:nvPicPr>
                      <p:cNvPr id="32" name="Object 31">
                        <a:extLst>
                          <a:ext uri="{FF2B5EF4-FFF2-40B4-BE49-F238E27FC236}">
                            <a16:creationId xmlns:a16="http://schemas.microsoft.com/office/drawing/2014/main" id="{7F4383A5-284F-46AD-97AB-EA118215A40A}"/>
                          </a:ext>
                        </a:extLst>
                      </p:cNvPr>
                      <p:cNvPicPr>
                        <a:picLocks noChangeAspect="1" noChangeArrowheads="1"/>
                      </p:cNvPicPr>
                      <p:nvPr/>
                    </p:nvPicPr>
                    <p:blipFill>
                      <a:blip r:embed="rId5"/>
                      <a:srcRect/>
                      <a:stretch>
                        <a:fillRect/>
                      </a:stretch>
                    </p:blipFill>
                    <p:spPr bwMode="auto">
                      <a:xfrm>
                        <a:off x="8822970" y="1002224"/>
                        <a:ext cx="2162175" cy="2382837"/>
                      </a:xfrm>
                      <a:prstGeom prst="rect">
                        <a:avLst/>
                      </a:prstGeom>
                      <a:noFill/>
                    </p:spPr>
                  </p:pic>
                </p:oleObj>
              </mc:Fallback>
            </mc:AlternateContent>
          </a:graphicData>
        </a:graphic>
      </p:graphicFrame>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5" name="Object 34">
            <a:extLst>
              <a:ext uri="{FF2B5EF4-FFF2-40B4-BE49-F238E27FC236}">
                <a16:creationId xmlns:a16="http://schemas.microsoft.com/office/drawing/2014/main" id="{F3ADB850-9D70-49F5-8D12-6F69F090EC80}"/>
              </a:ext>
            </a:extLst>
          </p:cNvPr>
          <p:cNvGraphicFramePr>
            <a:graphicFrameLocks noChangeAspect="1"/>
          </p:cNvGraphicFramePr>
          <p:nvPr>
            <p:extLst>
              <p:ext uri="{D42A27DB-BD31-4B8C-83A1-F6EECF244321}">
                <p14:modId xmlns:p14="http://schemas.microsoft.com/office/powerpoint/2010/main" val="1749610951"/>
              </p:ext>
            </p:extLst>
          </p:nvPr>
        </p:nvGraphicFramePr>
        <p:xfrm>
          <a:off x="5931292" y="3654304"/>
          <a:ext cx="2744419" cy="2473388"/>
        </p:xfrm>
        <a:graphic>
          <a:graphicData uri="http://schemas.openxmlformats.org/presentationml/2006/ole">
            <mc:AlternateContent xmlns:mc="http://schemas.openxmlformats.org/markup-compatibility/2006">
              <mc:Choice xmlns:v="urn:schemas-microsoft-com:vml" Requires="v">
                <p:oleObj name="Bitmap Image" r:id="rId6" imgW="2352600" imgH="2124000" progId="Paint.Picture">
                  <p:embed/>
                </p:oleObj>
              </mc:Choice>
              <mc:Fallback>
                <p:oleObj name="Bitmap Image" r:id="rId6" imgW="2352600" imgH="2124000" progId="Paint.Picture">
                  <p:embed/>
                  <p:pic>
                    <p:nvPicPr>
                      <p:cNvPr id="35" name="Object 34">
                        <a:extLst>
                          <a:ext uri="{FF2B5EF4-FFF2-40B4-BE49-F238E27FC236}">
                            <a16:creationId xmlns:a16="http://schemas.microsoft.com/office/drawing/2014/main" id="{F3ADB850-9D70-49F5-8D12-6F69F090EC80}"/>
                          </a:ext>
                        </a:extLst>
                      </p:cNvPr>
                      <p:cNvPicPr>
                        <a:picLocks noChangeAspect="1" noChangeArrowheads="1"/>
                      </p:cNvPicPr>
                      <p:nvPr/>
                    </p:nvPicPr>
                    <p:blipFill>
                      <a:blip r:embed="rId7"/>
                      <a:srcRect/>
                      <a:stretch>
                        <a:fillRect/>
                      </a:stretch>
                    </p:blipFill>
                    <p:spPr bwMode="auto">
                      <a:xfrm>
                        <a:off x="5931292" y="3654304"/>
                        <a:ext cx="2744419" cy="2473388"/>
                      </a:xfrm>
                      <a:prstGeom prst="rect">
                        <a:avLst/>
                      </a:prstGeom>
                      <a:noFill/>
                    </p:spPr>
                  </p:pic>
                </p:oleObj>
              </mc:Fallback>
            </mc:AlternateContent>
          </a:graphicData>
        </a:graphic>
      </p:graphicFrame>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7" name="Object 36">
            <a:extLst>
              <a:ext uri="{FF2B5EF4-FFF2-40B4-BE49-F238E27FC236}">
                <a16:creationId xmlns:a16="http://schemas.microsoft.com/office/drawing/2014/main" id="{4DDA4F95-48CA-4666-BC71-451D54EECB30}"/>
              </a:ext>
            </a:extLst>
          </p:cNvPr>
          <p:cNvGraphicFramePr>
            <a:graphicFrameLocks noChangeAspect="1"/>
          </p:cNvGraphicFramePr>
          <p:nvPr>
            <p:extLst>
              <p:ext uri="{D42A27DB-BD31-4B8C-83A1-F6EECF244321}">
                <p14:modId xmlns:p14="http://schemas.microsoft.com/office/powerpoint/2010/main" val="2552976946"/>
              </p:ext>
            </p:extLst>
          </p:nvPr>
        </p:nvGraphicFramePr>
        <p:xfrm>
          <a:off x="8795660" y="3670622"/>
          <a:ext cx="2169519" cy="2457070"/>
        </p:xfrm>
        <a:graphic>
          <a:graphicData uri="http://schemas.openxmlformats.org/presentationml/2006/ole">
            <mc:AlternateContent xmlns:mc="http://schemas.openxmlformats.org/markup-compatibility/2006">
              <mc:Choice xmlns:v="urn:schemas-microsoft-com:vml" Requires="v">
                <p:oleObj name="Bitmap Image" r:id="rId8" imgW="1514520" imgH="1666800" progId="Paint.Picture">
                  <p:embed/>
                </p:oleObj>
              </mc:Choice>
              <mc:Fallback>
                <p:oleObj name="Bitmap Image" r:id="rId8" imgW="1514520" imgH="1666800" progId="Paint.Picture">
                  <p:embed/>
                  <p:pic>
                    <p:nvPicPr>
                      <p:cNvPr id="37" name="Object 36">
                        <a:extLst>
                          <a:ext uri="{FF2B5EF4-FFF2-40B4-BE49-F238E27FC236}">
                            <a16:creationId xmlns:a16="http://schemas.microsoft.com/office/drawing/2014/main" id="{4DDA4F95-48CA-4666-BC71-451D54EECB30}"/>
                          </a:ext>
                        </a:extLst>
                      </p:cNvPr>
                      <p:cNvPicPr>
                        <a:picLocks noChangeAspect="1" noChangeArrowheads="1"/>
                      </p:cNvPicPr>
                      <p:nvPr/>
                    </p:nvPicPr>
                    <p:blipFill>
                      <a:blip r:embed="rId9"/>
                      <a:srcRect/>
                      <a:stretch>
                        <a:fillRect/>
                      </a:stretch>
                    </p:blipFill>
                    <p:spPr bwMode="auto">
                      <a:xfrm>
                        <a:off x="8795660" y="3670622"/>
                        <a:ext cx="2169519" cy="2457070"/>
                      </a:xfrm>
                      <a:prstGeom prst="rect">
                        <a:avLst/>
                      </a:prstGeom>
                      <a:noFill/>
                    </p:spPr>
                  </p:pic>
                </p:oleObj>
              </mc:Fallback>
            </mc:AlternateContent>
          </a:graphicData>
        </a:graphic>
      </p:graphicFrame>
      <p:sp>
        <p:nvSpPr>
          <p:cNvPr id="10" name="TextBox 9">
            <a:extLst>
              <a:ext uri="{FF2B5EF4-FFF2-40B4-BE49-F238E27FC236}">
                <a16:creationId xmlns:a16="http://schemas.microsoft.com/office/drawing/2014/main" id="{D274A73D-8B73-497F-B295-F7BCA1DD27D5}"/>
              </a:ext>
            </a:extLst>
          </p:cNvPr>
          <p:cNvSpPr txBox="1"/>
          <p:nvPr/>
        </p:nvSpPr>
        <p:spPr>
          <a:xfrm>
            <a:off x="10985145" y="1432195"/>
            <a:ext cx="1229233" cy="1323439"/>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a:t>
            </a:r>
          </a:p>
          <a:p>
            <a:pPr algn="ctr"/>
            <a:r>
              <a:rPr lang="en-US" sz="2000" dirty="0">
                <a:solidFill>
                  <a:srgbClr val="7030A0"/>
                </a:solidFill>
                <a:latin typeface="Gabriola" panose="04040605051002020D02" pitchFamily="82" charset="0"/>
              </a:rPr>
              <a:t>the blue jet indicate?</a:t>
            </a:r>
          </a:p>
        </p:txBody>
      </p:sp>
    </p:spTree>
    <p:extLst>
      <p:ext uri="{BB962C8B-B14F-4D97-AF65-F5344CB8AC3E}">
        <p14:creationId xmlns:p14="http://schemas.microsoft.com/office/powerpoint/2010/main" val="3678398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26</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671153208"/>
              </p:ext>
            </p:extLst>
          </p:nvPr>
        </p:nvGraphicFramePr>
        <p:xfrm>
          <a:off x="0" y="1074"/>
          <a:ext cx="12192000" cy="6339161"/>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425804619"/>
                    </a:ext>
                  </a:extLst>
                </a:gridCol>
              </a:tblGrid>
              <a:tr h="466417">
                <a:tc>
                  <a:txBody>
                    <a:bodyPr/>
                    <a:lstStyle/>
                    <a:p>
                      <a:pPr algn="ctr"/>
                      <a:r>
                        <a:rPr lang="en-US" sz="2400" b="0" dirty="0">
                          <a:solidFill>
                            <a:srgbClr val="7030A0"/>
                          </a:solidFill>
                          <a:latin typeface="+mj-lt"/>
                        </a:rPr>
                        <a:t>NOTES:  TR &amp; RVSP CALCULATION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C690"/>
                    </a:solidFill>
                  </a:tcPr>
                </a:tc>
                <a:extLst>
                  <a:ext uri="{0D108BD9-81ED-4DB2-BD59-A6C34878D82A}">
                    <a16:rowId xmlns:a16="http://schemas.microsoft.com/office/drawing/2014/main" val="3643217943"/>
                  </a:ext>
                </a:extLst>
              </a:tr>
              <a:tr h="5872744">
                <a:tc>
                  <a:txBody>
                    <a:bodyPr/>
                    <a:lstStyle/>
                    <a:p>
                      <a:pPr marL="115888" indent="0" algn="l">
                        <a:buFont typeface="Arial" panose="020B0604020202020204" pitchFamily="34" charset="0"/>
                        <a:buNone/>
                      </a:pPr>
                      <a:endParaRPr lang="en-US" sz="1400" i="1" kern="1200" dirty="0">
                        <a:solidFill>
                          <a:schemeClr val="dk1"/>
                        </a:solidFill>
                        <a:effectLst/>
                        <a:latin typeface="+mn-lt"/>
                        <a:ea typeface="+mn-ea"/>
                        <a:cs typeface="+mn-cs"/>
                      </a:endParaRPr>
                    </a:p>
                    <a:p>
                      <a:pPr marL="115888" indent="0" algn="l">
                        <a:buFont typeface="Arial" panose="020B0604020202020204" pitchFamily="34" charset="0"/>
                        <a:buNone/>
                      </a:pPr>
                      <a:r>
                        <a:rPr lang="en-US" sz="2000" i="1" kern="1200" dirty="0">
                          <a:solidFill>
                            <a:srgbClr val="F8C690"/>
                          </a:solidFill>
                          <a:effectLst/>
                          <a:latin typeface="+mn-lt"/>
                          <a:ea typeface="+mn-ea"/>
                          <a:cs typeface="+mn-cs"/>
                        </a:rPr>
                        <a:t>In the absence of RVOTO, peak TRV &amp; mean RAP </a:t>
                      </a:r>
                      <a:r>
                        <a:rPr lang="en-US" sz="2000" i="1" kern="1200" dirty="0">
                          <a:solidFill>
                            <a:srgbClr val="F8C690"/>
                          </a:solidFill>
                          <a:effectLst/>
                          <a:latin typeface="+mn-lt"/>
                          <a:ea typeface="+mn-ea"/>
                          <a:cs typeface="+mn-cs"/>
                          <a:sym typeface="Wingdings" panose="05000000000000000000" pitchFamily="2" charset="2"/>
                        </a:rPr>
                        <a:t>are used to </a:t>
                      </a:r>
                      <a:r>
                        <a:rPr lang="en-US" sz="2000" i="1" kern="1200" dirty="0">
                          <a:solidFill>
                            <a:srgbClr val="F8C690"/>
                          </a:solidFill>
                          <a:effectLst/>
                          <a:latin typeface="+mn-lt"/>
                          <a:ea typeface="+mn-ea"/>
                          <a:cs typeface="+mn-cs"/>
                        </a:rPr>
                        <a:t>estimate RVSP &amp; assess PH.</a:t>
                      </a:r>
                    </a:p>
                    <a:p>
                      <a:pPr marL="0" indent="0">
                        <a:buFont typeface="Arial" panose="020B0604020202020204" pitchFamily="34" charset="0"/>
                        <a:buNone/>
                      </a:pPr>
                      <a:endParaRPr lang="en-US" sz="1400" i="1" kern="1200" dirty="0">
                        <a:solidFill>
                          <a:srgbClr val="F8C690"/>
                        </a:solidFill>
                        <a:effectLst/>
                        <a:latin typeface="+mn-lt"/>
                        <a:ea typeface="+mn-ea"/>
                        <a:cs typeface="+mn-cs"/>
                      </a:endParaRPr>
                    </a:p>
                    <a:p>
                      <a:pPr marL="396875" indent="-285750">
                        <a:buFont typeface="Arial" panose="020B0604020202020204" pitchFamily="34" charset="0"/>
                        <a:buChar char="•"/>
                      </a:pPr>
                      <a:r>
                        <a:rPr lang="en-US" sz="2000" kern="1200" dirty="0">
                          <a:solidFill>
                            <a:srgbClr val="F8C690"/>
                          </a:solidFill>
                          <a:effectLst/>
                          <a:latin typeface="+mn-lt"/>
                          <a:ea typeface="+mn-ea"/>
                          <a:cs typeface="+mn-cs"/>
                        </a:rPr>
                        <a:t>RVSP = SPAP</a:t>
                      </a:r>
                    </a:p>
                    <a:p>
                      <a:pPr marL="396875" indent="-285750">
                        <a:buFont typeface="Arial" panose="020B0604020202020204" pitchFamily="34" charset="0"/>
                        <a:buChar char="•"/>
                      </a:pPr>
                      <a:r>
                        <a:rPr lang="en-US" sz="2000" kern="1200" dirty="0">
                          <a:solidFill>
                            <a:srgbClr val="F8C690"/>
                          </a:solidFill>
                          <a:effectLst/>
                          <a:latin typeface="+mn-lt"/>
                          <a:ea typeface="+mn-ea"/>
                          <a:cs typeface="+mn-cs"/>
                        </a:rPr>
                        <a:t>compare views</a:t>
                      </a:r>
                    </a:p>
                    <a:p>
                      <a:pPr marL="396875" indent="-285750">
                        <a:buFont typeface="Arial" panose="020B0604020202020204" pitchFamily="34" charset="0"/>
                        <a:buChar char="•"/>
                      </a:pPr>
                      <a:r>
                        <a:rPr lang="en-US" sz="2000" kern="1200" dirty="0">
                          <a:solidFill>
                            <a:srgbClr val="F8C690"/>
                          </a:solidFill>
                          <a:effectLst/>
                          <a:latin typeface="+mn-lt"/>
                          <a:ea typeface="+mn-ea"/>
                          <a:cs typeface="+mn-cs"/>
                        </a:rPr>
                        <a:t>utilize CFD to locate TR jet, optimize Doppler angle &amp; place CWD focus within jet</a:t>
                      </a:r>
                    </a:p>
                    <a:p>
                      <a:pPr marL="396875" indent="-285750">
                        <a:buFont typeface="Arial" panose="020B0604020202020204" pitchFamily="34" charset="0"/>
                        <a:buChar char="•"/>
                      </a:pPr>
                      <a:r>
                        <a:rPr lang="en-US" sz="2000" kern="1200" dirty="0">
                          <a:solidFill>
                            <a:srgbClr val="F8C690"/>
                          </a:solidFill>
                          <a:effectLst/>
                          <a:latin typeface="+mn-lt"/>
                          <a:ea typeface="+mn-ea"/>
                          <a:cs typeface="+mn-cs"/>
                        </a:rPr>
                        <a:t>? filling in adequately…</a:t>
                      </a:r>
                    </a:p>
                    <a:p>
                      <a:pPr marL="396875" indent="-285750">
                        <a:buFont typeface="Arial" panose="020B0604020202020204" pitchFamily="34" charset="0"/>
                        <a:buChar char="•"/>
                      </a:pPr>
                      <a:r>
                        <a:rPr lang="en-US" sz="2000" kern="1200" dirty="0">
                          <a:solidFill>
                            <a:srgbClr val="F8C690"/>
                          </a:solidFill>
                          <a:effectLst/>
                          <a:latin typeface="+mn-lt"/>
                          <a:ea typeface="+mn-ea"/>
                          <a:cs typeface="+mn-cs"/>
                        </a:rPr>
                        <a:t>acquire peak TRV </a:t>
                      </a:r>
                    </a:p>
                    <a:p>
                      <a:pPr marL="396875" indent="-285750">
                        <a:buFont typeface="Arial" panose="020B0604020202020204" pitchFamily="34" charset="0"/>
                        <a:buChar char="•"/>
                      </a:pPr>
                      <a:r>
                        <a:rPr lang="en-US" sz="2000" kern="1200" dirty="0">
                          <a:solidFill>
                            <a:srgbClr val="F8C690"/>
                          </a:solidFill>
                          <a:effectLst/>
                          <a:latin typeface="+mn-lt"/>
                          <a:ea typeface="+mn-ea"/>
                          <a:cs typeface="+mn-cs"/>
                        </a:rPr>
                        <a:t>calculate RV-RA PG (4V</a:t>
                      </a:r>
                      <a:r>
                        <a:rPr lang="en-US" sz="2000" kern="1200" baseline="30000" dirty="0">
                          <a:solidFill>
                            <a:srgbClr val="F8C690"/>
                          </a:solidFill>
                          <a:effectLst/>
                          <a:latin typeface="+mn-lt"/>
                          <a:ea typeface="+mn-ea"/>
                          <a:cs typeface="+mn-cs"/>
                        </a:rPr>
                        <a:t>2</a:t>
                      </a:r>
                      <a:r>
                        <a:rPr lang="en-US" sz="2000" kern="1200" baseline="0" dirty="0">
                          <a:solidFill>
                            <a:srgbClr val="F8C690"/>
                          </a:solidFill>
                          <a:effectLst/>
                          <a:latin typeface="+mn-lt"/>
                          <a:ea typeface="+mn-ea"/>
                          <a:cs typeface="+mn-cs"/>
                        </a:rPr>
                        <a:t> </a:t>
                      </a:r>
                      <a:r>
                        <a:rPr lang="en-US" sz="2000" kern="1200" dirty="0">
                          <a:solidFill>
                            <a:srgbClr val="F8C690"/>
                          </a:solidFill>
                          <a:effectLst/>
                          <a:latin typeface="+mn-lt"/>
                          <a:ea typeface="+mn-ea"/>
                          <a:cs typeface="+mn-cs"/>
                        </a:rPr>
                        <a:t>where V = peak TRV)</a:t>
                      </a:r>
                    </a:p>
                    <a:p>
                      <a:pPr marL="396875" indent="-285750">
                        <a:buFont typeface="Arial" panose="020B0604020202020204" pitchFamily="34" charset="0"/>
                        <a:buChar char="•"/>
                      </a:pPr>
                      <a:r>
                        <a:rPr lang="en-US" sz="2000" kern="1200" dirty="0">
                          <a:solidFill>
                            <a:srgbClr val="F8C690"/>
                          </a:solidFill>
                          <a:effectLst/>
                          <a:latin typeface="+mn-lt"/>
                          <a:ea typeface="+mn-ea"/>
                          <a:cs typeface="+mn-cs"/>
                        </a:rPr>
                        <a:t>if a central line is present, CVP = RAP, or estimate the mean RAP (</a:t>
                      </a:r>
                      <a:r>
                        <a:rPr lang="en-US" sz="2000" i="1" kern="1200" dirty="0">
                          <a:solidFill>
                            <a:srgbClr val="F8C690"/>
                          </a:solidFill>
                          <a:effectLst/>
                          <a:latin typeface="+mn-lt"/>
                          <a:ea typeface="+mn-ea"/>
                          <a:cs typeface="+mn-cs"/>
                        </a:rPr>
                        <a:t>ASE recommends 3/8/15 method)</a:t>
                      </a:r>
                    </a:p>
                    <a:p>
                      <a:pPr marL="111125" indent="0">
                        <a:buFont typeface="Arial" panose="020B0604020202020204" pitchFamily="34" charset="0"/>
                        <a:buNone/>
                      </a:pPr>
                      <a:r>
                        <a:rPr lang="en-US" sz="1400" i="1" kern="1200" dirty="0">
                          <a:solidFill>
                            <a:srgbClr val="F8C690"/>
                          </a:solidFill>
                          <a:effectLst/>
                          <a:latin typeface="+mn-lt"/>
                          <a:ea typeface="+mn-ea"/>
                          <a:cs typeface="+mn-cs"/>
                        </a:rPr>
                        <a:t>  </a:t>
                      </a:r>
                    </a:p>
                    <a:p>
                      <a:pPr marL="741363" indent="-400050">
                        <a:buFont typeface="Wingdings" panose="05000000000000000000" pitchFamily="2" charset="2"/>
                        <a:buChar char="ü"/>
                        <a:tabLst>
                          <a:tab pos="747713" algn="l"/>
                          <a:tab pos="804863" algn="l"/>
                        </a:tabLst>
                      </a:pPr>
                      <a:r>
                        <a:rPr lang="en-US" sz="2000" kern="1200" dirty="0">
                          <a:solidFill>
                            <a:srgbClr val="F8C690"/>
                          </a:solidFill>
                          <a:effectLst/>
                          <a:latin typeface="+mn-lt"/>
                          <a:ea typeface="+mn-ea"/>
                          <a:cs typeface="+mn-cs"/>
                        </a:rPr>
                        <a:t>SUB IVC</a:t>
                      </a:r>
                    </a:p>
                    <a:p>
                      <a:pPr marL="741363" indent="-400050">
                        <a:buFont typeface="Wingdings" panose="05000000000000000000" pitchFamily="2" charset="2"/>
                        <a:buChar char="ü"/>
                        <a:tabLst>
                          <a:tab pos="747713" algn="l"/>
                          <a:tab pos="804863" algn="l"/>
                        </a:tabLst>
                      </a:pPr>
                      <a:r>
                        <a:rPr lang="en-US" sz="2000" kern="1200" dirty="0">
                          <a:solidFill>
                            <a:srgbClr val="F8C690"/>
                          </a:solidFill>
                          <a:effectLst/>
                          <a:latin typeface="+mn-lt"/>
                          <a:ea typeface="+mn-ea"/>
                          <a:cs typeface="+mn-cs"/>
                        </a:rPr>
                        <a:t>IVC diameter (1.2 - 2.1 cm) at rest, normal respiration, perpendicular angle, ~ 1 - 2 cm distal to RA</a:t>
                      </a:r>
                    </a:p>
                    <a:p>
                      <a:pPr marL="741363" marR="0" lvl="0" indent="-4000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tab pos="747713" algn="l"/>
                          <a:tab pos="804863" algn="l"/>
                        </a:tabLst>
                        <a:defRPr/>
                      </a:pPr>
                      <a:r>
                        <a:rPr lang="en-US" sz="2000" kern="1200" dirty="0">
                          <a:solidFill>
                            <a:srgbClr val="F8C690"/>
                          </a:solidFill>
                          <a:effectLst/>
                          <a:latin typeface="+mn-lt"/>
                          <a:ea typeface="+mn-ea"/>
                          <a:cs typeface="+mn-cs"/>
                        </a:rPr>
                        <a:t>exception: normal young athletes</a:t>
                      </a:r>
                    </a:p>
                    <a:p>
                      <a:pPr marL="741363" indent="-400050">
                        <a:buFont typeface="Wingdings" panose="05000000000000000000" pitchFamily="2" charset="2"/>
                        <a:buChar char="ü"/>
                        <a:tabLst>
                          <a:tab pos="747713" algn="l"/>
                          <a:tab pos="804863" algn="l"/>
                        </a:tabLst>
                      </a:pPr>
                      <a:r>
                        <a:rPr lang="en-US" sz="2000" kern="1200" dirty="0">
                          <a:solidFill>
                            <a:srgbClr val="F8C690"/>
                          </a:solidFill>
                          <a:effectLst/>
                          <a:latin typeface="+mn-lt"/>
                          <a:ea typeface="+mn-ea"/>
                          <a:cs typeface="+mn-cs"/>
                        </a:rPr>
                        <a:t>IVC inspiratory collapse/sniff test</a:t>
                      </a:r>
                    </a:p>
                    <a:p>
                      <a:pPr marL="741363" lvl="0" indent="-400050">
                        <a:buFont typeface="Wingdings" panose="05000000000000000000" pitchFamily="2" charset="2"/>
                        <a:buChar char="ü"/>
                        <a:tabLst>
                          <a:tab pos="747713" algn="l"/>
                          <a:tab pos="804863" algn="l"/>
                        </a:tabLst>
                      </a:pPr>
                      <a:r>
                        <a:rPr lang="en-US" sz="2000" kern="1200" dirty="0">
                          <a:solidFill>
                            <a:srgbClr val="F8C690"/>
                          </a:solidFill>
                          <a:effectLst/>
                          <a:latin typeface="+mn-lt"/>
                          <a:ea typeface="+mn-ea"/>
                          <a:cs typeface="+mn-cs"/>
                        </a:rPr>
                        <a:t>estimate mean RAP </a:t>
                      </a:r>
                    </a:p>
                    <a:p>
                      <a:pPr marL="741363" lvl="0" indent="-400050">
                        <a:buFont typeface="Wingdings" panose="05000000000000000000" pitchFamily="2" charset="2"/>
                        <a:buChar char="ü"/>
                        <a:tabLst>
                          <a:tab pos="747713" algn="l"/>
                          <a:tab pos="804863" algn="l"/>
                        </a:tabLst>
                      </a:pPr>
                      <a:r>
                        <a:rPr lang="en-US" sz="2000" kern="1200" dirty="0">
                          <a:solidFill>
                            <a:srgbClr val="F8C690"/>
                          </a:solidFill>
                          <a:effectLst/>
                          <a:latin typeface="+mn-lt"/>
                          <a:ea typeface="+mn-ea"/>
                          <a:cs typeface="+mn-cs"/>
                        </a:rPr>
                        <a:t>calculate </a:t>
                      </a:r>
                      <a:r>
                        <a:rPr lang="en-US" sz="2000" b="1" kern="1200" dirty="0">
                          <a:solidFill>
                            <a:srgbClr val="F8C690"/>
                          </a:solidFill>
                          <a:effectLst/>
                          <a:latin typeface="+mn-lt"/>
                          <a:ea typeface="+mn-ea"/>
                          <a:cs typeface="+mn-cs"/>
                        </a:rPr>
                        <a:t>RVSP = 4(peak TRV)</a:t>
                      </a:r>
                      <a:r>
                        <a:rPr lang="en-US" sz="2000" b="1" kern="1200" baseline="30000" dirty="0">
                          <a:solidFill>
                            <a:srgbClr val="F8C690"/>
                          </a:solidFill>
                          <a:effectLst/>
                          <a:latin typeface="+mn-lt"/>
                          <a:ea typeface="+mn-ea"/>
                          <a:cs typeface="+mn-cs"/>
                        </a:rPr>
                        <a:t>2</a:t>
                      </a:r>
                      <a:r>
                        <a:rPr lang="en-US" sz="2000" b="1" kern="1200" dirty="0">
                          <a:solidFill>
                            <a:srgbClr val="F8C690"/>
                          </a:solidFill>
                          <a:effectLst/>
                          <a:latin typeface="+mn-lt"/>
                          <a:ea typeface="+mn-ea"/>
                          <a:cs typeface="+mn-cs"/>
                        </a:rPr>
                        <a:t> + mean RAP</a:t>
                      </a:r>
                    </a:p>
                    <a:p>
                      <a:pPr marL="741363" lvl="0" indent="-400050">
                        <a:buFont typeface="Wingdings" panose="05000000000000000000" pitchFamily="2" charset="2"/>
                        <a:buChar char="ü"/>
                        <a:tabLst>
                          <a:tab pos="747713" algn="l"/>
                          <a:tab pos="804863" algn="l"/>
                        </a:tabLst>
                      </a:pPr>
                      <a:r>
                        <a:rPr lang="en-US" sz="2000" b="0" kern="1200" dirty="0">
                          <a:solidFill>
                            <a:srgbClr val="F8C690"/>
                          </a:solidFill>
                          <a:effectLst/>
                          <a:latin typeface="+mn-lt"/>
                          <a:ea typeface="+mn-ea"/>
                          <a:cs typeface="+mn-cs"/>
                        </a:rPr>
                        <a:t>assess PH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679236" y="5430536"/>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4060" y="40222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9B78D8CB-C095-405F-B598-75A78E43E551}"/>
              </a:ext>
            </a:extLst>
          </p:cNvPr>
          <p:cNvSpPr>
            <a:spLocks noChangeArrowheads="1"/>
          </p:cNvSpPr>
          <p:nvPr/>
        </p:nvSpPr>
        <p:spPr bwMode="auto">
          <a:xfrm>
            <a:off x="9572625" y="18378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D581A80D-B010-48A3-B5FF-E10F42A850FF}"/>
              </a:ext>
            </a:extLst>
          </p:cNvPr>
          <p:cNvSpPr>
            <a:spLocks noChangeArrowheads="1"/>
          </p:cNvSpPr>
          <p:nvPr/>
        </p:nvSpPr>
        <p:spPr bwMode="auto">
          <a:xfrm>
            <a:off x="9572625" y="32104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9" name="Table 38">
            <a:extLst>
              <a:ext uri="{FF2B5EF4-FFF2-40B4-BE49-F238E27FC236}">
                <a16:creationId xmlns:a16="http://schemas.microsoft.com/office/drawing/2014/main" id="{19F228AD-741B-411A-94BF-85A75456C922}"/>
              </a:ext>
            </a:extLst>
          </p:cNvPr>
          <p:cNvGraphicFramePr>
            <a:graphicFrameLocks noGrp="1"/>
          </p:cNvGraphicFramePr>
          <p:nvPr>
            <p:extLst>
              <p:ext uri="{D42A27DB-BD31-4B8C-83A1-F6EECF244321}">
                <p14:modId xmlns:p14="http://schemas.microsoft.com/office/powerpoint/2010/main" val="3903140434"/>
              </p:ext>
            </p:extLst>
          </p:nvPr>
        </p:nvGraphicFramePr>
        <p:xfrm>
          <a:off x="5888381" y="4573819"/>
          <a:ext cx="5989833" cy="1524000"/>
        </p:xfrm>
        <a:graphic>
          <a:graphicData uri="http://schemas.openxmlformats.org/drawingml/2006/table">
            <a:tbl>
              <a:tblPr firstRow="1" bandRow="1">
                <a:tableStyleId>{93296810-A885-4BE3-A3E7-6D5BEEA58F35}</a:tableStyleId>
              </a:tblPr>
              <a:tblGrid>
                <a:gridCol w="3341680">
                  <a:extLst>
                    <a:ext uri="{9D8B030D-6E8A-4147-A177-3AD203B41FA5}">
                      <a16:colId xmlns:a16="http://schemas.microsoft.com/office/drawing/2014/main" val="3296041532"/>
                    </a:ext>
                  </a:extLst>
                </a:gridCol>
                <a:gridCol w="2648153">
                  <a:extLst>
                    <a:ext uri="{9D8B030D-6E8A-4147-A177-3AD203B41FA5}">
                      <a16:colId xmlns:a16="http://schemas.microsoft.com/office/drawing/2014/main" val="1920124500"/>
                    </a:ext>
                  </a:extLst>
                </a:gridCol>
              </a:tblGrid>
              <a:tr h="221417">
                <a:tc>
                  <a:txBody>
                    <a:bodyPr/>
                    <a:lstStyle/>
                    <a:p>
                      <a:pPr marL="0" marR="0" algn="ctr">
                        <a:spcBef>
                          <a:spcPts val="0"/>
                        </a:spcBef>
                        <a:spcAft>
                          <a:spcPts val="0"/>
                        </a:spcAft>
                      </a:pPr>
                      <a:r>
                        <a:rPr lang="en-US" sz="2000" b="0" dirty="0">
                          <a:solidFill>
                            <a:schemeClr val="tx1"/>
                          </a:solidFill>
                          <a:effectLst/>
                          <a:latin typeface="+mj-lt"/>
                          <a:ea typeface="MS Mincho" panose="02020609040205080304" pitchFamily="49" charset="-128"/>
                        </a:rPr>
                        <a:t>IVC PARAMETERS</a:t>
                      </a:r>
                      <a:endParaRPr lang="en-US" sz="2000" b="0" dirty="0">
                        <a:solidFill>
                          <a:schemeClr val="tx1"/>
                        </a:solidFill>
                        <a:effectLst/>
                        <a:latin typeface="+mj-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690"/>
                    </a:solidFill>
                  </a:tcPr>
                </a:tc>
                <a:tc>
                  <a:txBody>
                    <a:bodyPr/>
                    <a:lstStyle/>
                    <a:p>
                      <a:pPr marL="0" marR="0" algn="ctr">
                        <a:spcBef>
                          <a:spcPts val="0"/>
                        </a:spcBef>
                        <a:spcAft>
                          <a:spcPts val="0"/>
                        </a:spcAft>
                      </a:pPr>
                      <a:r>
                        <a:rPr lang="en-US" sz="2000" b="0" dirty="0">
                          <a:solidFill>
                            <a:schemeClr val="tx1"/>
                          </a:solidFill>
                          <a:effectLst/>
                          <a:latin typeface="+mj-lt"/>
                          <a:ea typeface="MS Mincho" panose="02020609040205080304" pitchFamily="49" charset="-128"/>
                        </a:rPr>
                        <a:t>ESTIMATE </a:t>
                      </a:r>
                    </a:p>
                    <a:p>
                      <a:pPr marL="0" marR="0" algn="ctr">
                        <a:spcBef>
                          <a:spcPts val="0"/>
                        </a:spcBef>
                        <a:spcAft>
                          <a:spcPts val="0"/>
                        </a:spcAft>
                      </a:pPr>
                      <a:r>
                        <a:rPr lang="en-US" sz="2000" b="0" dirty="0">
                          <a:solidFill>
                            <a:schemeClr val="tx1"/>
                          </a:solidFill>
                          <a:effectLst/>
                          <a:latin typeface="+mj-lt"/>
                          <a:ea typeface="MS Mincho" panose="02020609040205080304" pitchFamily="49" charset="-128"/>
                        </a:rPr>
                        <a:t>MEAN RAP (mmHg)</a:t>
                      </a:r>
                      <a:endParaRPr lang="en-US" sz="2000" b="0" dirty="0">
                        <a:solidFill>
                          <a:schemeClr val="tx1"/>
                        </a:solidFill>
                        <a:effectLst/>
                        <a:latin typeface="+mj-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690"/>
                    </a:solidFill>
                  </a:tcPr>
                </a:tc>
                <a:extLst>
                  <a:ext uri="{0D108BD9-81ED-4DB2-BD59-A6C34878D82A}">
                    <a16:rowId xmlns:a16="http://schemas.microsoft.com/office/drawing/2014/main" val="1658379300"/>
                  </a:ext>
                </a:extLst>
              </a:tr>
              <a:tr h="1673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effectLst/>
                          <a:latin typeface="+mn-lt"/>
                          <a:ea typeface="MS Mincho" panose="02020609040205080304" pitchFamily="49" charset="-128"/>
                        </a:rPr>
                        <a:t>&lt; 2.1 cm &amp; &gt; 50% collapse</a:t>
                      </a:r>
                      <a:endParaRPr lang="en-US" sz="2000" b="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2000" b="0" dirty="0">
                          <a:effectLst/>
                          <a:latin typeface="+mn-lt"/>
                          <a:ea typeface="MS Mincho" panose="02020609040205080304" pitchFamily="49" charset="-128"/>
                        </a:rPr>
                        <a:t>3 (</a:t>
                      </a:r>
                      <a:r>
                        <a:rPr lang="en-US" sz="2000" b="0" i="1" dirty="0">
                          <a:effectLst/>
                          <a:latin typeface="+mn-lt"/>
                          <a:ea typeface="MS Mincho" panose="02020609040205080304" pitchFamily="49" charset="-128"/>
                        </a:rPr>
                        <a:t>normal</a:t>
                      </a:r>
                      <a:r>
                        <a:rPr lang="en-US" sz="2000" b="0" dirty="0">
                          <a:effectLst/>
                          <a:latin typeface="+mn-lt"/>
                          <a:ea typeface="MS Mincho" panose="02020609040205080304" pitchFamily="49" charset="-128"/>
                        </a:rPr>
                        <a:t>)</a:t>
                      </a:r>
                      <a:endParaRPr lang="en-US" sz="2000" b="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5783950"/>
                  </a:ext>
                </a:extLst>
              </a:tr>
              <a:tr h="1654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effectLst/>
                          <a:latin typeface="+mn-lt"/>
                          <a:ea typeface="MS Mincho" panose="02020609040205080304" pitchFamily="49" charset="-128"/>
                        </a:rPr>
                        <a:t>&gt; 2.1 cm &lt; 50% collapse</a:t>
                      </a:r>
                      <a:endParaRPr lang="en-US" sz="2000" b="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gn="l">
                        <a:spcBef>
                          <a:spcPts val="0"/>
                        </a:spcBef>
                        <a:spcAft>
                          <a:spcPts val="0"/>
                        </a:spcAft>
                      </a:pPr>
                      <a:r>
                        <a:rPr lang="en-US" sz="2000" b="0" dirty="0">
                          <a:effectLst/>
                          <a:latin typeface="+mn-lt"/>
                          <a:ea typeface="MS Mincho" panose="02020609040205080304" pitchFamily="49" charset="-128"/>
                        </a:rPr>
                        <a:t>15 (</a:t>
                      </a:r>
                      <a:r>
                        <a:rPr lang="en-US" sz="2000" b="0" i="1" dirty="0">
                          <a:effectLst/>
                          <a:latin typeface="+mn-lt"/>
                          <a:ea typeface="MS Mincho" panose="02020609040205080304" pitchFamily="49" charset="-128"/>
                        </a:rPr>
                        <a:t>increased</a:t>
                      </a:r>
                      <a:r>
                        <a:rPr lang="en-US" sz="2000" b="0" dirty="0">
                          <a:effectLst/>
                          <a:latin typeface="+mn-lt"/>
                          <a:ea typeface="MS Mincho" panose="02020609040205080304" pitchFamily="49" charset="-128"/>
                        </a:rPr>
                        <a:t>)</a:t>
                      </a:r>
                      <a:endParaRPr lang="en-US" sz="2000" b="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77218553"/>
                  </a:ext>
                </a:extLst>
              </a:tr>
              <a:tr h="201612">
                <a:tc>
                  <a:txBody>
                    <a:bodyPr/>
                    <a:lstStyle/>
                    <a:p>
                      <a:pPr marL="0" marR="0" algn="l">
                        <a:spcBef>
                          <a:spcPts val="0"/>
                        </a:spcBef>
                        <a:spcAft>
                          <a:spcPts val="0"/>
                        </a:spcAft>
                      </a:pPr>
                      <a:r>
                        <a:rPr lang="en-US" sz="2000" b="0" dirty="0">
                          <a:effectLst/>
                          <a:latin typeface="+mn-lt"/>
                          <a:ea typeface="MS Mincho" panose="02020609040205080304" pitchFamily="49" charset="-128"/>
                        </a:rPr>
                        <a:t>IVC does not fit the model</a:t>
                      </a:r>
                      <a:endParaRPr lang="en-US" sz="2000" b="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l">
                        <a:spcBef>
                          <a:spcPts val="0"/>
                        </a:spcBef>
                        <a:spcAft>
                          <a:spcPts val="0"/>
                        </a:spcAft>
                      </a:pPr>
                      <a:r>
                        <a:rPr lang="en-US" sz="2000" b="0" dirty="0">
                          <a:effectLst/>
                          <a:latin typeface="+mn-lt"/>
                          <a:ea typeface="MS Mincho" panose="02020609040205080304" pitchFamily="49" charset="-128"/>
                        </a:rPr>
                        <a:t>8 (</a:t>
                      </a:r>
                      <a:r>
                        <a:rPr lang="en-US" sz="2000" b="0" i="1" dirty="0">
                          <a:effectLst/>
                          <a:latin typeface="+mn-lt"/>
                          <a:ea typeface="MS Mincho" panose="02020609040205080304" pitchFamily="49" charset="-128"/>
                        </a:rPr>
                        <a:t>intermediate</a:t>
                      </a:r>
                      <a:r>
                        <a:rPr lang="en-US" sz="2000" b="0" dirty="0">
                          <a:effectLst/>
                          <a:latin typeface="+mn-lt"/>
                          <a:ea typeface="MS Mincho" panose="02020609040205080304" pitchFamily="49" charset="-128"/>
                        </a:rPr>
                        <a:t>)</a:t>
                      </a:r>
                      <a:endParaRPr lang="en-US" sz="2000" b="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375375735"/>
                  </a:ext>
                </a:extLst>
              </a:tr>
            </a:tbl>
          </a:graphicData>
        </a:graphic>
      </p:graphicFrame>
      <p:sp>
        <p:nvSpPr>
          <p:cNvPr id="28" name="TextBox 27">
            <a:extLst>
              <a:ext uri="{FF2B5EF4-FFF2-40B4-BE49-F238E27FC236}">
                <a16:creationId xmlns:a16="http://schemas.microsoft.com/office/drawing/2014/main" id="{01AA0B16-671B-43D4-9875-624FFA1F786F}"/>
              </a:ext>
            </a:extLst>
          </p:cNvPr>
          <p:cNvSpPr txBox="1"/>
          <p:nvPr/>
        </p:nvSpPr>
        <p:spPr>
          <a:xfrm>
            <a:off x="10248027" y="751523"/>
            <a:ext cx="1629538" cy="1015663"/>
          </a:xfrm>
          <a:prstGeom prst="rect">
            <a:avLst/>
          </a:prstGeom>
          <a:solidFill>
            <a:srgbClr val="F8C690"/>
          </a:solid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is RVSP dependent upon?</a:t>
            </a:r>
          </a:p>
        </p:txBody>
      </p:sp>
    </p:spTree>
    <p:extLst>
      <p:ext uri="{BB962C8B-B14F-4D97-AF65-F5344CB8AC3E}">
        <p14:creationId xmlns:p14="http://schemas.microsoft.com/office/powerpoint/2010/main" val="1865407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F31BC-32D6-49AC-95D3-1D3A573CE29E}"/>
              </a:ext>
            </a:extLst>
          </p:cNvPr>
          <p:cNvSpPr>
            <a:spLocks noGrp="1"/>
          </p:cNvSpPr>
          <p:nvPr>
            <p:ph type="sldNum" sz="quarter" idx="12"/>
          </p:nvPr>
        </p:nvSpPr>
        <p:spPr/>
        <p:txBody>
          <a:bodyPr/>
          <a:lstStyle/>
          <a:p>
            <a:fld id="{6D22F896-40B5-4ADD-8801-0D06FADFA095}" type="slidenum">
              <a:rPr lang="en-US" smtClean="0"/>
              <a:t>27</a:t>
            </a:fld>
            <a:endParaRPr lang="en-US" dirty="0"/>
          </a:p>
        </p:txBody>
      </p:sp>
      <p:graphicFrame>
        <p:nvGraphicFramePr>
          <p:cNvPr id="4" name="Table 3">
            <a:extLst>
              <a:ext uri="{FF2B5EF4-FFF2-40B4-BE49-F238E27FC236}">
                <a16:creationId xmlns:a16="http://schemas.microsoft.com/office/drawing/2014/main" id="{44AEA765-2CF9-4176-A07A-861B47BC8A73}"/>
              </a:ext>
            </a:extLst>
          </p:cNvPr>
          <p:cNvGraphicFramePr>
            <a:graphicFrameLocks noGrp="1"/>
          </p:cNvGraphicFramePr>
          <p:nvPr>
            <p:extLst>
              <p:ext uri="{D42A27DB-BD31-4B8C-83A1-F6EECF244321}">
                <p14:modId xmlns:p14="http://schemas.microsoft.com/office/powerpoint/2010/main" val="871411803"/>
              </p:ext>
            </p:extLst>
          </p:nvPr>
        </p:nvGraphicFramePr>
        <p:xfrm>
          <a:off x="0" y="23466"/>
          <a:ext cx="12192000" cy="5052513"/>
        </p:xfrm>
        <a:graphic>
          <a:graphicData uri="http://schemas.openxmlformats.org/drawingml/2006/table">
            <a:tbl>
              <a:tblPr firstRow="1" bandRow="1">
                <a:tableStyleId>{93296810-A885-4BE3-A3E7-6D5BEEA58F35}</a:tableStyleId>
              </a:tblPr>
              <a:tblGrid>
                <a:gridCol w="3441940">
                  <a:extLst>
                    <a:ext uri="{9D8B030D-6E8A-4147-A177-3AD203B41FA5}">
                      <a16:colId xmlns:a16="http://schemas.microsoft.com/office/drawing/2014/main" val="590781138"/>
                    </a:ext>
                  </a:extLst>
                </a:gridCol>
                <a:gridCol w="2406769">
                  <a:extLst>
                    <a:ext uri="{9D8B030D-6E8A-4147-A177-3AD203B41FA5}">
                      <a16:colId xmlns:a16="http://schemas.microsoft.com/office/drawing/2014/main" val="675818743"/>
                    </a:ext>
                  </a:extLst>
                </a:gridCol>
                <a:gridCol w="6343291">
                  <a:extLst>
                    <a:ext uri="{9D8B030D-6E8A-4147-A177-3AD203B41FA5}">
                      <a16:colId xmlns:a16="http://schemas.microsoft.com/office/drawing/2014/main" val="3328464403"/>
                    </a:ext>
                  </a:extLst>
                </a:gridCol>
              </a:tblGrid>
              <a:tr h="351919">
                <a:tc>
                  <a:txBody>
                    <a:bodyPr/>
                    <a:lstStyle/>
                    <a:p>
                      <a:pPr algn="ctr">
                        <a:lnSpc>
                          <a:spcPct val="100000"/>
                        </a:lnSpc>
                      </a:pPr>
                      <a:r>
                        <a:rPr lang="en-US" sz="2400" b="0" dirty="0">
                          <a:solidFill>
                            <a:schemeClr val="tx1"/>
                          </a:solidFill>
                          <a:latin typeface="+mj-lt"/>
                        </a:rPr>
                        <a:t>PH SEVERITY SCALE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C690"/>
                    </a:solidFill>
                  </a:tcPr>
                </a:tc>
                <a:tc>
                  <a:txBody>
                    <a:bodyPr/>
                    <a:lstStyle/>
                    <a:p>
                      <a:pPr algn="ctr">
                        <a:lnSpc>
                          <a:spcPct val="100000"/>
                        </a:lnSpc>
                      </a:pPr>
                      <a:r>
                        <a:rPr lang="en-US" sz="2400" b="0" dirty="0">
                          <a:solidFill>
                            <a:schemeClr val="tx1"/>
                          </a:solidFill>
                          <a:latin typeface="+mj-lt"/>
                        </a:rPr>
                        <a:t>RVSP (mmHg)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C690"/>
                    </a:solidFill>
                  </a:tcPr>
                </a:tc>
                <a:tc rowSpan="6">
                  <a:txBody>
                    <a:bodyPr/>
                    <a:lstStyle/>
                    <a:p>
                      <a:pPr algn="l"/>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271584"/>
                  </a:ext>
                </a:extLst>
              </a:tr>
              <a:tr h="487037">
                <a:tc>
                  <a:txBody>
                    <a:bodyPr/>
                    <a:lstStyle/>
                    <a:p>
                      <a:pPr>
                        <a:lnSpc>
                          <a:spcPct val="100000"/>
                        </a:lnSpc>
                      </a:pPr>
                      <a:r>
                        <a:rPr lang="en-US" sz="2000" dirty="0"/>
                        <a:t>NORMAL RVSP (or SPAP)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0000"/>
                        </a:lnSpc>
                      </a:pPr>
                      <a:r>
                        <a:rPr lang="en-US" sz="2000" dirty="0"/>
                        <a:t>18 - 25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155513599"/>
                  </a:ext>
                </a:extLst>
              </a:tr>
              <a:tr h="487037">
                <a:tc>
                  <a:txBody>
                    <a:bodyPr/>
                    <a:lstStyle/>
                    <a:p>
                      <a:pPr>
                        <a:lnSpc>
                          <a:spcPct val="100000"/>
                        </a:lnSpc>
                      </a:pPr>
                      <a:r>
                        <a:rPr lang="en-US" sz="2000" dirty="0"/>
                        <a:t>MILD PH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nSpc>
                          <a:spcPct val="100000"/>
                        </a:lnSpc>
                      </a:pPr>
                      <a:r>
                        <a:rPr lang="en-US" sz="2000" dirty="0"/>
                        <a:t>30 - 40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687964489"/>
                  </a:ext>
                </a:extLst>
              </a:tr>
              <a:tr h="487037">
                <a:tc>
                  <a:txBody>
                    <a:bodyPr/>
                    <a:lstStyle/>
                    <a:p>
                      <a:pPr>
                        <a:lnSpc>
                          <a:spcPct val="100000"/>
                        </a:lnSpc>
                      </a:pPr>
                      <a:r>
                        <a:rPr lang="en-US" sz="2000" dirty="0"/>
                        <a:t>MOD PH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nSpc>
                          <a:spcPct val="100000"/>
                        </a:lnSpc>
                      </a:pPr>
                      <a:r>
                        <a:rPr lang="en-US" sz="2000" dirty="0"/>
                        <a:t>40 - 70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357375047"/>
                  </a:ext>
                </a:extLst>
              </a:tr>
              <a:tr h="487037">
                <a:tc>
                  <a:txBody>
                    <a:bodyPr/>
                    <a:lstStyle/>
                    <a:p>
                      <a:pPr>
                        <a:lnSpc>
                          <a:spcPct val="100000"/>
                        </a:lnSpc>
                      </a:pPr>
                      <a:r>
                        <a:rPr lang="en-US" sz="2000" dirty="0"/>
                        <a:t>SEVERE PH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nSpc>
                          <a:spcPct val="100000"/>
                        </a:lnSpc>
                      </a:pPr>
                      <a:r>
                        <a:rPr lang="en-US" sz="2000" dirty="0"/>
                        <a:t>&gt;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0650168"/>
                  </a:ext>
                </a:extLst>
              </a:tr>
              <a:tr h="2647165">
                <a:tc gridSpan="2">
                  <a:txBody>
                    <a:bodyPr/>
                    <a:lstStyle/>
                    <a:p>
                      <a:pPr algn="l"/>
                      <a:endParaRPr lang="en-US" sz="1200" b="0" kern="1200" dirty="0">
                        <a:solidFill>
                          <a:schemeClr val="accent6">
                            <a:lumMod val="50000"/>
                          </a:schemeClr>
                        </a:solidFill>
                        <a:effectLst/>
                        <a:latin typeface="+mn-lt"/>
                        <a:ea typeface="+mn-ea"/>
                        <a:cs typeface="+mn-cs"/>
                      </a:endParaRPr>
                    </a:p>
                    <a:p>
                      <a:pPr algn="l"/>
                      <a:r>
                        <a:rPr lang="en-US" sz="2000" b="1" u="sng" kern="1200" dirty="0">
                          <a:solidFill>
                            <a:schemeClr val="tx1"/>
                          </a:solidFill>
                          <a:effectLst/>
                          <a:latin typeface="+mj-lt"/>
                          <a:ea typeface="+mn-ea"/>
                          <a:cs typeface="+mn-cs"/>
                        </a:rPr>
                        <a:t>EXAMPLE</a:t>
                      </a:r>
                      <a:r>
                        <a:rPr lang="en-US" sz="2000" b="1" kern="1200" dirty="0">
                          <a:solidFill>
                            <a:schemeClr val="tx1"/>
                          </a:solidFill>
                          <a:effectLst/>
                          <a:latin typeface="+mj-lt"/>
                          <a:ea typeface="+mn-ea"/>
                          <a:cs typeface="+mn-cs"/>
                        </a:rPr>
                        <a:t>:</a:t>
                      </a:r>
                    </a:p>
                    <a:p>
                      <a:pPr algn="l"/>
                      <a:r>
                        <a:rPr lang="en-US" sz="2000" kern="1200" dirty="0">
                          <a:solidFill>
                            <a:schemeClr val="dk1"/>
                          </a:solidFill>
                          <a:effectLst/>
                          <a:latin typeface="+mn-lt"/>
                          <a:ea typeface="+mn-ea"/>
                          <a:cs typeface="+mn-cs"/>
                        </a:rPr>
                        <a:t> </a:t>
                      </a:r>
                    </a:p>
                    <a:p>
                      <a:pPr marL="0" indent="0" algn="l">
                        <a:buFont typeface="Arial" panose="020B0604020202020204" pitchFamily="34" charset="0"/>
                        <a:buNone/>
                      </a:pPr>
                      <a:r>
                        <a:rPr lang="en-US" sz="2000" kern="1200" dirty="0">
                          <a:solidFill>
                            <a:schemeClr val="dk1"/>
                          </a:solidFill>
                          <a:effectLst/>
                          <a:latin typeface="+mn-lt"/>
                          <a:ea typeface="+mn-ea"/>
                          <a:cs typeface="+mn-cs"/>
                        </a:rPr>
                        <a:t>If peak TRV = 2.3 m/s, IVC diameter = 1.6 cm &amp; </a:t>
                      </a:r>
                    </a:p>
                    <a:p>
                      <a:pPr marL="0" indent="0" algn="l">
                        <a:buFont typeface="Arial" panose="020B0604020202020204" pitchFamily="34" charset="0"/>
                        <a:buNone/>
                      </a:pPr>
                      <a:r>
                        <a:rPr lang="en-US" sz="2000" kern="1200" dirty="0">
                          <a:solidFill>
                            <a:schemeClr val="dk1"/>
                          </a:solidFill>
                          <a:effectLst/>
                          <a:latin typeface="+mn-lt"/>
                          <a:ea typeface="+mn-ea"/>
                          <a:cs typeface="+mn-cs"/>
                        </a:rPr>
                        <a:t>collapses &gt; 50% upon inspiration, then… </a:t>
                      </a:r>
                    </a:p>
                    <a:p>
                      <a:pPr marL="0" indent="0" algn="l">
                        <a:buFont typeface="Arial" panose="020B0604020202020204" pitchFamily="34" charset="0"/>
                        <a:buNone/>
                      </a:pPr>
                      <a:endParaRPr lang="en-US" sz="1800" kern="1200" dirty="0">
                        <a:solidFill>
                          <a:schemeClr val="dk1"/>
                        </a:solidFill>
                        <a:effectLst/>
                        <a:latin typeface="+mn-lt"/>
                        <a:ea typeface="+mn-ea"/>
                        <a:cs typeface="+mn-cs"/>
                      </a:endParaRPr>
                    </a:p>
                    <a:p>
                      <a:pPr algn="ctr"/>
                      <a:r>
                        <a:rPr lang="en-US" sz="2000" kern="1200" dirty="0">
                          <a:solidFill>
                            <a:schemeClr val="dk1"/>
                          </a:solidFill>
                          <a:effectLst/>
                          <a:latin typeface="+mn-lt"/>
                          <a:ea typeface="+mn-ea"/>
                          <a:cs typeface="+mn-cs"/>
                        </a:rPr>
                        <a:t>RVSP = 4 (peak TRV)</a:t>
                      </a:r>
                      <a:r>
                        <a:rPr lang="en-US" sz="2000" b="0" kern="1200" baseline="30000" dirty="0">
                          <a:solidFill>
                            <a:schemeClr val="dk1"/>
                          </a:solidFill>
                          <a:effectLst/>
                          <a:latin typeface="+mn-lt"/>
                          <a:ea typeface="+mn-ea"/>
                          <a:cs typeface="+mn-cs"/>
                        </a:rPr>
                        <a:t>2</a:t>
                      </a:r>
                      <a:r>
                        <a:rPr lang="en-US" sz="2000" kern="1200" baseline="30000" dirty="0">
                          <a:solidFill>
                            <a:schemeClr val="dk1"/>
                          </a:solidFill>
                          <a:effectLst/>
                          <a:latin typeface="+mn-lt"/>
                          <a:ea typeface="+mn-ea"/>
                          <a:cs typeface="+mn-cs"/>
                        </a:rPr>
                        <a:t> </a:t>
                      </a:r>
                      <a:r>
                        <a:rPr lang="en-US" sz="2000" kern="1200" dirty="0">
                          <a:solidFill>
                            <a:schemeClr val="dk1"/>
                          </a:solidFill>
                          <a:effectLst/>
                          <a:latin typeface="+mn-lt"/>
                          <a:ea typeface="+mn-ea"/>
                          <a:cs typeface="+mn-cs"/>
                        </a:rPr>
                        <a:t>+ mean RAP</a:t>
                      </a:r>
                    </a:p>
                    <a:p>
                      <a:pPr algn="l"/>
                      <a:r>
                        <a:rPr lang="en-US" sz="2000" kern="1200" dirty="0">
                          <a:solidFill>
                            <a:schemeClr val="dk1"/>
                          </a:solidFill>
                          <a:effectLst/>
                          <a:latin typeface="+mn-lt"/>
                          <a:ea typeface="+mn-ea"/>
                          <a:cs typeface="+mn-cs"/>
                        </a:rPr>
                        <a:t>                              = 4 (2.3)</a:t>
                      </a:r>
                      <a:r>
                        <a:rPr lang="en-US" sz="2000" kern="1200" baseline="30000" dirty="0">
                          <a:solidFill>
                            <a:schemeClr val="dk1"/>
                          </a:solidFill>
                          <a:effectLst/>
                          <a:latin typeface="+mn-lt"/>
                          <a:ea typeface="+mn-ea"/>
                          <a:cs typeface="+mn-cs"/>
                        </a:rPr>
                        <a:t>2 </a:t>
                      </a:r>
                      <a:r>
                        <a:rPr lang="en-US" sz="2000" kern="1200" dirty="0">
                          <a:solidFill>
                            <a:schemeClr val="dk1"/>
                          </a:solidFill>
                          <a:effectLst/>
                          <a:latin typeface="+mn-lt"/>
                          <a:ea typeface="+mn-ea"/>
                          <a:cs typeface="+mn-cs"/>
                        </a:rPr>
                        <a:t>+ 3 = 21 + 3 = 24 mmHg </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dirty="0"/>
                    </a:p>
                  </a:txBody>
                  <a:tcPr/>
                </a:tc>
                <a:tc vMerge="1">
                  <a:txBody>
                    <a:bodyPr/>
                    <a:lstStyle/>
                    <a:p>
                      <a:pPr algn="l"/>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43806602"/>
                  </a:ext>
                </a:extLst>
              </a:tr>
            </a:tbl>
          </a:graphicData>
        </a:graphic>
      </p:graphicFrame>
      <p:graphicFrame>
        <p:nvGraphicFramePr>
          <p:cNvPr id="6" name="Object 5">
            <a:extLst>
              <a:ext uri="{FF2B5EF4-FFF2-40B4-BE49-F238E27FC236}">
                <a16:creationId xmlns:a16="http://schemas.microsoft.com/office/drawing/2014/main" id="{733141BE-C680-4323-9A96-678BE2961969}"/>
              </a:ext>
            </a:extLst>
          </p:cNvPr>
          <p:cNvGraphicFramePr>
            <a:graphicFrameLocks noChangeAspect="1"/>
          </p:cNvGraphicFramePr>
          <p:nvPr>
            <p:extLst>
              <p:ext uri="{D42A27DB-BD31-4B8C-83A1-F6EECF244321}">
                <p14:modId xmlns:p14="http://schemas.microsoft.com/office/powerpoint/2010/main" val="3452631243"/>
              </p:ext>
            </p:extLst>
          </p:nvPr>
        </p:nvGraphicFramePr>
        <p:xfrm>
          <a:off x="6403629" y="2718448"/>
          <a:ext cx="2243297" cy="2094645"/>
        </p:xfrm>
        <a:graphic>
          <a:graphicData uri="http://schemas.openxmlformats.org/presentationml/2006/ole">
            <mc:AlternateContent xmlns:mc="http://schemas.openxmlformats.org/markup-compatibility/2006">
              <mc:Choice xmlns:v="urn:schemas-microsoft-com:vml" Requires="v">
                <p:oleObj name="Bitmap Image" r:id="rId3" imgW="3209524" imgH="3010320" progId="Paint.Picture">
                  <p:embed/>
                </p:oleObj>
              </mc:Choice>
              <mc:Fallback>
                <p:oleObj name="Bitmap Image" r:id="rId3" imgW="3209524" imgH="3010320" progId="Paint.Picture">
                  <p:embed/>
                  <p:pic>
                    <p:nvPicPr>
                      <p:cNvPr id="6" name="Object 5">
                        <a:extLst>
                          <a:ext uri="{FF2B5EF4-FFF2-40B4-BE49-F238E27FC236}">
                            <a16:creationId xmlns:a16="http://schemas.microsoft.com/office/drawing/2014/main" id="{733141BE-C680-4323-9A96-678BE2961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629" y="2718448"/>
                        <a:ext cx="2243297" cy="2094645"/>
                      </a:xfrm>
                      <a:prstGeom prst="rect">
                        <a:avLst/>
                      </a:prstGeom>
                      <a:noFill/>
                    </p:spPr>
                  </p:pic>
                </p:oleObj>
              </mc:Fallback>
            </mc:AlternateContent>
          </a:graphicData>
        </a:graphic>
      </p:graphicFrame>
      <p:sp>
        <p:nvSpPr>
          <p:cNvPr id="7" name="Rectangle 2">
            <a:extLst>
              <a:ext uri="{FF2B5EF4-FFF2-40B4-BE49-F238E27FC236}">
                <a16:creationId xmlns:a16="http://schemas.microsoft.com/office/drawing/2014/main" id="{ACA01A19-4B57-4DC9-B234-660F5A771857}"/>
              </a:ext>
            </a:extLst>
          </p:cNvPr>
          <p:cNvSpPr>
            <a:spLocks noChangeArrowheads="1"/>
          </p:cNvSpPr>
          <p:nvPr/>
        </p:nvSpPr>
        <p:spPr bwMode="auto">
          <a:xfrm>
            <a:off x="8848164" y="31110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2726A313-77B4-4BDC-A609-7539C0612672}"/>
              </a:ext>
            </a:extLst>
          </p:cNvPr>
          <p:cNvSpPr txBox="1"/>
          <p:nvPr/>
        </p:nvSpPr>
        <p:spPr>
          <a:xfrm>
            <a:off x="2441590" y="5184656"/>
            <a:ext cx="7308820" cy="1015663"/>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Calculate the RVSP &amp; classify the degree of PH </a:t>
            </a:r>
          </a:p>
          <a:p>
            <a:pPr algn="ctr"/>
            <a:r>
              <a:rPr lang="en-US" sz="2000" dirty="0">
                <a:solidFill>
                  <a:srgbClr val="7030A0"/>
                </a:solidFill>
                <a:latin typeface="Gabriola" panose="04040605051002020D02" pitchFamily="82" charset="0"/>
              </a:rPr>
              <a:t>if peak TRV = 3 m/s, IVC diameter = 2.4 cm &amp; collapses &lt; 50% upon sniff test. </a:t>
            </a:r>
          </a:p>
        </p:txBody>
      </p:sp>
      <p:pic>
        <p:nvPicPr>
          <p:cNvPr id="9" name="Picture 8">
            <a:extLst>
              <a:ext uri="{FF2B5EF4-FFF2-40B4-BE49-F238E27FC236}">
                <a16:creationId xmlns:a16="http://schemas.microsoft.com/office/drawing/2014/main" id="{21F4859E-AB94-433D-C84B-A935B89EF086}"/>
              </a:ext>
            </a:extLst>
          </p:cNvPr>
          <p:cNvPicPr>
            <a:picLocks noChangeAspect="1"/>
          </p:cNvPicPr>
          <p:nvPr/>
        </p:nvPicPr>
        <p:blipFill>
          <a:blip r:embed="rId5"/>
          <a:stretch>
            <a:fillRect/>
          </a:stretch>
        </p:blipFill>
        <p:spPr>
          <a:xfrm>
            <a:off x="7498072" y="210851"/>
            <a:ext cx="2700184" cy="2265671"/>
          </a:xfrm>
          <a:prstGeom prst="rect">
            <a:avLst/>
          </a:prstGeom>
        </p:spPr>
      </p:pic>
      <p:pic>
        <p:nvPicPr>
          <p:cNvPr id="3" name="Picture 2">
            <a:extLst>
              <a:ext uri="{FF2B5EF4-FFF2-40B4-BE49-F238E27FC236}">
                <a16:creationId xmlns:a16="http://schemas.microsoft.com/office/drawing/2014/main" id="{5CA48B0F-81A8-428B-A4EE-634813618D10}"/>
              </a:ext>
            </a:extLst>
          </p:cNvPr>
          <p:cNvPicPr>
            <a:picLocks noChangeAspect="1"/>
          </p:cNvPicPr>
          <p:nvPr/>
        </p:nvPicPr>
        <p:blipFill>
          <a:blip r:embed="rId6"/>
          <a:stretch>
            <a:fillRect/>
          </a:stretch>
        </p:blipFill>
        <p:spPr>
          <a:xfrm>
            <a:off x="9113634" y="2690195"/>
            <a:ext cx="2611658" cy="2113480"/>
          </a:xfrm>
          <a:prstGeom prst="rect">
            <a:avLst/>
          </a:prstGeom>
        </p:spPr>
      </p:pic>
    </p:spTree>
    <p:extLst>
      <p:ext uri="{BB962C8B-B14F-4D97-AF65-F5344CB8AC3E}">
        <p14:creationId xmlns:p14="http://schemas.microsoft.com/office/powerpoint/2010/main" val="2844344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28</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210017330"/>
              </p:ext>
            </p:extLst>
          </p:nvPr>
        </p:nvGraphicFramePr>
        <p:xfrm>
          <a:off x="-3387" y="-9539"/>
          <a:ext cx="12192000" cy="6344105"/>
        </p:xfrm>
        <a:graphic>
          <a:graphicData uri="http://schemas.openxmlformats.org/drawingml/2006/table">
            <a:tbl>
              <a:tblPr firstRow="1" bandRow="1">
                <a:tableStyleId>{5C22544A-7EE6-4342-B048-85BDC9FD1C3A}</a:tableStyleId>
              </a:tblPr>
              <a:tblGrid>
                <a:gridCol w="1489287">
                  <a:extLst>
                    <a:ext uri="{9D8B030D-6E8A-4147-A177-3AD203B41FA5}">
                      <a16:colId xmlns:a16="http://schemas.microsoft.com/office/drawing/2014/main" val="3969356882"/>
                    </a:ext>
                  </a:extLst>
                </a:gridCol>
                <a:gridCol w="4967654">
                  <a:extLst>
                    <a:ext uri="{9D8B030D-6E8A-4147-A177-3AD203B41FA5}">
                      <a16:colId xmlns:a16="http://schemas.microsoft.com/office/drawing/2014/main" val="1425804619"/>
                    </a:ext>
                  </a:extLst>
                </a:gridCol>
                <a:gridCol w="5735059">
                  <a:extLst>
                    <a:ext uri="{9D8B030D-6E8A-4147-A177-3AD203B41FA5}">
                      <a16:colId xmlns:a16="http://schemas.microsoft.com/office/drawing/2014/main" val="2274368862"/>
                    </a:ext>
                  </a:extLst>
                </a:gridCol>
              </a:tblGrid>
              <a:tr h="402309">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941796">
                <a:tc>
                  <a:txBody>
                    <a:bodyPr/>
                    <a:lstStyle/>
                    <a:p>
                      <a:r>
                        <a:rPr lang="en-US" sz="2400" dirty="0">
                          <a:latin typeface="+mj-lt"/>
                        </a:rPr>
                        <a:t>LAX RVOT</a:t>
                      </a:r>
                    </a:p>
                    <a:p>
                      <a:endParaRPr lang="en-US" sz="1600" dirty="0"/>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24) Anterior wall of RVOT</a:t>
                      </a:r>
                    </a:p>
                    <a:p>
                      <a:endParaRPr lang="en-US" sz="800" kern="1200" dirty="0">
                        <a:solidFill>
                          <a:schemeClr val="dk1"/>
                        </a:solidFill>
                        <a:effectLst/>
                        <a:latin typeface="+mn-lt"/>
                        <a:ea typeface="+mn-ea"/>
                        <a:cs typeface="+mn-cs"/>
                      </a:endParaRPr>
                    </a:p>
                    <a:p>
                      <a:pPr marL="569913" indent="-279400">
                        <a:buFont typeface="Arial" panose="020B0604020202020204" pitchFamily="34" charset="0"/>
                        <a:buChar char="•"/>
                      </a:pPr>
                      <a:r>
                        <a:rPr lang="en-US" sz="2000" kern="1200" dirty="0">
                          <a:solidFill>
                            <a:schemeClr val="dk1"/>
                          </a:solidFill>
                          <a:effectLst/>
                          <a:latin typeface="+mn-lt"/>
                          <a:ea typeface="+mn-ea"/>
                          <a:cs typeface="+mn-cs"/>
                        </a:rPr>
                        <a:t> thin</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25) Infundibulum </a:t>
                      </a:r>
                    </a:p>
                    <a:p>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smooth-walled</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funnel shaped portion of RVOT</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entrance of pulmonary trunk</a:t>
                      </a:r>
                    </a:p>
                    <a:p>
                      <a:endParaRPr lang="en-US" sz="18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26) Right &amp; left PV cusps  </a:t>
                      </a:r>
                    </a:p>
                    <a:p>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thin, delicate &amp; pliable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unrestricted opening</a:t>
                      </a:r>
                    </a:p>
                    <a:p>
                      <a:endParaRPr lang="en-US" sz="18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27) Main PA</a:t>
                      </a:r>
                    </a:p>
                    <a:p>
                      <a:endParaRPr lang="en-US" sz="800" kern="1200" dirty="0">
                        <a:solidFill>
                          <a:schemeClr val="dk1"/>
                        </a:solidFill>
                        <a:effectLst/>
                        <a:latin typeface="+mn-lt"/>
                        <a:ea typeface="+mn-ea"/>
                        <a:cs typeface="+mn-cs"/>
                        <a:sym typeface="Wingdings" panose="05000000000000000000" pitchFamily="2" charset="2"/>
                      </a:endParaRPr>
                    </a:p>
                    <a:p>
                      <a:pPr marL="57308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73088" algn="l"/>
                        </a:tabLst>
                        <a:defRPr/>
                      </a:pPr>
                      <a:r>
                        <a:rPr lang="en-US" sz="2000" kern="1200" dirty="0">
                          <a:solidFill>
                            <a:schemeClr val="dk1"/>
                          </a:solidFill>
                          <a:effectLst/>
                          <a:latin typeface="+mn-lt"/>
                          <a:ea typeface="+mn-ea"/>
                          <a:cs typeface="+mn-cs"/>
                          <a:sym typeface="Wingdings" panose="05000000000000000000" pitchFamily="2" charset="2"/>
                        </a:rPr>
                        <a:t>PA diameter &lt; AO diameter</a:t>
                      </a:r>
                    </a:p>
                    <a:p>
                      <a:pPr marL="57308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73088" algn="l"/>
                        </a:tabLst>
                        <a:defRPr/>
                      </a:pPr>
                      <a:r>
                        <a:rPr lang="en-US" sz="2000" kern="1200" dirty="0">
                          <a:solidFill>
                            <a:schemeClr val="dk1"/>
                          </a:solidFill>
                          <a:effectLst/>
                          <a:latin typeface="+mn-lt"/>
                          <a:ea typeface="+mn-ea"/>
                          <a:cs typeface="+mn-cs"/>
                          <a:sym typeface="Wingdings" panose="05000000000000000000" pitchFamily="2" charset="2"/>
                        </a:rPr>
                        <a:t>bifurcation  RPA &amp; LPA</a:t>
                      </a:r>
                    </a:p>
                    <a:p>
                      <a:pPr marL="573088" indent="-287338">
                        <a:buFont typeface="Arial" panose="020B0604020202020204" pitchFamily="34" charset="0"/>
                        <a:buChar char="•"/>
                        <a:tabLst>
                          <a:tab pos="573088" algn="l"/>
                        </a:tabLst>
                      </a:pPr>
                      <a:r>
                        <a:rPr lang="en-US" sz="2000" kern="1200" dirty="0">
                          <a:solidFill>
                            <a:schemeClr val="dk1"/>
                          </a:solidFill>
                          <a:effectLst/>
                          <a:latin typeface="+mn-lt"/>
                          <a:ea typeface="+mn-ea"/>
                          <a:cs typeface="+mn-cs"/>
                          <a:sym typeface="Wingdings" panose="05000000000000000000" pitchFamily="2" charset="2"/>
                        </a:rPr>
                        <a:t>measure midway between PV &amp; PA bifurcation (&lt; 30 mm or &lt; AO diameter)</a:t>
                      </a:r>
                    </a:p>
                    <a:p>
                      <a:pPr marL="285750" indent="-285750">
                        <a:buFont typeface="Arial" panose="020B0604020202020204" pitchFamily="34" charset="0"/>
                        <a:buChar char="•"/>
                      </a:pPr>
                      <a:endParaRPr lang="en-US" sz="12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2957" y="43756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3" name="Object 22">
            <a:extLst>
              <a:ext uri="{FF2B5EF4-FFF2-40B4-BE49-F238E27FC236}">
                <a16:creationId xmlns:a16="http://schemas.microsoft.com/office/drawing/2014/main" id="{79D714CF-A198-4DCB-A402-65A1CB3481FC}"/>
              </a:ext>
            </a:extLst>
          </p:cNvPr>
          <p:cNvGraphicFramePr>
            <a:graphicFrameLocks noChangeAspect="1"/>
          </p:cNvGraphicFramePr>
          <p:nvPr>
            <p:extLst>
              <p:ext uri="{D42A27DB-BD31-4B8C-83A1-F6EECF244321}">
                <p14:modId xmlns:p14="http://schemas.microsoft.com/office/powerpoint/2010/main" val="1724669653"/>
              </p:ext>
            </p:extLst>
          </p:nvPr>
        </p:nvGraphicFramePr>
        <p:xfrm>
          <a:off x="6693419" y="1858138"/>
          <a:ext cx="2604955" cy="2590875"/>
        </p:xfrm>
        <a:graphic>
          <a:graphicData uri="http://schemas.openxmlformats.org/presentationml/2006/ole">
            <mc:AlternateContent xmlns:mc="http://schemas.openxmlformats.org/markup-compatibility/2006">
              <mc:Choice xmlns:v="urn:schemas-microsoft-com:vml" Requires="v">
                <p:oleObj name="Bitmap Image" r:id="rId2" imgW="1647720" imgH="1619280" progId="Paint.Picture">
                  <p:embed/>
                </p:oleObj>
              </mc:Choice>
              <mc:Fallback>
                <p:oleObj name="Bitmap Image" r:id="rId2" imgW="1647720" imgH="1619280" progId="Paint.Picture">
                  <p:embed/>
                  <p:pic>
                    <p:nvPicPr>
                      <p:cNvPr id="23" name="Object 22">
                        <a:extLst>
                          <a:ext uri="{FF2B5EF4-FFF2-40B4-BE49-F238E27FC236}">
                            <a16:creationId xmlns:a16="http://schemas.microsoft.com/office/drawing/2014/main" id="{79D714CF-A198-4DCB-A402-65A1CB3481FC}"/>
                          </a:ext>
                        </a:extLst>
                      </p:cNvPr>
                      <p:cNvPicPr>
                        <a:picLocks noChangeAspect="1" noChangeArrowheads="1"/>
                      </p:cNvPicPr>
                      <p:nvPr/>
                    </p:nvPicPr>
                    <p:blipFill>
                      <a:blip r:embed="rId3"/>
                      <a:srcRect/>
                      <a:stretch>
                        <a:fillRect/>
                      </a:stretch>
                    </p:blipFill>
                    <p:spPr bwMode="auto">
                      <a:xfrm>
                        <a:off x="6693419" y="1858138"/>
                        <a:ext cx="2604955" cy="2590875"/>
                      </a:xfrm>
                      <a:prstGeom prst="rect">
                        <a:avLst/>
                      </a:prstGeom>
                      <a:noFill/>
                    </p:spPr>
                  </p:pic>
                </p:oleObj>
              </mc:Fallback>
            </mc:AlternateContent>
          </a:graphicData>
        </a:graphic>
      </p:graphicFrame>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0" name="Object 39">
            <a:extLst>
              <a:ext uri="{FF2B5EF4-FFF2-40B4-BE49-F238E27FC236}">
                <a16:creationId xmlns:a16="http://schemas.microsoft.com/office/drawing/2014/main" id="{E11D2DF5-CDB6-44E7-AA7D-E702D59018A8}"/>
              </a:ext>
            </a:extLst>
          </p:cNvPr>
          <p:cNvGraphicFramePr>
            <a:graphicFrameLocks noChangeAspect="1"/>
          </p:cNvGraphicFramePr>
          <p:nvPr>
            <p:extLst>
              <p:ext uri="{D42A27DB-BD31-4B8C-83A1-F6EECF244321}">
                <p14:modId xmlns:p14="http://schemas.microsoft.com/office/powerpoint/2010/main" val="2310205480"/>
              </p:ext>
            </p:extLst>
          </p:nvPr>
        </p:nvGraphicFramePr>
        <p:xfrm>
          <a:off x="9484311" y="688457"/>
          <a:ext cx="2483816" cy="2192419"/>
        </p:xfrm>
        <a:graphic>
          <a:graphicData uri="http://schemas.openxmlformats.org/presentationml/2006/ole">
            <mc:AlternateContent xmlns:mc="http://schemas.openxmlformats.org/markup-compatibility/2006">
              <mc:Choice xmlns:v="urn:schemas-microsoft-com:vml" Requires="v">
                <p:oleObj name="Bitmap Image" r:id="rId4" imgW="2324424" imgH="2038095" progId="Paint.Picture">
                  <p:embed/>
                </p:oleObj>
              </mc:Choice>
              <mc:Fallback>
                <p:oleObj name="Bitmap Image" r:id="rId4" imgW="2324424" imgH="2038095" progId="Paint.Picture">
                  <p:embed/>
                  <p:pic>
                    <p:nvPicPr>
                      <p:cNvPr id="40" name="Object 39">
                        <a:extLst>
                          <a:ext uri="{FF2B5EF4-FFF2-40B4-BE49-F238E27FC236}">
                            <a16:creationId xmlns:a16="http://schemas.microsoft.com/office/drawing/2014/main" id="{E11D2DF5-CDB6-44E7-AA7D-E702D59018A8}"/>
                          </a:ext>
                        </a:extLst>
                      </p:cNvPr>
                      <p:cNvPicPr>
                        <a:picLocks noChangeAspect="1" noChangeArrowheads="1"/>
                      </p:cNvPicPr>
                      <p:nvPr/>
                    </p:nvPicPr>
                    <p:blipFill>
                      <a:blip r:embed="rId5">
                        <a:lum bright="20000" contrast="32000"/>
                        <a:extLst>
                          <a:ext uri="{28A0092B-C50C-407E-A947-70E740481C1C}">
                            <a14:useLocalDpi xmlns:a14="http://schemas.microsoft.com/office/drawing/2010/main" val="0"/>
                          </a:ext>
                        </a:extLst>
                      </a:blip>
                      <a:srcRect/>
                      <a:stretch>
                        <a:fillRect/>
                      </a:stretch>
                    </p:blipFill>
                    <p:spPr bwMode="auto">
                      <a:xfrm>
                        <a:off x="9484311" y="688457"/>
                        <a:ext cx="2483816" cy="2192419"/>
                      </a:xfrm>
                      <a:prstGeom prst="rect">
                        <a:avLst/>
                      </a:prstGeom>
                      <a:noFill/>
                    </p:spPr>
                  </p:pic>
                </p:oleObj>
              </mc:Fallback>
            </mc:AlternateContent>
          </a:graphicData>
        </a:graphic>
      </p:graphicFrame>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TextBox 27">
            <a:extLst>
              <a:ext uri="{FF2B5EF4-FFF2-40B4-BE49-F238E27FC236}">
                <a16:creationId xmlns:a16="http://schemas.microsoft.com/office/drawing/2014/main" id="{75D6649E-C212-4B84-BFBB-68F8B4A32371}"/>
              </a:ext>
            </a:extLst>
          </p:cNvPr>
          <p:cNvSpPr txBox="1"/>
          <p:nvPr/>
        </p:nvSpPr>
        <p:spPr>
          <a:xfrm>
            <a:off x="6464318" y="5057795"/>
            <a:ext cx="3016606"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are the calipers measuring?</a:t>
            </a:r>
            <a:endParaRPr lang="en-US" dirty="0">
              <a:solidFill>
                <a:srgbClr val="7030A0"/>
              </a:solidFill>
              <a:latin typeface="Gabriola" panose="04040605051002020D02" pitchFamily="82" charset="0"/>
            </a:endParaRPr>
          </a:p>
        </p:txBody>
      </p:sp>
      <p:sp>
        <p:nvSpPr>
          <p:cNvPr id="43" name="TextBox 42">
            <a:extLst>
              <a:ext uri="{FF2B5EF4-FFF2-40B4-BE49-F238E27FC236}">
                <a16:creationId xmlns:a16="http://schemas.microsoft.com/office/drawing/2014/main" id="{604D7875-B4B5-472B-900C-1542A82A4347}"/>
              </a:ext>
            </a:extLst>
          </p:cNvPr>
          <p:cNvSpPr txBox="1"/>
          <p:nvPr/>
        </p:nvSpPr>
        <p:spPr>
          <a:xfrm>
            <a:off x="6495603" y="691031"/>
            <a:ext cx="3014654" cy="707886"/>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anatomy #1 - 2.</a:t>
            </a:r>
            <a:endParaRPr lang="en-US" dirty="0">
              <a:solidFill>
                <a:srgbClr val="7030A0"/>
              </a:solidFill>
              <a:latin typeface="Gabriola" panose="04040605051002020D02" pitchFamily="82" charset="0"/>
            </a:endParaRPr>
          </a:p>
        </p:txBody>
      </p:sp>
      <p:pic>
        <p:nvPicPr>
          <p:cNvPr id="37" name="Picture 36">
            <a:extLst>
              <a:ext uri="{FF2B5EF4-FFF2-40B4-BE49-F238E27FC236}">
                <a16:creationId xmlns:a16="http://schemas.microsoft.com/office/drawing/2014/main" id="{FB529EAF-EF79-DDDE-855D-86CFE9F878EE}"/>
              </a:ext>
            </a:extLst>
          </p:cNvPr>
          <p:cNvPicPr>
            <a:picLocks noChangeAspect="1"/>
          </p:cNvPicPr>
          <p:nvPr/>
        </p:nvPicPr>
        <p:blipFill>
          <a:blip r:embed="rId6"/>
          <a:stretch>
            <a:fillRect/>
          </a:stretch>
        </p:blipFill>
        <p:spPr>
          <a:xfrm>
            <a:off x="9484311" y="3761978"/>
            <a:ext cx="2483816" cy="2001348"/>
          </a:xfrm>
          <a:prstGeom prst="rect">
            <a:avLst/>
          </a:prstGeom>
        </p:spPr>
      </p:pic>
    </p:spTree>
    <p:extLst>
      <p:ext uri="{BB962C8B-B14F-4D97-AF65-F5344CB8AC3E}">
        <p14:creationId xmlns:p14="http://schemas.microsoft.com/office/powerpoint/2010/main" val="1335639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29</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106220523"/>
              </p:ext>
            </p:extLst>
          </p:nvPr>
        </p:nvGraphicFramePr>
        <p:xfrm>
          <a:off x="-20024" y="535075"/>
          <a:ext cx="12192000" cy="4689752"/>
        </p:xfrm>
        <a:graphic>
          <a:graphicData uri="http://schemas.openxmlformats.org/drawingml/2006/table">
            <a:tbl>
              <a:tblPr firstRow="1" bandRow="1">
                <a:tableStyleId>{5C22544A-7EE6-4342-B048-85BDC9FD1C3A}</a:tableStyleId>
              </a:tblPr>
              <a:tblGrid>
                <a:gridCol w="1459522">
                  <a:extLst>
                    <a:ext uri="{9D8B030D-6E8A-4147-A177-3AD203B41FA5}">
                      <a16:colId xmlns:a16="http://schemas.microsoft.com/office/drawing/2014/main" val="3969356882"/>
                    </a:ext>
                  </a:extLst>
                </a:gridCol>
                <a:gridCol w="3464169">
                  <a:extLst>
                    <a:ext uri="{9D8B030D-6E8A-4147-A177-3AD203B41FA5}">
                      <a16:colId xmlns:a16="http://schemas.microsoft.com/office/drawing/2014/main" val="1425804619"/>
                    </a:ext>
                  </a:extLst>
                </a:gridCol>
                <a:gridCol w="7268309">
                  <a:extLst>
                    <a:ext uri="{9D8B030D-6E8A-4147-A177-3AD203B41FA5}">
                      <a16:colId xmlns:a16="http://schemas.microsoft.com/office/drawing/2014/main" val="2274368862"/>
                    </a:ext>
                  </a:extLst>
                </a:gridCol>
              </a:tblGrid>
              <a:tr h="370941">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293512">
                <a:tc>
                  <a:txBody>
                    <a:bodyPr/>
                    <a:lstStyle/>
                    <a:p>
                      <a:r>
                        <a:rPr lang="en-US" sz="2400" dirty="0">
                          <a:latin typeface="+mj-lt"/>
                        </a:rPr>
                        <a:t>LAX RVOT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28) PV M-mode </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right posterior PV cusp </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resembles AOV M-mode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PV a-wave dip (2.7 mm)</a:t>
                      </a:r>
                    </a:p>
                    <a:p>
                      <a:r>
                        <a:rPr lang="en-US" sz="1400" kern="1200" dirty="0">
                          <a:solidFill>
                            <a:schemeClr val="dk1"/>
                          </a:solidFill>
                          <a:effectLst/>
                          <a:latin typeface="+mn-lt"/>
                          <a:ea typeface="+mn-ea"/>
                          <a:cs typeface="+mn-cs"/>
                        </a:rPr>
                        <a:t> </a:t>
                      </a:r>
                    </a:p>
                    <a:p>
                      <a:endParaRPr lang="en-US" sz="1400" kern="1200" dirty="0">
                        <a:solidFill>
                          <a:schemeClr val="dk1"/>
                        </a:solidFill>
                        <a:effectLst/>
                        <a:latin typeface="+mn-lt"/>
                        <a:ea typeface="+mn-ea"/>
                        <a:cs typeface="+mn-cs"/>
                      </a:endParaRPr>
                    </a:p>
                    <a:p>
                      <a:endParaRPr lang="en-US" sz="11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4" name="TextBox 23">
            <a:extLst>
              <a:ext uri="{FF2B5EF4-FFF2-40B4-BE49-F238E27FC236}">
                <a16:creationId xmlns:a16="http://schemas.microsoft.com/office/drawing/2014/main" id="{A84B33E9-FBCB-4206-829D-63209C80CDAD}"/>
              </a:ext>
            </a:extLst>
          </p:cNvPr>
          <p:cNvSpPr txBox="1"/>
          <p:nvPr/>
        </p:nvSpPr>
        <p:spPr>
          <a:xfrm>
            <a:off x="6214198" y="3610600"/>
            <a:ext cx="4299813" cy="276999"/>
          </a:xfrm>
          <a:prstGeom prst="rect">
            <a:avLst/>
          </a:prstGeom>
          <a:noFill/>
        </p:spPr>
        <p:txBody>
          <a:bodyPr wrap="square" rtlCol="0">
            <a:spAutoFit/>
          </a:bodyPr>
          <a:lstStyle/>
          <a:p>
            <a:r>
              <a:rPr lang="en-US" sz="1200" dirty="0"/>
              <a:t>  </a:t>
            </a:r>
          </a:p>
        </p:txBody>
      </p:sp>
      <p:sp>
        <p:nvSpPr>
          <p:cNvPr id="25" name="TextBox 24">
            <a:extLst>
              <a:ext uri="{FF2B5EF4-FFF2-40B4-BE49-F238E27FC236}">
                <a16:creationId xmlns:a16="http://schemas.microsoft.com/office/drawing/2014/main" id="{9F5F42CE-A20C-4D44-97D8-BBAE86FEAE53}"/>
              </a:ext>
            </a:extLst>
          </p:cNvPr>
          <p:cNvSpPr txBox="1"/>
          <p:nvPr/>
        </p:nvSpPr>
        <p:spPr>
          <a:xfrm>
            <a:off x="4828095" y="5390050"/>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7" name="Object 36">
            <a:extLst>
              <a:ext uri="{FF2B5EF4-FFF2-40B4-BE49-F238E27FC236}">
                <a16:creationId xmlns:a16="http://schemas.microsoft.com/office/drawing/2014/main" id="{D3D000AB-D101-4C12-97F4-4F0E095AB09C}"/>
              </a:ext>
            </a:extLst>
          </p:cNvPr>
          <p:cNvGraphicFramePr>
            <a:graphicFrameLocks noChangeAspect="1"/>
          </p:cNvGraphicFramePr>
          <p:nvPr>
            <p:extLst>
              <p:ext uri="{D42A27DB-BD31-4B8C-83A1-F6EECF244321}">
                <p14:modId xmlns:p14="http://schemas.microsoft.com/office/powerpoint/2010/main" val="979478175"/>
              </p:ext>
            </p:extLst>
          </p:nvPr>
        </p:nvGraphicFramePr>
        <p:xfrm>
          <a:off x="5066959" y="1063946"/>
          <a:ext cx="1838533" cy="1669453"/>
        </p:xfrm>
        <a:graphic>
          <a:graphicData uri="http://schemas.openxmlformats.org/presentationml/2006/ole">
            <mc:AlternateContent xmlns:mc="http://schemas.openxmlformats.org/markup-compatibility/2006">
              <mc:Choice xmlns:v="urn:schemas-microsoft-com:vml" Requires="v">
                <p:oleObj name="Bitmap Image" r:id="rId2" imgW="1924200" imgH="1752480" progId="Paint.Picture">
                  <p:embed/>
                </p:oleObj>
              </mc:Choice>
              <mc:Fallback>
                <p:oleObj name="Bitmap Image" r:id="rId2" imgW="1924200" imgH="1752480" progId="Paint.Picture">
                  <p:embed/>
                  <p:pic>
                    <p:nvPicPr>
                      <p:cNvPr id="37" name="Object 36">
                        <a:extLst>
                          <a:ext uri="{FF2B5EF4-FFF2-40B4-BE49-F238E27FC236}">
                            <a16:creationId xmlns:a16="http://schemas.microsoft.com/office/drawing/2014/main" id="{D3D000AB-D101-4C12-97F4-4F0E095AB09C}"/>
                          </a:ext>
                        </a:extLst>
                      </p:cNvPr>
                      <p:cNvPicPr>
                        <a:picLocks noChangeAspect="1" noChangeArrowheads="1"/>
                      </p:cNvPicPr>
                      <p:nvPr/>
                    </p:nvPicPr>
                    <p:blipFill>
                      <a:blip r:embed="rId3"/>
                      <a:srcRect/>
                      <a:stretch>
                        <a:fillRect/>
                      </a:stretch>
                    </p:blipFill>
                    <p:spPr bwMode="auto">
                      <a:xfrm>
                        <a:off x="5066959" y="1063946"/>
                        <a:ext cx="1838533" cy="1669453"/>
                      </a:xfrm>
                      <a:prstGeom prst="rect">
                        <a:avLst/>
                      </a:prstGeom>
                      <a:noFill/>
                    </p:spPr>
                  </p:pic>
                </p:oleObj>
              </mc:Fallback>
            </mc:AlternateContent>
          </a:graphicData>
        </a:graphic>
      </p:graphicFrame>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4" name="Object 43">
            <a:extLst>
              <a:ext uri="{FF2B5EF4-FFF2-40B4-BE49-F238E27FC236}">
                <a16:creationId xmlns:a16="http://schemas.microsoft.com/office/drawing/2014/main" id="{742CEF85-C3EA-49B8-B0C1-814EAA173CAA}"/>
              </a:ext>
            </a:extLst>
          </p:cNvPr>
          <p:cNvGraphicFramePr>
            <a:graphicFrameLocks noChangeAspect="1"/>
          </p:cNvGraphicFramePr>
          <p:nvPr>
            <p:extLst>
              <p:ext uri="{D42A27DB-BD31-4B8C-83A1-F6EECF244321}">
                <p14:modId xmlns:p14="http://schemas.microsoft.com/office/powerpoint/2010/main" val="1235107345"/>
              </p:ext>
            </p:extLst>
          </p:nvPr>
        </p:nvGraphicFramePr>
        <p:xfrm>
          <a:off x="9246472" y="1063946"/>
          <a:ext cx="2755376" cy="1883661"/>
        </p:xfrm>
        <a:graphic>
          <a:graphicData uri="http://schemas.openxmlformats.org/presentationml/2006/ole">
            <mc:AlternateContent xmlns:mc="http://schemas.openxmlformats.org/markup-compatibility/2006">
              <mc:Choice xmlns:v="urn:schemas-microsoft-com:vml" Requires="v">
                <p:oleObj name="Bitmap Image" r:id="rId4" imgW="3352680" imgH="2362320" progId="Paint.Picture">
                  <p:embed/>
                </p:oleObj>
              </mc:Choice>
              <mc:Fallback>
                <p:oleObj name="Bitmap Image" r:id="rId4" imgW="3352680" imgH="2362320" progId="Paint.Picture">
                  <p:embed/>
                  <p:pic>
                    <p:nvPicPr>
                      <p:cNvPr id="44" name="Object 43">
                        <a:extLst>
                          <a:ext uri="{FF2B5EF4-FFF2-40B4-BE49-F238E27FC236}">
                            <a16:creationId xmlns:a16="http://schemas.microsoft.com/office/drawing/2014/main" id="{742CEF85-C3EA-49B8-B0C1-814EAA173CAA}"/>
                          </a:ext>
                        </a:extLst>
                      </p:cNvPr>
                      <p:cNvPicPr>
                        <a:picLocks noChangeAspect="1" noChangeArrowheads="1"/>
                      </p:cNvPicPr>
                      <p:nvPr/>
                    </p:nvPicPr>
                    <p:blipFill>
                      <a:blip r:embed="rId5">
                        <a:lum bright="20000" contrast="28000"/>
                      </a:blip>
                      <a:srcRect/>
                      <a:stretch>
                        <a:fillRect/>
                      </a:stretch>
                    </p:blipFill>
                    <p:spPr bwMode="auto">
                      <a:xfrm>
                        <a:off x="9246472" y="1063946"/>
                        <a:ext cx="2755376" cy="1883661"/>
                      </a:xfrm>
                      <a:prstGeom prst="rect">
                        <a:avLst/>
                      </a:prstGeom>
                      <a:noFill/>
                    </p:spPr>
                  </p:pic>
                </p:oleObj>
              </mc:Fallback>
            </mc:AlternateContent>
          </a:graphicData>
        </a:graphic>
      </p:graphicFrame>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3" name="TextBox 22">
            <a:extLst>
              <a:ext uri="{FF2B5EF4-FFF2-40B4-BE49-F238E27FC236}">
                <a16:creationId xmlns:a16="http://schemas.microsoft.com/office/drawing/2014/main" id="{BFFA9AE2-A229-4DCC-A956-92D04FB0218A}"/>
              </a:ext>
            </a:extLst>
          </p:cNvPr>
          <p:cNvSpPr txBox="1"/>
          <p:nvPr/>
        </p:nvSpPr>
        <p:spPr>
          <a:xfrm>
            <a:off x="1457653" y="3970675"/>
            <a:ext cx="3419777"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structure is the right </a:t>
            </a:r>
          </a:p>
          <a:p>
            <a:pPr algn="ctr"/>
            <a:r>
              <a:rPr lang="en-US" sz="2000" dirty="0">
                <a:solidFill>
                  <a:srgbClr val="7030A0"/>
                </a:solidFill>
                <a:latin typeface="Gabriola" panose="04040605051002020D02" pitchFamily="82" charset="0"/>
              </a:rPr>
              <a:t>posterior PV cusp always adjacent to?</a:t>
            </a:r>
          </a:p>
        </p:txBody>
      </p:sp>
      <p:sp>
        <p:nvSpPr>
          <p:cNvPr id="38" name="Rectangle 37">
            <a:extLst>
              <a:ext uri="{FF2B5EF4-FFF2-40B4-BE49-F238E27FC236}">
                <a16:creationId xmlns:a16="http://schemas.microsoft.com/office/drawing/2014/main" id="{FEC97107-6B93-4975-BFCB-29A6683849B8}"/>
              </a:ext>
            </a:extLst>
          </p:cNvPr>
          <p:cNvSpPr/>
          <p:nvPr/>
        </p:nvSpPr>
        <p:spPr>
          <a:xfrm>
            <a:off x="8928222" y="4305442"/>
            <a:ext cx="3109505" cy="707886"/>
          </a:xfrm>
          <a:prstGeom prst="rect">
            <a:avLst/>
          </a:prstGeom>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the flying W indicate?</a:t>
            </a:r>
            <a:endParaRPr lang="en-US" dirty="0">
              <a:solidFill>
                <a:srgbClr val="7030A0"/>
              </a:solidFill>
              <a:latin typeface="Gabriola" panose="04040605051002020D02" pitchFamily="82" charset="0"/>
            </a:endParaRPr>
          </a:p>
        </p:txBody>
      </p:sp>
      <p:pic>
        <p:nvPicPr>
          <p:cNvPr id="48" name="Picture 47">
            <a:extLst>
              <a:ext uri="{FF2B5EF4-FFF2-40B4-BE49-F238E27FC236}">
                <a16:creationId xmlns:a16="http://schemas.microsoft.com/office/drawing/2014/main" id="{CA836B50-B79F-76D5-7A66-2C704F2AC1B5}"/>
              </a:ext>
            </a:extLst>
          </p:cNvPr>
          <p:cNvPicPr>
            <a:picLocks noChangeAspect="1"/>
          </p:cNvPicPr>
          <p:nvPr/>
        </p:nvPicPr>
        <p:blipFill>
          <a:blip r:embed="rId6"/>
          <a:stretch>
            <a:fillRect/>
          </a:stretch>
        </p:blipFill>
        <p:spPr>
          <a:xfrm>
            <a:off x="5118465" y="3180287"/>
            <a:ext cx="3820095" cy="1837383"/>
          </a:xfrm>
          <a:prstGeom prst="rect">
            <a:avLst/>
          </a:prstGeom>
        </p:spPr>
      </p:pic>
      <p:pic>
        <p:nvPicPr>
          <p:cNvPr id="42" name="Picture 41">
            <a:extLst>
              <a:ext uri="{FF2B5EF4-FFF2-40B4-BE49-F238E27FC236}">
                <a16:creationId xmlns:a16="http://schemas.microsoft.com/office/drawing/2014/main" id="{D7645F94-85F3-DCD3-55B4-E2007E858519}"/>
              </a:ext>
            </a:extLst>
          </p:cNvPr>
          <p:cNvPicPr>
            <a:picLocks noChangeAspect="1"/>
          </p:cNvPicPr>
          <p:nvPr/>
        </p:nvPicPr>
        <p:blipFill>
          <a:blip r:embed="rId7"/>
          <a:stretch>
            <a:fillRect/>
          </a:stretch>
        </p:blipFill>
        <p:spPr>
          <a:xfrm>
            <a:off x="7094417" y="1356291"/>
            <a:ext cx="1826398" cy="1591316"/>
          </a:xfrm>
          <a:prstGeom prst="rect">
            <a:avLst/>
          </a:prstGeom>
        </p:spPr>
      </p:pic>
    </p:spTree>
    <p:extLst>
      <p:ext uri="{BB962C8B-B14F-4D97-AF65-F5344CB8AC3E}">
        <p14:creationId xmlns:p14="http://schemas.microsoft.com/office/powerpoint/2010/main" val="46630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BCF11-2C81-4CA4-95C3-838D265BCFC3}"/>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D1327856-BBA6-41F2-93CD-1403DF591E07}"/>
              </a:ext>
            </a:extLst>
          </p:cNvPr>
          <p:cNvSpPr txBox="1"/>
          <p:nvPr/>
        </p:nvSpPr>
        <p:spPr>
          <a:xfrm>
            <a:off x="1020923" y="1597729"/>
            <a:ext cx="10150153" cy="3662541"/>
          </a:xfrm>
          <a:prstGeom prst="rect">
            <a:avLst/>
          </a:prstGeom>
          <a:noFill/>
        </p:spPr>
        <p:txBody>
          <a:bodyPr wrap="square">
            <a:spAutoFit/>
          </a:bodyPr>
          <a:lstStyle/>
          <a:p>
            <a:pPr marL="0" marR="0" algn="ctr">
              <a:spcBef>
                <a:spcPts val="0"/>
              </a:spcBef>
              <a:spcAft>
                <a:spcPts val="0"/>
              </a:spcAft>
            </a:pPr>
            <a:r>
              <a:rPr lang="en-US" sz="3200" dirty="0">
                <a:solidFill>
                  <a:schemeClr val="accent4">
                    <a:lumMod val="20000"/>
                    <a:lumOff val="80000"/>
                  </a:schemeClr>
                </a:solidFill>
                <a:effectLst/>
                <a:latin typeface="Comic Sans MS" panose="030F0702030302020204" pitchFamily="66" charset="0"/>
                <a:ea typeface="MS Mincho" panose="02020609040205080304" pitchFamily="49" charset="-128"/>
              </a:rPr>
              <a:t>ECHO…THE NOTEBOOK 8 &amp; THE WORKBOOK 8</a:t>
            </a:r>
            <a:endParaRPr lang="en-US" sz="3200" dirty="0">
              <a:solidFill>
                <a:schemeClr val="accent4">
                  <a:lumMod val="20000"/>
                  <a:lumOff val="80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endParaRPr lang="en-US" sz="2000" dirty="0">
              <a:solidFill>
                <a:schemeClr val="accent4">
                  <a:lumMod val="20000"/>
                  <a:lumOff val="80000"/>
                </a:schemeClr>
              </a:solidFill>
              <a:effectLst/>
              <a:latin typeface="Comic Sans MS" panose="030F0702030302020204" pitchFamily="66" charset="0"/>
              <a:ea typeface="MS Mincho" panose="02020609040205080304" pitchFamily="49" charset="-128"/>
            </a:endParaRPr>
          </a:p>
          <a:p>
            <a:pPr marL="0" marR="0" algn="ctr">
              <a:spcBef>
                <a:spcPts val="0"/>
              </a:spcBef>
              <a:spcAft>
                <a:spcPts val="0"/>
              </a:spcAft>
            </a:pPr>
            <a:r>
              <a:rPr lang="en-US" sz="2000" dirty="0">
                <a:solidFill>
                  <a:schemeClr val="accent4">
                    <a:lumMod val="20000"/>
                    <a:lumOff val="80000"/>
                  </a:schemeClr>
                </a:solidFill>
                <a:effectLst/>
                <a:latin typeface="Comic Sans MS" panose="030F0702030302020204" pitchFamily="66" charset="0"/>
                <a:ea typeface="MS Mincho" panose="02020609040205080304" pitchFamily="49" charset="-128"/>
              </a:rPr>
              <a:t>are currently approved by the </a:t>
            </a:r>
          </a:p>
          <a:p>
            <a:pPr marL="0" marR="0" algn="ctr">
              <a:spcBef>
                <a:spcPts val="0"/>
              </a:spcBef>
              <a:spcAft>
                <a:spcPts val="0"/>
              </a:spcAft>
            </a:pPr>
            <a:r>
              <a:rPr lang="en-US" sz="2000" dirty="0">
                <a:solidFill>
                  <a:schemeClr val="accent4">
                    <a:lumMod val="20000"/>
                    <a:lumOff val="80000"/>
                  </a:schemeClr>
                </a:solidFill>
                <a:effectLst/>
                <a:latin typeface="Comic Sans MS" panose="030F0702030302020204" pitchFamily="66" charset="0"/>
                <a:ea typeface="MS Mincho" panose="02020609040205080304" pitchFamily="49" charset="-128"/>
              </a:rPr>
              <a:t>Society of Diagnostic Medical Sonography (SDMS) </a:t>
            </a:r>
            <a:endParaRPr lang="en-US" sz="2000" dirty="0">
              <a:solidFill>
                <a:schemeClr val="accent4">
                  <a:lumMod val="20000"/>
                  <a:lumOff val="80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r>
              <a:rPr lang="en-US" sz="2000" dirty="0">
                <a:solidFill>
                  <a:schemeClr val="accent4">
                    <a:lumMod val="20000"/>
                    <a:lumOff val="80000"/>
                  </a:schemeClr>
                </a:solidFill>
                <a:effectLst/>
                <a:latin typeface="Comic Sans MS" panose="030F0702030302020204" pitchFamily="66" charset="0"/>
                <a:ea typeface="MS Mincho" panose="02020609040205080304" pitchFamily="49" charset="-128"/>
              </a:rPr>
              <a:t>as a self-instructional activity </a:t>
            </a:r>
            <a:r>
              <a:rPr lang="en-US" sz="2000" dirty="0">
                <a:solidFill>
                  <a:schemeClr val="accent4">
                    <a:lumMod val="20000"/>
                    <a:lumOff val="80000"/>
                  </a:schemeClr>
                </a:solidFill>
                <a:latin typeface="Comic Sans MS" panose="030F0702030302020204" pitchFamily="66" charset="0"/>
                <a:ea typeface="MS Mincho" panose="02020609040205080304" pitchFamily="49" charset="-128"/>
              </a:rPr>
              <a:t>f</a:t>
            </a:r>
            <a:r>
              <a:rPr lang="en-US" sz="2000" dirty="0">
                <a:solidFill>
                  <a:schemeClr val="accent4">
                    <a:lumMod val="20000"/>
                    <a:lumOff val="80000"/>
                  </a:schemeClr>
                </a:solidFill>
                <a:effectLst/>
                <a:latin typeface="Comic Sans MS" panose="030F0702030302020204" pitchFamily="66" charset="0"/>
                <a:ea typeface="MS Mincho" panose="02020609040205080304" pitchFamily="49" charset="-128"/>
              </a:rPr>
              <a:t>or</a:t>
            </a:r>
            <a:endParaRPr lang="en-US" sz="1800" dirty="0">
              <a:solidFill>
                <a:schemeClr val="accent4">
                  <a:lumMod val="20000"/>
                  <a:lumOff val="80000"/>
                </a:schemeClr>
              </a:solidFill>
              <a:effectLst/>
              <a:latin typeface="Comic Sans MS" panose="030F0702030302020204" pitchFamily="66" charset="0"/>
              <a:ea typeface="MS Mincho" panose="02020609040205080304" pitchFamily="49" charset="-128"/>
            </a:endParaRPr>
          </a:p>
          <a:p>
            <a:pPr marL="0" marR="0" algn="ctr">
              <a:spcBef>
                <a:spcPts val="0"/>
              </a:spcBef>
              <a:spcAft>
                <a:spcPts val="0"/>
              </a:spcAft>
            </a:pPr>
            <a:endParaRPr lang="en-US" sz="2000" dirty="0">
              <a:solidFill>
                <a:schemeClr val="accent4">
                  <a:lumMod val="20000"/>
                  <a:lumOff val="80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r>
              <a:rPr lang="en-US" sz="5400" dirty="0">
                <a:solidFill>
                  <a:schemeClr val="accent4">
                    <a:lumMod val="20000"/>
                    <a:lumOff val="80000"/>
                  </a:schemeClr>
                </a:solidFill>
                <a:latin typeface="Castellar" panose="020A0402060406010301" pitchFamily="18" charset="0"/>
                <a:ea typeface="MS Mincho" panose="02020609040205080304" pitchFamily="49" charset="-128"/>
              </a:rPr>
              <a:t>31</a:t>
            </a:r>
            <a:r>
              <a:rPr lang="en-US" sz="5400" dirty="0">
                <a:solidFill>
                  <a:schemeClr val="accent4">
                    <a:lumMod val="20000"/>
                    <a:lumOff val="80000"/>
                  </a:schemeClr>
                </a:solidFill>
                <a:effectLst/>
                <a:latin typeface="Castellar" panose="020A0402060406010301" pitchFamily="18" charset="0"/>
                <a:ea typeface="MS Mincho" panose="02020609040205080304" pitchFamily="49" charset="-128"/>
              </a:rPr>
              <a:t> CME CREDITS</a:t>
            </a:r>
            <a:endParaRPr lang="en-US" sz="2000" dirty="0">
              <a:solidFill>
                <a:schemeClr val="accent4">
                  <a:lumMod val="20000"/>
                  <a:lumOff val="80000"/>
                </a:schemeClr>
              </a:solidFill>
              <a:effectLst/>
              <a:latin typeface="Castellar" panose="020A0402060406010301" pitchFamily="18" charset="0"/>
              <a:ea typeface="Times New Roman" panose="02020603050405020304" pitchFamily="18" charset="0"/>
            </a:endParaRPr>
          </a:p>
          <a:p>
            <a:pPr marL="0" marR="0" algn="ctr">
              <a:spcBef>
                <a:spcPts val="0"/>
              </a:spcBef>
              <a:spcAft>
                <a:spcPts val="0"/>
              </a:spcAft>
            </a:pPr>
            <a:r>
              <a:rPr lang="en-US" sz="800" dirty="0">
                <a:solidFill>
                  <a:schemeClr val="accent4">
                    <a:lumMod val="20000"/>
                    <a:lumOff val="80000"/>
                  </a:schemeClr>
                </a:solidFill>
                <a:effectLst/>
                <a:latin typeface="Comic Sans MS" panose="030F0702030302020204" pitchFamily="66" charset="0"/>
                <a:ea typeface="MS Mincho" panose="02020609040205080304" pitchFamily="49" charset="-128"/>
              </a:rPr>
              <a:t> </a:t>
            </a:r>
            <a:endParaRPr lang="en-US" sz="2000" dirty="0">
              <a:solidFill>
                <a:schemeClr val="accent4">
                  <a:lumMod val="20000"/>
                  <a:lumOff val="80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endParaRPr lang="en-US" sz="2000" i="1" dirty="0">
              <a:solidFill>
                <a:schemeClr val="accent4">
                  <a:lumMod val="20000"/>
                  <a:lumOff val="80000"/>
                </a:schemeClr>
              </a:solidFill>
              <a:effectLst/>
              <a:latin typeface="Courier New" panose="02070309020205020404" pitchFamily="49" charset="0"/>
              <a:ea typeface="MS Mincho" panose="02020609040205080304" pitchFamily="49" charset="-128"/>
            </a:endParaRPr>
          </a:p>
          <a:p>
            <a:pPr marL="0" marR="0" algn="ctr">
              <a:spcBef>
                <a:spcPts val="0"/>
              </a:spcBef>
              <a:spcAft>
                <a:spcPts val="0"/>
              </a:spcAft>
            </a:pPr>
            <a:r>
              <a:rPr lang="en-US" sz="1800" dirty="0">
                <a:solidFill>
                  <a:schemeClr val="accent4">
                    <a:lumMod val="20000"/>
                    <a:lumOff val="80000"/>
                  </a:schemeClr>
                </a:solidFill>
                <a:effectLst/>
                <a:latin typeface="Comic Sans MS" panose="030F0702030302020204" pitchFamily="66" charset="0"/>
                <a:ea typeface="MS Mincho" panose="02020609040205080304" pitchFamily="49" charset="-128"/>
              </a:rPr>
              <a:t>Please refer to </a:t>
            </a:r>
            <a:r>
              <a:rPr lang="en-US" sz="1800" u="sng" dirty="0">
                <a:solidFill>
                  <a:schemeClr val="accent4">
                    <a:lumMod val="20000"/>
                    <a:lumOff val="80000"/>
                  </a:schemeClr>
                </a:solidFill>
                <a:effectLst/>
                <a:latin typeface="Comic Sans MS" panose="030F0702030302020204" pitchFamily="66" charset="0"/>
                <a:ea typeface="MS Mincho" panose="02020609040205080304" pitchFamily="49" charset="-128"/>
                <a:hlinkClick r:id="rId2">
                  <a:extLst>
                    <a:ext uri="{A12FA001-AC4F-418D-AE19-62706E023703}">
                      <ahyp:hlinkClr xmlns:ahyp="http://schemas.microsoft.com/office/drawing/2018/hyperlinkcolor" val="tx"/>
                    </a:ext>
                  </a:extLst>
                </a:hlinkClick>
              </a:rPr>
              <a:t>www.echonotebook.com</a:t>
            </a:r>
            <a:r>
              <a:rPr lang="en-US" sz="1800" dirty="0">
                <a:solidFill>
                  <a:schemeClr val="accent4">
                    <a:lumMod val="20000"/>
                    <a:lumOff val="80000"/>
                  </a:schemeClr>
                </a:solidFill>
                <a:effectLst/>
                <a:latin typeface="Comic Sans MS" panose="030F0702030302020204" pitchFamily="66" charset="0"/>
                <a:ea typeface="MS Mincho" panose="02020609040205080304" pitchFamily="49" charset="-128"/>
              </a:rPr>
              <a:t> for </a:t>
            </a:r>
            <a:r>
              <a:rPr lang="en-US" sz="1800">
                <a:solidFill>
                  <a:schemeClr val="accent4">
                    <a:lumMod val="20000"/>
                    <a:lumOff val="80000"/>
                  </a:schemeClr>
                </a:solidFill>
                <a:effectLst/>
                <a:latin typeface="Comic Sans MS" panose="030F0702030302020204" pitchFamily="66" charset="0"/>
                <a:ea typeface="MS Mincho" panose="02020609040205080304" pitchFamily="49" charset="-128"/>
              </a:rPr>
              <a:t>more details!</a:t>
            </a:r>
            <a:endParaRPr lang="en-US" sz="2000" dirty="0">
              <a:solidFill>
                <a:schemeClr val="accent4">
                  <a:lumMod val="20000"/>
                  <a:lumOff val="80000"/>
                </a:schemeClr>
              </a:solidFill>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1778954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30</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492479849"/>
              </p:ext>
            </p:extLst>
          </p:nvPr>
        </p:nvGraphicFramePr>
        <p:xfrm>
          <a:off x="-6698" y="131423"/>
          <a:ext cx="12183180" cy="6071126"/>
        </p:xfrm>
        <a:graphic>
          <a:graphicData uri="http://schemas.openxmlformats.org/drawingml/2006/table">
            <a:tbl>
              <a:tblPr firstRow="1" bandRow="1">
                <a:tableStyleId>{5C22544A-7EE6-4342-B048-85BDC9FD1C3A}</a:tableStyleId>
              </a:tblPr>
              <a:tblGrid>
                <a:gridCol w="1397977">
                  <a:extLst>
                    <a:ext uri="{9D8B030D-6E8A-4147-A177-3AD203B41FA5}">
                      <a16:colId xmlns:a16="http://schemas.microsoft.com/office/drawing/2014/main" val="3969356882"/>
                    </a:ext>
                  </a:extLst>
                </a:gridCol>
                <a:gridCol w="5045353">
                  <a:extLst>
                    <a:ext uri="{9D8B030D-6E8A-4147-A177-3AD203B41FA5}">
                      <a16:colId xmlns:a16="http://schemas.microsoft.com/office/drawing/2014/main" val="1425804619"/>
                    </a:ext>
                  </a:extLst>
                </a:gridCol>
                <a:gridCol w="5739850">
                  <a:extLst>
                    <a:ext uri="{9D8B030D-6E8A-4147-A177-3AD203B41FA5}">
                      <a16:colId xmlns:a16="http://schemas.microsoft.com/office/drawing/2014/main" val="2274368862"/>
                    </a:ext>
                  </a:extLst>
                </a:gridCol>
              </a:tblGrid>
              <a:tr h="0">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907046">
                <a:tc>
                  <a:txBody>
                    <a:bodyPr/>
                    <a:lstStyle/>
                    <a:p>
                      <a:r>
                        <a:rPr lang="en-US" sz="2400" dirty="0">
                          <a:latin typeface="+mj-lt"/>
                        </a:rPr>
                        <a:t>LAX RVOT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29) CFD</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RVOT, PV, PA &amp; bifurcation </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trace to mild PR—within normal limits</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30) PWD/CWD of PV (0.6 - 0.9 m/s)</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PV </a:t>
                      </a: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PR</a:t>
                      </a: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EDPR velocity (V) </a:t>
                      </a: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EDPR gradient (0 - 5 mmHg) via PG = 4V</a:t>
                      </a:r>
                      <a:r>
                        <a:rPr lang="en-US" sz="2000" kern="1200" baseline="30000" dirty="0">
                          <a:solidFill>
                            <a:schemeClr val="dk1"/>
                          </a:solidFill>
                          <a:effectLst/>
                          <a:latin typeface="+mn-lt"/>
                          <a:ea typeface="+mn-ea"/>
                          <a:cs typeface="+mn-cs"/>
                        </a:rPr>
                        <a:t>2</a:t>
                      </a:r>
                      <a:endParaRPr lang="en-US" sz="1400" kern="1200" baseline="30000" dirty="0">
                        <a:solidFill>
                          <a:schemeClr val="dk1"/>
                        </a:solidFill>
                        <a:effectLst/>
                        <a:latin typeface="+mn-lt"/>
                        <a:ea typeface="+mn-ea"/>
                        <a:cs typeface="+mn-cs"/>
                      </a:endParaRPr>
                    </a:p>
                    <a:p>
                      <a:pPr marL="573088" indent="-287338">
                        <a:buFont typeface="Arial" panose="020B0604020202020204" pitchFamily="34" charset="0"/>
                        <a:buChar char="•"/>
                        <a:tabLst>
                          <a:tab pos="628650" algn="l"/>
                        </a:tabLst>
                      </a:pPr>
                      <a:endParaRPr lang="en-US" sz="20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r h="1270584">
                <a:tc gridSpan="3">
                  <a:txBody>
                    <a:bodyPr/>
                    <a:lstStyle/>
                    <a:p>
                      <a:r>
                        <a:rPr lang="en-US" sz="2000" b="1" u="sng" kern="1200" dirty="0">
                          <a:solidFill>
                            <a:schemeClr val="dk1"/>
                          </a:solidFill>
                          <a:effectLst/>
                          <a:latin typeface="+mj-lt"/>
                          <a:ea typeface="+mn-ea"/>
                          <a:cs typeface="+mn-cs"/>
                        </a:rPr>
                        <a:t>EXAMPLE</a:t>
                      </a:r>
                      <a:r>
                        <a:rPr lang="en-US" sz="2000" b="1" kern="1200" dirty="0">
                          <a:solidFill>
                            <a:schemeClr val="dk1"/>
                          </a:solidFill>
                          <a:effectLst/>
                          <a:latin typeface="+mj-lt"/>
                          <a:ea typeface="+mn-ea"/>
                          <a:cs typeface="+mn-cs"/>
                        </a:rPr>
                        <a:t>:</a:t>
                      </a:r>
                      <a:endParaRPr lang="en-US" sz="2000" kern="1200" dirty="0">
                        <a:solidFill>
                          <a:schemeClr val="dk1"/>
                        </a:solidFill>
                        <a:effectLst/>
                        <a:latin typeface="+mj-lt"/>
                        <a:ea typeface="+mn-ea"/>
                        <a:cs typeface="+mn-cs"/>
                      </a:endParaRP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If the EDPR velocity = 0.7 m/s, then… </a:t>
                      </a:r>
                    </a:p>
                    <a:p>
                      <a:endParaRPr lang="en-US" sz="1600" kern="1200" dirty="0">
                        <a:solidFill>
                          <a:schemeClr val="dk1"/>
                        </a:solidFill>
                        <a:effectLst/>
                        <a:latin typeface="+mn-lt"/>
                        <a:ea typeface="+mn-ea"/>
                        <a:cs typeface="+mn-cs"/>
                      </a:endParaRPr>
                    </a:p>
                    <a:p>
                      <a:pPr algn="ctr"/>
                      <a:r>
                        <a:rPr lang="en-US" sz="2000" kern="1200" dirty="0">
                          <a:solidFill>
                            <a:schemeClr val="dk1"/>
                          </a:solidFill>
                          <a:effectLst/>
                          <a:latin typeface="+mn-lt"/>
                          <a:ea typeface="+mn-ea"/>
                          <a:cs typeface="+mn-cs"/>
                        </a:rPr>
                        <a:t>EDPR gradient = 4V</a:t>
                      </a:r>
                      <a:r>
                        <a:rPr lang="en-US" sz="2000" kern="1200" baseline="30000" dirty="0">
                          <a:solidFill>
                            <a:schemeClr val="dk1"/>
                          </a:solidFill>
                          <a:effectLst/>
                          <a:latin typeface="+mn-lt"/>
                          <a:ea typeface="+mn-ea"/>
                          <a:cs typeface="+mn-cs"/>
                        </a:rPr>
                        <a:t>2</a:t>
                      </a:r>
                      <a:r>
                        <a:rPr lang="en-US" sz="2000" kern="1200" dirty="0">
                          <a:solidFill>
                            <a:schemeClr val="dk1"/>
                          </a:solidFill>
                          <a:effectLst/>
                          <a:latin typeface="+mn-lt"/>
                          <a:ea typeface="+mn-ea"/>
                          <a:cs typeface="+mn-cs"/>
                        </a:rPr>
                        <a:t> = 4 (0.7)</a:t>
                      </a:r>
                      <a:r>
                        <a:rPr lang="en-US" sz="2000" kern="1200" baseline="30000" dirty="0">
                          <a:solidFill>
                            <a:schemeClr val="dk1"/>
                          </a:solidFill>
                          <a:effectLst/>
                          <a:latin typeface="+mn-lt"/>
                          <a:ea typeface="+mn-ea"/>
                          <a:cs typeface="+mn-cs"/>
                        </a:rPr>
                        <a:t>2</a:t>
                      </a:r>
                      <a:r>
                        <a:rPr lang="en-US" sz="2000" kern="1200" dirty="0">
                          <a:solidFill>
                            <a:schemeClr val="dk1"/>
                          </a:solidFill>
                          <a:effectLst/>
                          <a:latin typeface="+mn-lt"/>
                          <a:ea typeface="+mn-ea"/>
                          <a:cs typeface="+mn-cs"/>
                        </a:rPr>
                        <a:t> = 1.96 = 2 mmHg (</a:t>
                      </a:r>
                      <a:r>
                        <a:rPr lang="en-US" sz="2000" i="1" kern="1200" dirty="0">
                          <a:solidFill>
                            <a:schemeClr val="dk1"/>
                          </a:solidFill>
                          <a:effectLst/>
                          <a:latin typeface="+mn-lt"/>
                          <a:ea typeface="+mn-ea"/>
                          <a:cs typeface="+mn-cs"/>
                        </a:rPr>
                        <a:t>normal</a:t>
                      </a:r>
                      <a:r>
                        <a:rPr lang="en-US" sz="2000" kern="1200" dirty="0">
                          <a:solidFill>
                            <a:schemeClr val="dk1"/>
                          </a:solidFill>
                          <a:effectLst/>
                          <a:latin typeface="+mn-lt"/>
                          <a:ea typeface="+mn-ea"/>
                          <a:cs typeface="+mn-cs"/>
                        </a:rPr>
                        <a:t>)</a:t>
                      </a:r>
                    </a:p>
                    <a:p>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hMerge="1">
                  <a:txBody>
                    <a:bodyPr/>
                    <a:lstStyle/>
                    <a:p>
                      <a:endParaRPr lang="en-US" sz="1100" kern="1200" dirty="0">
                        <a:solidFill>
                          <a:schemeClr val="dk1"/>
                        </a:solidFill>
                        <a:effectLst/>
                        <a:latin typeface="+mn-lt"/>
                        <a:ea typeface="+mn-ea"/>
                        <a:cs typeface="+mn-cs"/>
                      </a:endParaRPr>
                    </a:p>
                  </a:txBody>
                  <a:tcPr>
                    <a:solidFill>
                      <a:schemeClr val="accent6">
                        <a:lumMod val="20000"/>
                        <a:lumOff val="80000"/>
                      </a:schemeClr>
                    </a:solidFill>
                  </a:tcPr>
                </a:tc>
                <a:tc hMerge="1">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2847028827"/>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3494049" y="5133753"/>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46" name="Picture 45">
            <a:extLst>
              <a:ext uri="{FF2B5EF4-FFF2-40B4-BE49-F238E27FC236}">
                <a16:creationId xmlns:a16="http://schemas.microsoft.com/office/drawing/2014/main" id="{58C51669-470D-4EA1-8D02-77C88DAF27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17042" y="708626"/>
            <a:ext cx="1925293" cy="1933762"/>
          </a:xfrm>
          <a:prstGeom prst="rect">
            <a:avLst/>
          </a:prstGeom>
          <a:noFill/>
          <a:ln>
            <a:noFill/>
          </a:ln>
        </p:spPr>
      </p:pic>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2" name="Object 41">
            <a:extLst>
              <a:ext uri="{FF2B5EF4-FFF2-40B4-BE49-F238E27FC236}">
                <a16:creationId xmlns:a16="http://schemas.microsoft.com/office/drawing/2014/main" id="{3C9E877A-C7C1-4317-B22A-DFCC40D7DBD9}"/>
              </a:ext>
            </a:extLst>
          </p:cNvPr>
          <p:cNvGraphicFramePr>
            <a:graphicFrameLocks noChangeAspect="1"/>
          </p:cNvGraphicFramePr>
          <p:nvPr>
            <p:extLst>
              <p:ext uri="{D42A27DB-BD31-4B8C-83A1-F6EECF244321}">
                <p14:modId xmlns:p14="http://schemas.microsoft.com/office/powerpoint/2010/main" val="554593129"/>
              </p:ext>
            </p:extLst>
          </p:nvPr>
        </p:nvGraphicFramePr>
        <p:xfrm>
          <a:off x="8737053" y="720273"/>
          <a:ext cx="1622355" cy="1919976"/>
        </p:xfrm>
        <a:graphic>
          <a:graphicData uri="http://schemas.openxmlformats.org/presentationml/2006/ole">
            <mc:AlternateContent xmlns:mc="http://schemas.openxmlformats.org/markup-compatibility/2006">
              <mc:Choice xmlns:v="urn:schemas-microsoft-com:vml" Requires="v">
                <p:oleObj name="Bitmap Image" r:id="rId3" imgW="1228680" imgH="1438200" progId="Paint.Picture">
                  <p:embed/>
                </p:oleObj>
              </mc:Choice>
              <mc:Fallback>
                <p:oleObj name="Bitmap Image" r:id="rId3" imgW="1228680" imgH="1438200" progId="Paint.Picture">
                  <p:embed/>
                  <p:pic>
                    <p:nvPicPr>
                      <p:cNvPr id="42" name="Object 41">
                        <a:extLst>
                          <a:ext uri="{FF2B5EF4-FFF2-40B4-BE49-F238E27FC236}">
                            <a16:creationId xmlns:a16="http://schemas.microsoft.com/office/drawing/2014/main" id="{3C9E877A-C7C1-4317-B22A-DFCC40D7DBD9}"/>
                          </a:ext>
                        </a:extLst>
                      </p:cNvPr>
                      <p:cNvPicPr>
                        <a:picLocks noChangeAspect="1" noChangeArrowheads="1"/>
                      </p:cNvPicPr>
                      <p:nvPr/>
                    </p:nvPicPr>
                    <p:blipFill>
                      <a:blip r:embed="rId4"/>
                      <a:srcRect/>
                      <a:stretch>
                        <a:fillRect/>
                      </a:stretch>
                    </p:blipFill>
                    <p:spPr bwMode="auto">
                      <a:xfrm>
                        <a:off x="8737053" y="720273"/>
                        <a:ext cx="1622355" cy="1919976"/>
                      </a:xfrm>
                      <a:prstGeom prst="rect">
                        <a:avLst/>
                      </a:prstGeom>
                      <a:noFill/>
                    </p:spPr>
                  </p:pic>
                </p:oleObj>
              </mc:Fallback>
            </mc:AlternateContent>
          </a:graphicData>
        </a:graphic>
      </p:graphicFrame>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9" name="Object 48">
            <a:extLst>
              <a:ext uri="{FF2B5EF4-FFF2-40B4-BE49-F238E27FC236}">
                <a16:creationId xmlns:a16="http://schemas.microsoft.com/office/drawing/2014/main" id="{C399D4F3-B072-45D9-833B-A4F2CC56B5B5}"/>
              </a:ext>
            </a:extLst>
          </p:cNvPr>
          <p:cNvGraphicFramePr>
            <a:graphicFrameLocks noChangeAspect="1"/>
          </p:cNvGraphicFramePr>
          <p:nvPr>
            <p:extLst>
              <p:ext uri="{D42A27DB-BD31-4B8C-83A1-F6EECF244321}">
                <p14:modId xmlns:p14="http://schemas.microsoft.com/office/powerpoint/2010/main" val="3757859319"/>
              </p:ext>
            </p:extLst>
          </p:nvPr>
        </p:nvGraphicFramePr>
        <p:xfrm>
          <a:off x="6866229" y="2788752"/>
          <a:ext cx="2407143" cy="1503052"/>
        </p:xfrm>
        <a:graphic>
          <a:graphicData uri="http://schemas.openxmlformats.org/presentationml/2006/ole">
            <mc:AlternateContent xmlns:mc="http://schemas.openxmlformats.org/markup-compatibility/2006">
              <mc:Choice xmlns:v="urn:schemas-microsoft-com:vml" Requires="v">
                <p:oleObj name="Bitmap Image" r:id="rId5" imgW="2095793" imgH="1324160" progId="Paint.Picture">
                  <p:embed/>
                </p:oleObj>
              </mc:Choice>
              <mc:Fallback>
                <p:oleObj name="Bitmap Image" r:id="rId5" imgW="2095793" imgH="1324160" progId="Paint.Picture">
                  <p:embed/>
                  <p:pic>
                    <p:nvPicPr>
                      <p:cNvPr id="49" name="Object 48">
                        <a:extLst>
                          <a:ext uri="{FF2B5EF4-FFF2-40B4-BE49-F238E27FC236}">
                            <a16:creationId xmlns:a16="http://schemas.microsoft.com/office/drawing/2014/main" id="{C399D4F3-B072-45D9-833B-A4F2CC56B5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6229" y="2788752"/>
                        <a:ext cx="2407143" cy="1503052"/>
                      </a:xfrm>
                      <a:prstGeom prst="rect">
                        <a:avLst/>
                      </a:prstGeom>
                      <a:noFill/>
                    </p:spPr>
                  </p:pic>
                </p:oleObj>
              </mc:Fallback>
            </mc:AlternateContent>
          </a:graphicData>
        </a:graphic>
      </p:graphicFrame>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51" name="Object 50">
            <a:extLst>
              <a:ext uri="{FF2B5EF4-FFF2-40B4-BE49-F238E27FC236}">
                <a16:creationId xmlns:a16="http://schemas.microsoft.com/office/drawing/2014/main" id="{9D106413-B24A-4231-8C18-EEAE21FCC72B}"/>
              </a:ext>
            </a:extLst>
          </p:cNvPr>
          <p:cNvGraphicFramePr>
            <a:graphicFrameLocks noChangeAspect="1"/>
          </p:cNvGraphicFramePr>
          <p:nvPr>
            <p:extLst>
              <p:ext uri="{D42A27DB-BD31-4B8C-83A1-F6EECF244321}">
                <p14:modId xmlns:p14="http://schemas.microsoft.com/office/powerpoint/2010/main" val="135279874"/>
              </p:ext>
            </p:extLst>
          </p:nvPr>
        </p:nvGraphicFramePr>
        <p:xfrm>
          <a:off x="9483882" y="2781003"/>
          <a:ext cx="2534356" cy="1518165"/>
        </p:xfrm>
        <a:graphic>
          <a:graphicData uri="http://schemas.openxmlformats.org/presentationml/2006/ole">
            <mc:AlternateContent xmlns:mc="http://schemas.openxmlformats.org/markup-compatibility/2006">
              <mc:Choice xmlns:v="urn:schemas-microsoft-com:vml" Requires="v">
                <p:oleObj name="Bitmap Image" r:id="rId7" imgW="1362265" imgH="828791" progId="Paint.Picture">
                  <p:embed/>
                </p:oleObj>
              </mc:Choice>
              <mc:Fallback>
                <p:oleObj name="Bitmap Image" r:id="rId7" imgW="1362265" imgH="828791" progId="Paint.Picture">
                  <p:embed/>
                  <p:pic>
                    <p:nvPicPr>
                      <p:cNvPr id="51" name="Object 50">
                        <a:extLst>
                          <a:ext uri="{FF2B5EF4-FFF2-40B4-BE49-F238E27FC236}">
                            <a16:creationId xmlns:a16="http://schemas.microsoft.com/office/drawing/2014/main" id="{9D106413-B24A-4231-8C18-EEAE21FCC7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3882" y="2781003"/>
                        <a:ext cx="2534356" cy="1518165"/>
                      </a:xfrm>
                      <a:prstGeom prst="rect">
                        <a:avLst/>
                      </a:prstGeom>
                      <a:noFill/>
                    </p:spPr>
                  </p:pic>
                </p:oleObj>
              </mc:Fallback>
            </mc:AlternateContent>
          </a:graphicData>
        </a:graphic>
      </p:graphicFrame>
      <p:sp>
        <p:nvSpPr>
          <p:cNvPr id="23" name="TextBox 22">
            <a:extLst>
              <a:ext uri="{FF2B5EF4-FFF2-40B4-BE49-F238E27FC236}">
                <a16:creationId xmlns:a16="http://schemas.microsoft.com/office/drawing/2014/main" id="{C884C28C-B4D9-4759-B758-A5A204E1DE0E}"/>
              </a:ext>
            </a:extLst>
          </p:cNvPr>
          <p:cNvSpPr txBox="1"/>
          <p:nvPr/>
        </p:nvSpPr>
        <p:spPr>
          <a:xfrm>
            <a:off x="10420085" y="667032"/>
            <a:ext cx="1480094"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the </a:t>
            </a:r>
          </a:p>
          <a:p>
            <a:pPr algn="ctr"/>
            <a:r>
              <a:rPr lang="en-US" sz="2000" dirty="0">
                <a:solidFill>
                  <a:srgbClr val="7030A0"/>
                </a:solidFill>
                <a:latin typeface="Gabriola" panose="04040605051002020D02" pitchFamily="82" charset="0"/>
              </a:rPr>
              <a:t>red jet indicate?</a:t>
            </a:r>
          </a:p>
        </p:txBody>
      </p:sp>
    </p:spTree>
    <p:extLst>
      <p:ext uri="{BB962C8B-B14F-4D97-AF65-F5344CB8AC3E}">
        <p14:creationId xmlns:p14="http://schemas.microsoft.com/office/powerpoint/2010/main" val="2500119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31</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90038678"/>
              </p:ext>
            </p:extLst>
          </p:nvPr>
        </p:nvGraphicFramePr>
        <p:xfrm>
          <a:off x="2368367" y="350822"/>
          <a:ext cx="7455266" cy="5490400"/>
        </p:xfrm>
        <a:graphic>
          <a:graphicData uri="http://schemas.openxmlformats.org/drawingml/2006/table">
            <a:tbl>
              <a:tblPr firstRow="1" bandRow="1">
                <a:tableStyleId>{5C22544A-7EE6-4342-B048-85BDC9FD1C3A}</a:tableStyleId>
              </a:tblPr>
              <a:tblGrid>
                <a:gridCol w="1449800">
                  <a:extLst>
                    <a:ext uri="{9D8B030D-6E8A-4147-A177-3AD203B41FA5}">
                      <a16:colId xmlns:a16="http://schemas.microsoft.com/office/drawing/2014/main" val="3743855186"/>
                    </a:ext>
                  </a:extLst>
                </a:gridCol>
                <a:gridCol w="6005466">
                  <a:extLst>
                    <a:ext uri="{9D8B030D-6E8A-4147-A177-3AD203B41FA5}">
                      <a16:colId xmlns:a16="http://schemas.microsoft.com/office/drawing/2014/main" val="3518701618"/>
                    </a:ext>
                  </a:extLst>
                </a:gridCol>
              </a:tblGrid>
              <a:tr h="248985">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094160">
                <a:tc>
                  <a:txBody>
                    <a:bodyPr/>
                    <a:lstStyle/>
                    <a:p>
                      <a:r>
                        <a:rPr lang="en-US" sz="2400" dirty="0">
                          <a:latin typeface="+mj-lt"/>
                        </a:rPr>
                        <a:t>SAX BASE</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31) RV</a:t>
                      </a:r>
                    </a:p>
                    <a:p>
                      <a:endParaRPr lang="en-US" sz="2000" kern="1200" dirty="0">
                        <a:solidFill>
                          <a:schemeClr val="dk1"/>
                        </a:solidFill>
                        <a:effectLst/>
                        <a:latin typeface="+mn-lt"/>
                        <a:ea typeface="+mn-ea"/>
                        <a:cs typeface="+mn-cs"/>
                      </a:endParaRPr>
                    </a:p>
                    <a:p>
                      <a:pPr marL="573088" lvl="0" indent="-287338">
                        <a:buFont typeface="Arial" panose="020B0604020202020204" pitchFamily="34" charset="0"/>
                        <a:buChar char="•"/>
                      </a:pPr>
                      <a:r>
                        <a:rPr lang="en-US" sz="2000" kern="1200" dirty="0">
                          <a:solidFill>
                            <a:schemeClr val="dk1"/>
                          </a:solidFill>
                          <a:effectLst/>
                          <a:latin typeface="+mn-lt"/>
                          <a:ea typeface="+mn-ea"/>
                          <a:cs typeface="+mn-cs"/>
                        </a:rPr>
                        <a:t>most anterior chamber</a:t>
                      </a:r>
                    </a:p>
                    <a:p>
                      <a:pPr marL="573088" lvl="0" indent="-287338">
                        <a:buFont typeface="Arial" panose="020B0604020202020204" pitchFamily="34" charset="0"/>
                        <a:buChar char="•"/>
                      </a:pPr>
                      <a:r>
                        <a:rPr lang="en-US" sz="2000" kern="1200" dirty="0">
                          <a:solidFill>
                            <a:schemeClr val="dk1"/>
                          </a:solidFill>
                          <a:effectLst/>
                          <a:latin typeface="+mn-lt"/>
                          <a:ea typeface="+mn-ea"/>
                          <a:cs typeface="+mn-cs"/>
                        </a:rPr>
                        <a:t>unique crescent shape</a:t>
                      </a:r>
                    </a:p>
                    <a:p>
                      <a:pPr marL="573088" lvl="0" indent="-287338">
                        <a:buFont typeface="Arial" panose="020B0604020202020204" pitchFamily="34" charset="0"/>
                        <a:buChar char="•"/>
                      </a:pPr>
                      <a:r>
                        <a:rPr lang="en-US" sz="2000" kern="1200" dirty="0">
                          <a:solidFill>
                            <a:schemeClr val="dk1"/>
                          </a:solidFill>
                          <a:effectLst/>
                          <a:latin typeface="+mn-lt"/>
                          <a:ea typeface="+mn-ea"/>
                          <a:cs typeface="+mn-cs"/>
                        </a:rPr>
                        <a:t>diameter </a:t>
                      </a:r>
                      <a:r>
                        <a:rPr lang="en-US" sz="2000" kern="1200" dirty="0">
                          <a:solidFill>
                            <a:schemeClr val="dk1"/>
                          </a:solidFill>
                          <a:effectLst/>
                          <a:latin typeface="+mn-lt"/>
                          <a:ea typeface="+mn-ea"/>
                          <a:cs typeface="+mn-cs"/>
                          <a:sym typeface="Wingdings" panose="05000000000000000000" pitchFamily="2" charset="2"/>
                        </a:rPr>
                        <a:t> </a:t>
                      </a:r>
                      <a:r>
                        <a:rPr lang="en-US" sz="2000" kern="1200" dirty="0">
                          <a:solidFill>
                            <a:schemeClr val="dk1"/>
                          </a:solidFill>
                          <a:effectLst/>
                          <a:latin typeface="+mn-lt"/>
                          <a:ea typeface="+mn-ea"/>
                          <a:cs typeface="+mn-cs"/>
                        </a:rPr>
                        <a:t>predictor of mortality in HF patients </a:t>
                      </a:r>
                    </a:p>
                    <a:p>
                      <a:pPr marL="573088" lvl="0" indent="-287338">
                        <a:buFont typeface="Arial" panose="020B0604020202020204" pitchFamily="34" charset="0"/>
                        <a:buChar char="•"/>
                      </a:pPr>
                      <a:r>
                        <a:rPr lang="en-US" sz="2000" kern="1200" dirty="0">
                          <a:solidFill>
                            <a:schemeClr val="dk1"/>
                          </a:solidFill>
                          <a:effectLst/>
                          <a:latin typeface="+mn-lt"/>
                          <a:ea typeface="+mn-ea"/>
                          <a:cs typeface="+mn-cs"/>
                        </a:rPr>
                        <a:t>end-diastolic </a:t>
                      </a:r>
                      <a:r>
                        <a:rPr lang="en-US" sz="2000" kern="1200" baseline="0" dirty="0">
                          <a:solidFill>
                            <a:schemeClr val="dk1"/>
                          </a:solidFill>
                          <a:effectLst/>
                          <a:latin typeface="+mn-lt"/>
                          <a:ea typeface="+mn-ea"/>
                          <a:cs typeface="+mn-cs"/>
                        </a:rPr>
                        <a:t>RVOTprox</a:t>
                      </a:r>
                      <a:r>
                        <a:rPr lang="en-US" sz="2000" kern="1200" dirty="0">
                          <a:solidFill>
                            <a:schemeClr val="dk1"/>
                          </a:solidFill>
                          <a:effectLst/>
                          <a:latin typeface="+mn-lt"/>
                          <a:ea typeface="+mn-ea"/>
                          <a:cs typeface="+mn-cs"/>
                        </a:rPr>
                        <a:t> diameter (21 - 35 mm)</a:t>
                      </a:r>
                    </a:p>
                    <a:p>
                      <a:pPr marL="573088" lvl="0" indent="-287338">
                        <a:buFont typeface="Arial" panose="020B0604020202020204" pitchFamily="34" charset="0"/>
                        <a:buChar char="•"/>
                      </a:pPr>
                      <a:r>
                        <a:rPr lang="en-US" sz="2000" kern="1200" dirty="0">
                          <a:solidFill>
                            <a:schemeClr val="dk1"/>
                          </a:solidFill>
                          <a:effectLst/>
                          <a:latin typeface="+mn-lt"/>
                          <a:ea typeface="+mn-ea"/>
                          <a:cs typeface="+mn-cs"/>
                        </a:rPr>
                        <a:t>end-diastolic </a:t>
                      </a:r>
                      <a:r>
                        <a:rPr lang="en-US" sz="2000" kern="1200" baseline="0" dirty="0">
                          <a:solidFill>
                            <a:schemeClr val="dk1"/>
                          </a:solidFill>
                          <a:effectLst/>
                          <a:latin typeface="+mn-lt"/>
                          <a:ea typeface="+mn-ea"/>
                          <a:cs typeface="+mn-cs"/>
                        </a:rPr>
                        <a:t>RVOTdistal</a:t>
                      </a:r>
                      <a:r>
                        <a:rPr lang="en-US" sz="2000" kern="1200" baseline="-25000" dirty="0">
                          <a:solidFill>
                            <a:schemeClr val="dk1"/>
                          </a:solidFill>
                          <a:effectLst/>
                          <a:latin typeface="+mn-lt"/>
                          <a:ea typeface="+mn-ea"/>
                          <a:cs typeface="+mn-cs"/>
                        </a:rPr>
                        <a:t> </a:t>
                      </a:r>
                      <a:r>
                        <a:rPr lang="en-US" sz="2000" kern="1200" dirty="0">
                          <a:solidFill>
                            <a:schemeClr val="dk1"/>
                          </a:solidFill>
                          <a:effectLst/>
                          <a:latin typeface="+mn-lt"/>
                          <a:ea typeface="+mn-ea"/>
                          <a:cs typeface="+mn-cs"/>
                        </a:rPr>
                        <a:t>diameter (17 - 27 mm) </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484">
            <a:extLst>
              <a:ext uri="{FF2B5EF4-FFF2-40B4-BE49-F238E27FC236}">
                <a16:creationId xmlns:a16="http://schemas.microsoft.com/office/drawing/2014/main" id="{56ED422A-5A93-4BD0-B56A-3C8ABF786C60}"/>
              </a:ext>
            </a:extLst>
          </p:cNvPr>
          <p:cNvSpPr>
            <a:spLocks noChangeArrowheads="1"/>
          </p:cNvSpPr>
          <p:nvPr/>
        </p:nvSpPr>
        <p:spPr bwMode="auto">
          <a:xfrm>
            <a:off x="9587188" y="4079324"/>
            <a:ext cx="171400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1" name="Rectangle 2">
            <a:extLst>
              <a:ext uri="{FF2B5EF4-FFF2-40B4-BE49-F238E27FC236}">
                <a16:creationId xmlns:a16="http://schemas.microsoft.com/office/drawing/2014/main" id="{DD8A0165-3BB1-4C50-A2C5-18F429D61D3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4" name="Object 53">
            <a:extLst>
              <a:ext uri="{FF2B5EF4-FFF2-40B4-BE49-F238E27FC236}">
                <a16:creationId xmlns:a16="http://schemas.microsoft.com/office/drawing/2014/main" id="{D75C5661-74DA-49F3-BBF3-1DA72BBF23EF}"/>
              </a:ext>
            </a:extLst>
          </p:cNvPr>
          <p:cNvGraphicFramePr>
            <a:graphicFrameLocks noChangeAspect="1"/>
          </p:cNvGraphicFramePr>
          <p:nvPr>
            <p:extLst>
              <p:ext uri="{D42A27DB-BD31-4B8C-83A1-F6EECF244321}">
                <p14:modId xmlns:p14="http://schemas.microsoft.com/office/powerpoint/2010/main" val="2750040729"/>
              </p:ext>
            </p:extLst>
          </p:nvPr>
        </p:nvGraphicFramePr>
        <p:xfrm>
          <a:off x="4736136" y="3138929"/>
          <a:ext cx="2363037" cy="2363037"/>
        </p:xfrm>
        <a:graphic>
          <a:graphicData uri="http://schemas.openxmlformats.org/presentationml/2006/ole">
            <mc:AlternateContent xmlns:mc="http://schemas.openxmlformats.org/markup-compatibility/2006">
              <mc:Choice xmlns:v="urn:schemas-microsoft-com:vml" Requires="v">
                <p:oleObj name="Bitmap Image" r:id="rId3" imgW="1428840" imgH="1371600" progId="Paint.Picture">
                  <p:embed/>
                </p:oleObj>
              </mc:Choice>
              <mc:Fallback>
                <p:oleObj name="Bitmap Image" r:id="rId3" imgW="1428840" imgH="1371600" progId="Paint.Picture">
                  <p:embed/>
                  <p:pic>
                    <p:nvPicPr>
                      <p:cNvPr id="54" name="Object 53">
                        <a:extLst>
                          <a:ext uri="{FF2B5EF4-FFF2-40B4-BE49-F238E27FC236}">
                            <a16:creationId xmlns:a16="http://schemas.microsoft.com/office/drawing/2014/main" id="{D75C5661-74DA-49F3-BBF3-1DA72BBF23EF}"/>
                          </a:ext>
                        </a:extLst>
                      </p:cNvPr>
                      <p:cNvPicPr>
                        <a:picLocks noChangeAspect="1" noChangeArrowheads="1"/>
                      </p:cNvPicPr>
                      <p:nvPr/>
                    </p:nvPicPr>
                    <p:blipFill>
                      <a:blip r:embed="rId4"/>
                      <a:srcRect/>
                      <a:stretch>
                        <a:fillRect/>
                      </a:stretch>
                    </p:blipFill>
                    <p:spPr bwMode="auto">
                      <a:xfrm>
                        <a:off x="4736136" y="3138929"/>
                        <a:ext cx="2363037" cy="2363037"/>
                      </a:xfrm>
                      <a:prstGeom prst="rect">
                        <a:avLst/>
                      </a:prstGeom>
                      <a:noFill/>
                    </p:spPr>
                  </p:pic>
                </p:oleObj>
              </mc:Fallback>
            </mc:AlternateContent>
          </a:graphicData>
        </a:graphic>
      </p:graphicFrame>
      <p:sp>
        <p:nvSpPr>
          <p:cNvPr id="56" name="TextBox 55">
            <a:extLst>
              <a:ext uri="{FF2B5EF4-FFF2-40B4-BE49-F238E27FC236}">
                <a16:creationId xmlns:a16="http://schemas.microsoft.com/office/drawing/2014/main" id="{A736A930-80CE-44E8-9E30-DAA74D7F34EE}"/>
              </a:ext>
            </a:extLst>
          </p:cNvPr>
          <p:cNvSpPr txBox="1"/>
          <p:nvPr/>
        </p:nvSpPr>
        <p:spPr>
          <a:xfrm>
            <a:off x="7189833" y="3790091"/>
            <a:ext cx="2046224" cy="707886"/>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dimensions.</a:t>
            </a:r>
          </a:p>
        </p:txBody>
      </p:sp>
    </p:spTree>
    <p:extLst>
      <p:ext uri="{BB962C8B-B14F-4D97-AF65-F5344CB8AC3E}">
        <p14:creationId xmlns:p14="http://schemas.microsoft.com/office/powerpoint/2010/main" val="4061205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7" name="Object 36">
            <a:extLst>
              <a:ext uri="{FF2B5EF4-FFF2-40B4-BE49-F238E27FC236}">
                <a16:creationId xmlns:a16="http://schemas.microsoft.com/office/drawing/2014/main" id="{82B8E511-AF67-4479-8AAB-A0DF54E1CE52}"/>
              </a:ext>
            </a:extLst>
          </p:cNvPr>
          <p:cNvGraphicFramePr>
            <a:graphicFrameLocks noChangeAspect="1"/>
          </p:cNvGraphicFramePr>
          <p:nvPr>
            <p:extLst>
              <p:ext uri="{D42A27DB-BD31-4B8C-83A1-F6EECF244321}">
                <p14:modId xmlns:p14="http://schemas.microsoft.com/office/powerpoint/2010/main" val="1112205896"/>
              </p:ext>
            </p:extLst>
          </p:nvPr>
        </p:nvGraphicFramePr>
        <p:xfrm>
          <a:off x="2654300" y="3241675"/>
          <a:ext cx="3100388" cy="2835275"/>
        </p:xfrm>
        <a:graphic>
          <a:graphicData uri="http://schemas.openxmlformats.org/presentationml/2006/ole">
            <mc:AlternateContent xmlns:mc="http://schemas.openxmlformats.org/markup-compatibility/2006">
              <mc:Choice xmlns:v="urn:schemas-microsoft-com:vml" Requires="v">
                <p:oleObj name="Bitmap Image" r:id="rId2" imgW="1962000" imgH="1619280" progId="Paint.Picture">
                  <p:embed/>
                </p:oleObj>
              </mc:Choice>
              <mc:Fallback>
                <p:oleObj name="Bitmap Image" r:id="rId2" imgW="1962000" imgH="1619280" progId="Paint.Picture">
                  <p:embed/>
                  <p:pic>
                    <p:nvPicPr>
                      <p:cNvPr id="37" name="Object 36">
                        <a:extLst>
                          <a:ext uri="{FF2B5EF4-FFF2-40B4-BE49-F238E27FC236}">
                            <a16:creationId xmlns:a16="http://schemas.microsoft.com/office/drawing/2014/main" id="{82B8E511-AF67-4479-8AAB-A0DF54E1CE52}"/>
                          </a:ext>
                        </a:extLst>
                      </p:cNvPr>
                      <p:cNvPicPr>
                        <a:picLocks noChangeAspect="1" noChangeArrowheads="1"/>
                      </p:cNvPicPr>
                      <p:nvPr/>
                    </p:nvPicPr>
                    <p:blipFill>
                      <a:blip r:embed="rId3">
                        <a:lum bright="34000" contrast="44000"/>
                      </a:blip>
                      <a:srcRect/>
                      <a:stretch>
                        <a:fillRect/>
                      </a:stretch>
                    </p:blipFill>
                    <p:spPr bwMode="auto">
                      <a:xfrm>
                        <a:off x="2654300" y="3241675"/>
                        <a:ext cx="3100388" cy="2835275"/>
                      </a:xfrm>
                      <a:prstGeom prst="rect">
                        <a:avLst/>
                      </a:prstGeom>
                      <a:noFill/>
                    </p:spPr>
                  </p:pic>
                </p:oleObj>
              </mc:Fallback>
            </mc:AlternateContent>
          </a:graphicData>
        </a:graphic>
      </p:graphicFrame>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3001735" y="44555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TextBox 41">
            <a:extLst>
              <a:ext uri="{FF2B5EF4-FFF2-40B4-BE49-F238E27FC236}">
                <a16:creationId xmlns:a16="http://schemas.microsoft.com/office/drawing/2014/main" id="{8D3051AA-C79E-40F6-959C-E91883B43650}"/>
              </a:ext>
            </a:extLst>
          </p:cNvPr>
          <p:cNvSpPr txBox="1"/>
          <p:nvPr/>
        </p:nvSpPr>
        <p:spPr>
          <a:xfrm>
            <a:off x="10201254" y="1170903"/>
            <a:ext cx="1623233" cy="1015663"/>
          </a:xfrm>
          <a:prstGeom prst="rect">
            <a:avLst/>
          </a:prstGeom>
          <a:solidFill>
            <a:srgbClr val="F8C690"/>
          </a:solid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a:t>
            </a:r>
          </a:p>
          <a:p>
            <a:pPr algn="ctr"/>
            <a:r>
              <a:rPr lang="en-US" sz="2000" dirty="0">
                <a:solidFill>
                  <a:srgbClr val="7030A0"/>
                </a:solidFill>
                <a:latin typeface="Gabriola" panose="04040605051002020D02" pitchFamily="82" charset="0"/>
              </a:rPr>
              <a:t>anatomy #1 - 7.</a:t>
            </a:r>
          </a:p>
        </p:txBody>
      </p:sp>
      <p:sp>
        <p:nvSpPr>
          <p:cNvPr id="46" name="Rectangle 484">
            <a:extLst>
              <a:ext uri="{FF2B5EF4-FFF2-40B4-BE49-F238E27FC236}">
                <a16:creationId xmlns:a16="http://schemas.microsoft.com/office/drawing/2014/main" id="{56ED422A-5A93-4BD0-B56A-3C8ABF786C60}"/>
              </a:ext>
            </a:extLst>
          </p:cNvPr>
          <p:cNvSpPr>
            <a:spLocks noChangeArrowheads="1"/>
          </p:cNvSpPr>
          <p:nvPr/>
        </p:nvSpPr>
        <p:spPr bwMode="auto">
          <a:xfrm>
            <a:off x="9587188" y="4079324"/>
            <a:ext cx="171400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1" name="Rectangle 2">
            <a:extLst>
              <a:ext uri="{FF2B5EF4-FFF2-40B4-BE49-F238E27FC236}">
                <a16:creationId xmlns:a16="http://schemas.microsoft.com/office/drawing/2014/main" id="{DD8A0165-3BB1-4C50-A2C5-18F429D61D3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57" name="Picture 56">
            <a:extLst>
              <a:ext uri="{FF2B5EF4-FFF2-40B4-BE49-F238E27FC236}">
                <a16:creationId xmlns:a16="http://schemas.microsoft.com/office/drawing/2014/main" id="{450DC3E3-1D9D-03BD-7B39-A08238184B35}"/>
              </a:ext>
            </a:extLst>
          </p:cNvPr>
          <p:cNvPicPr>
            <a:picLocks noChangeAspect="1"/>
          </p:cNvPicPr>
          <p:nvPr/>
        </p:nvPicPr>
        <p:blipFill>
          <a:blip r:embed="rId4"/>
          <a:stretch>
            <a:fillRect/>
          </a:stretch>
        </p:blipFill>
        <p:spPr>
          <a:xfrm>
            <a:off x="2688778" y="324377"/>
            <a:ext cx="3072014" cy="2679638"/>
          </a:xfrm>
          <a:prstGeom prst="rect">
            <a:avLst/>
          </a:prstGeom>
        </p:spPr>
      </p:pic>
      <p:pic>
        <p:nvPicPr>
          <p:cNvPr id="11" name="Picture 10">
            <a:extLst>
              <a:ext uri="{FF2B5EF4-FFF2-40B4-BE49-F238E27FC236}">
                <a16:creationId xmlns:a16="http://schemas.microsoft.com/office/drawing/2014/main" id="{373A9AD9-2E61-ED26-8074-DF7F10677971}"/>
              </a:ext>
            </a:extLst>
          </p:cNvPr>
          <p:cNvPicPr>
            <a:picLocks noChangeAspect="1"/>
          </p:cNvPicPr>
          <p:nvPr/>
        </p:nvPicPr>
        <p:blipFill>
          <a:blip r:embed="rId5"/>
          <a:stretch>
            <a:fillRect/>
          </a:stretch>
        </p:blipFill>
        <p:spPr>
          <a:xfrm>
            <a:off x="6564544" y="324378"/>
            <a:ext cx="3183519" cy="2685622"/>
          </a:xfrm>
          <a:prstGeom prst="rect">
            <a:avLst/>
          </a:prstGeom>
        </p:spPr>
      </p:pic>
      <p:pic>
        <p:nvPicPr>
          <p:cNvPr id="24" name="Picture 23">
            <a:extLst>
              <a:ext uri="{FF2B5EF4-FFF2-40B4-BE49-F238E27FC236}">
                <a16:creationId xmlns:a16="http://schemas.microsoft.com/office/drawing/2014/main" id="{D11F824E-7664-2B7F-1AD7-71AB8E243F56}"/>
              </a:ext>
            </a:extLst>
          </p:cNvPr>
          <p:cNvPicPr>
            <a:picLocks noChangeAspect="1"/>
          </p:cNvPicPr>
          <p:nvPr/>
        </p:nvPicPr>
        <p:blipFill>
          <a:blip r:embed="rId6"/>
          <a:stretch>
            <a:fillRect/>
          </a:stretch>
        </p:blipFill>
        <p:spPr>
          <a:xfrm>
            <a:off x="6567400" y="3238117"/>
            <a:ext cx="2780218" cy="2835272"/>
          </a:xfrm>
          <a:prstGeom prst="rect">
            <a:avLst/>
          </a:prstGeom>
        </p:spPr>
      </p:pic>
    </p:spTree>
    <p:extLst>
      <p:ext uri="{BB962C8B-B14F-4D97-AF65-F5344CB8AC3E}">
        <p14:creationId xmlns:p14="http://schemas.microsoft.com/office/powerpoint/2010/main" val="846556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33</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684240164"/>
              </p:ext>
            </p:extLst>
          </p:nvPr>
        </p:nvGraphicFramePr>
        <p:xfrm>
          <a:off x="6376" y="163704"/>
          <a:ext cx="12198707" cy="5852160"/>
        </p:xfrm>
        <a:graphic>
          <a:graphicData uri="http://schemas.openxmlformats.org/drawingml/2006/table">
            <a:tbl>
              <a:tblPr firstRow="1" bandRow="1">
                <a:tableStyleId>{5C22544A-7EE6-4342-B048-85BDC9FD1C3A}</a:tableStyleId>
              </a:tblPr>
              <a:tblGrid>
                <a:gridCol w="1400393">
                  <a:extLst>
                    <a:ext uri="{9D8B030D-6E8A-4147-A177-3AD203B41FA5}">
                      <a16:colId xmlns:a16="http://schemas.microsoft.com/office/drawing/2014/main" val="3969356882"/>
                    </a:ext>
                  </a:extLst>
                </a:gridCol>
                <a:gridCol w="6057900">
                  <a:extLst>
                    <a:ext uri="{9D8B030D-6E8A-4147-A177-3AD203B41FA5}">
                      <a16:colId xmlns:a16="http://schemas.microsoft.com/office/drawing/2014/main" val="1425804619"/>
                    </a:ext>
                  </a:extLst>
                </a:gridCol>
                <a:gridCol w="4740414">
                  <a:extLst>
                    <a:ext uri="{9D8B030D-6E8A-4147-A177-3AD203B41FA5}">
                      <a16:colId xmlns:a16="http://schemas.microsoft.com/office/drawing/2014/main" val="1259103706"/>
                    </a:ext>
                  </a:extLst>
                </a:gridCol>
              </a:tblGrid>
              <a:tr h="312315">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650568">
                <a:tc>
                  <a:txBody>
                    <a:bodyPr/>
                    <a:lstStyle/>
                    <a:p>
                      <a:r>
                        <a:rPr lang="en-US" sz="2400" dirty="0">
                          <a:latin typeface="+mj-lt"/>
                        </a:rPr>
                        <a:t>SAX BASE</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32) Anterior &amp; medial TV leaflets  </a:t>
                      </a:r>
                    </a:p>
                    <a:p>
                      <a:endParaRPr lang="en-US" sz="800" kern="1200" dirty="0">
                        <a:solidFill>
                          <a:schemeClr val="dk1"/>
                        </a:solidFill>
                        <a:effectLst/>
                        <a:latin typeface="+mn-lt"/>
                        <a:ea typeface="+mn-ea"/>
                        <a:cs typeface="+mn-cs"/>
                      </a:endParaRPr>
                    </a:p>
                    <a:p>
                      <a:pPr marL="569913" indent="-279400">
                        <a:buFont typeface="Arial" panose="020B0604020202020204" pitchFamily="34" charset="0"/>
                        <a:buChar char="•"/>
                      </a:pPr>
                      <a:r>
                        <a:rPr lang="en-US" sz="2000" kern="1200" dirty="0">
                          <a:solidFill>
                            <a:schemeClr val="dk1"/>
                          </a:solidFill>
                          <a:effectLst/>
                          <a:latin typeface="+mn-lt"/>
                          <a:ea typeface="+mn-ea"/>
                          <a:cs typeface="+mn-cs"/>
                        </a:rPr>
                        <a:t>thin, pliable &amp; unrestricted opening</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33) RCC, LCC &amp; NCC of AOV</a:t>
                      </a:r>
                    </a:p>
                    <a:p>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thin, delicate, pliable &amp; unrestricted opening</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disappear into AO walls during systole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trileaflet </a:t>
                      </a:r>
                      <a:r>
                        <a:rPr lang="en-US" sz="2000" kern="1200" dirty="0">
                          <a:solidFill>
                            <a:schemeClr val="dk1"/>
                          </a:solidFill>
                          <a:effectLst/>
                          <a:latin typeface="+mn-lt"/>
                          <a:ea typeface="+mn-ea"/>
                          <a:cs typeface="+mn-cs"/>
                          <a:sym typeface="Wingdings" panose="05000000000000000000" pitchFamily="2" charset="2"/>
                        </a:rPr>
                        <a:t> </a:t>
                      </a:r>
                      <a:r>
                        <a:rPr lang="en-US" sz="2000" kern="1200" dirty="0">
                          <a:solidFill>
                            <a:schemeClr val="dk1"/>
                          </a:solidFill>
                          <a:effectLst/>
                          <a:latin typeface="+mn-lt"/>
                          <a:ea typeface="+mn-ea"/>
                          <a:cs typeface="+mn-cs"/>
                        </a:rPr>
                        <a:t>round, upside-down Mercedes™ star</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34) Right posterior &amp; anterior PV cusps  </a:t>
                      </a:r>
                    </a:p>
                    <a:p>
                      <a:endParaRPr lang="en-US" sz="800" kern="1200" dirty="0">
                        <a:solidFill>
                          <a:schemeClr val="dk1"/>
                        </a:solidFill>
                        <a:effectLst/>
                        <a:latin typeface="+mn-lt"/>
                        <a:ea typeface="+mn-ea"/>
                        <a:cs typeface="+mn-cs"/>
                      </a:endParaRPr>
                    </a:p>
                    <a:p>
                      <a:pPr marL="569913" indent="-279400">
                        <a:buFont typeface="Arial" panose="020B0604020202020204" pitchFamily="34" charset="0"/>
                        <a:buChar char="•"/>
                      </a:pPr>
                      <a:r>
                        <a:rPr lang="en-US" sz="2000" kern="1200" dirty="0">
                          <a:solidFill>
                            <a:schemeClr val="dk1"/>
                          </a:solidFill>
                          <a:effectLst/>
                          <a:latin typeface="+mn-lt"/>
                          <a:ea typeface="+mn-ea"/>
                          <a:cs typeface="+mn-cs"/>
                        </a:rPr>
                        <a:t>thin, delicate, pliable &amp; unrestricted opening</a:t>
                      </a:r>
                    </a:p>
                    <a:p>
                      <a:endParaRPr lang="en-US" sz="2000" kern="1200" dirty="0">
                        <a:solidFill>
                          <a:schemeClr val="dk1"/>
                        </a:solidFill>
                        <a:effectLst/>
                        <a:latin typeface="+mn-lt"/>
                        <a:ea typeface="+mn-ea"/>
                        <a:cs typeface="+mn-cs"/>
                      </a:endParaRPr>
                    </a:p>
                    <a:p>
                      <a:pPr marL="342900" indent="-342900">
                        <a:buAutoNum type="arabicParenR" startAt="35"/>
                      </a:pPr>
                      <a:r>
                        <a:rPr lang="en-US" sz="2000" kern="1200" dirty="0">
                          <a:solidFill>
                            <a:schemeClr val="dk1"/>
                          </a:solidFill>
                          <a:effectLst/>
                          <a:latin typeface="+mn-lt"/>
                          <a:ea typeface="+mn-ea"/>
                          <a:cs typeface="+mn-cs"/>
                        </a:rPr>
                        <a:t> RA </a:t>
                      </a:r>
                    </a:p>
                    <a:p>
                      <a:pPr marL="342900" indent="-342900">
                        <a:buAutoNum type="arabicParenR" startAt="35"/>
                      </a:pPr>
                      <a:endParaRPr lang="en-US" sz="800" kern="1200" dirty="0">
                        <a:solidFill>
                          <a:schemeClr val="dk1"/>
                        </a:solidFill>
                        <a:effectLst/>
                        <a:latin typeface="+mn-lt"/>
                        <a:ea typeface="+mn-ea"/>
                        <a:cs typeface="+mn-cs"/>
                      </a:endParaRPr>
                    </a:p>
                    <a:p>
                      <a:pPr marL="569913" indent="-279400">
                        <a:buFont typeface="Arial" panose="020B0604020202020204" pitchFamily="34" charset="0"/>
                        <a:buChar char="•"/>
                      </a:pPr>
                      <a:r>
                        <a:rPr lang="en-US" sz="2000" kern="1200" dirty="0">
                          <a:solidFill>
                            <a:schemeClr val="dk1"/>
                          </a:solidFill>
                          <a:effectLst/>
                          <a:latin typeface="+mn-lt"/>
                          <a:ea typeface="+mn-ea"/>
                          <a:cs typeface="+mn-cs"/>
                        </a:rPr>
                        <a:t>reservoir for systemic venous return</a:t>
                      </a:r>
                    </a:p>
                    <a:p>
                      <a:pPr marL="569913" indent="-279400">
                        <a:buFont typeface="Arial" panose="020B0604020202020204" pitchFamily="34" charset="0"/>
                        <a:buChar char="•"/>
                      </a:pPr>
                      <a:r>
                        <a:rPr lang="en-US" sz="2000" kern="1200" dirty="0">
                          <a:solidFill>
                            <a:schemeClr val="dk1"/>
                          </a:solidFill>
                          <a:effectLst/>
                          <a:latin typeface="+mn-lt"/>
                          <a:ea typeface="+mn-ea"/>
                          <a:cs typeface="+mn-cs"/>
                        </a:rPr>
                        <a:t>assists RV filling</a:t>
                      </a:r>
                    </a:p>
                    <a:p>
                      <a:pPr marL="569913" indent="-279400">
                        <a:buFont typeface="Arial" panose="020B0604020202020204" pitchFamily="34" charset="0"/>
                        <a:buChar char="•"/>
                      </a:pPr>
                      <a:r>
                        <a:rPr lang="en-US" sz="2000" kern="1200" dirty="0">
                          <a:solidFill>
                            <a:schemeClr val="dk1"/>
                          </a:solidFill>
                          <a:effectLst/>
                          <a:latin typeface="+mn-lt"/>
                          <a:ea typeface="+mn-ea"/>
                          <a:cs typeface="+mn-cs"/>
                        </a:rPr>
                        <a:t>eustachian valve &amp; Chiari network</a:t>
                      </a:r>
                    </a:p>
                    <a:p>
                      <a:pPr marL="342900" indent="-342900">
                        <a:buAutoNum type="arabicParenR" startAt="35"/>
                      </a:pPr>
                      <a:endParaRPr lang="en-US" sz="20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marL="0" indent="0">
                        <a:buNone/>
                      </a:pPr>
                      <a:endParaRPr lang="en-US" sz="20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484">
            <a:extLst>
              <a:ext uri="{FF2B5EF4-FFF2-40B4-BE49-F238E27FC236}">
                <a16:creationId xmlns:a16="http://schemas.microsoft.com/office/drawing/2014/main" id="{56ED422A-5A93-4BD0-B56A-3C8ABF786C60}"/>
              </a:ext>
            </a:extLst>
          </p:cNvPr>
          <p:cNvSpPr>
            <a:spLocks noChangeArrowheads="1"/>
          </p:cNvSpPr>
          <p:nvPr/>
        </p:nvSpPr>
        <p:spPr bwMode="auto">
          <a:xfrm>
            <a:off x="9587188" y="4079324"/>
            <a:ext cx="171400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1" name="TextBox 50">
            <a:extLst>
              <a:ext uri="{FF2B5EF4-FFF2-40B4-BE49-F238E27FC236}">
                <a16:creationId xmlns:a16="http://schemas.microsoft.com/office/drawing/2014/main" id="{27552DAF-7390-4F23-A7A5-98425C32E259}"/>
              </a:ext>
            </a:extLst>
          </p:cNvPr>
          <p:cNvSpPr txBox="1"/>
          <p:nvPr/>
        </p:nvSpPr>
        <p:spPr>
          <a:xfrm>
            <a:off x="7446182" y="4424488"/>
            <a:ext cx="2392382" cy="1323439"/>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Name the AOV cusp </a:t>
            </a:r>
          </a:p>
          <a:p>
            <a:pPr algn="ctr"/>
            <a:r>
              <a:rPr lang="en-US" sz="2000" dirty="0">
                <a:solidFill>
                  <a:srgbClr val="7030A0"/>
                </a:solidFill>
                <a:latin typeface="Gabriola" panose="04040605051002020D02" pitchFamily="82" charset="0"/>
              </a:rPr>
              <a:t>that is always </a:t>
            </a:r>
          </a:p>
          <a:p>
            <a:pPr algn="ctr"/>
            <a:r>
              <a:rPr lang="en-US" sz="2000" dirty="0">
                <a:solidFill>
                  <a:srgbClr val="7030A0"/>
                </a:solidFill>
                <a:latin typeface="Gabriola" panose="04040605051002020D02" pitchFamily="82" charset="0"/>
              </a:rPr>
              <a:t>adjacent to the IAS?</a:t>
            </a:r>
          </a:p>
        </p:txBody>
      </p:sp>
      <p:sp>
        <p:nvSpPr>
          <p:cNvPr id="24" name="Rectangle 2">
            <a:extLst>
              <a:ext uri="{FF2B5EF4-FFF2-40B4-BE49-F238E27FC236}">
                <a16:creationId xmlns:a16="http://schemas.microsoft.com/office/drawing/2014/main" id="{0344100D-EE2D-4B6F-8617-DCEEC5132F77}"/>
              </a:ext>
            </a:extLst>
          </p:cNvPr>
          <p:cNvSpPr>
            <a:spLocks noChangeArrowheads="1"/>
          </p:cNvSpPr>
          <p:nvPr/>
        </p:nvSpPr>
        <p:spPr bwMode="auto">
          <a:xfrm>
            <a:off x="435874" y="3243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7" name="Object 36">
            <a:extLst>
              <a:ext uri="{FF2B5EF4-FFF2-40B4-BE49-F238E27FC236}">
                <a16:creationId xmlns:a16="http://schemas.microsoft.com/office/drawing/2014/main" id="{700F311F-D23F-43B1-ABA8-833E16B992B1}"/>
              </a:ext>
            </a:extLst>
          </p:cNvPr>
          <p:cNvGraphicFramePr>
            <a:graphicFrameLocks noChangeAspect="1"/>
          </p:cNvGraphicFramePr>
          <p:nvPr>
            <p:extLst>
              <p:ext uri="{D42A27DB-BD31-4B8C-83A1-F6EECF244321}">
                <p14:modId xmlns:p14="http://schemas.microsoft.com/office/powerpoint/2010/main" val="3339886580"/>
              </p:ext>
            </p:extLst>
          </p:nvPr>
        </p:nvGraphicFramePr>
        <p:xfrm>
          <a:off x="9830052" y="3602040"/>
          <a:ext cx="2119842" cy="2133216"/>
        </p:xfrm>
        <a:graphic>
          <a:graphicData uri="http://schemas.openxmlformats.org/presentationml/2006/ole">
            <mc:AlternateContent xmlns:mc="http://schemas.openxmlformats.org/markup-compatibility/2006">
              <mc:Choice xmlns:v="urn:schemas-microsoft-com:vml" Requires="v">
                <p:oleObj name="Bitmap Image" r:id="rId2" imgW="800280" imgH="800280" progId="Paint.Picture">
                  <p:embed/>
                </p:oleObj>
              </mc:Choice>
              <mc:Fallback>
                <p:oleObj name="Bitmap Image" r:id="rId2" imgW="800280" imgH="800280" progId="Paint.Picture">
                  <p:embed/>
                  <p:pic>
                    <p:nvPicPr>
                      <p:cNvPr id="37" name="Object 36">
                        <a:extLst>
                          <a:ext uri="{FF2B5EF4-FFF2-40B4-BE49-F238E27FC236}">
                            <a16:creationId xmlns:a16="http://schemas.microsoft.com/office/drawing/2014/main" id="{700F311F-D23F-43B1-ABA8-833E16B992B1}"/>
                          </a:ext>
                        </a:extLst>
                      </p:cNvPr>
                      <p:cNvPicPr>
                        <a:picLocks noChangeAspect="1" noChangeArrowheads="1"/>
                      </p:cNvPicPr>
                      <p:nvPr/>
                    </p:nvPicPr>
                    <p:blipFill>
                      <a:blip r:embed="rId3">
                        <a:lum bright="-4000" contrast="10000"/>
                      </a:blip>
                      <a:srcRect/>
                      <a:stretch>
                        <a:fillRect/>
                      </a:stretch>
                    </p:blipFill>
                    <p:spPr bwMode="auto">
                      <a:xfrm>
                        <a:off x="9830052" y="3602040"/>
                        <a:ext cx="2119842" cy="2133216"/>
                      </a:xfrm>
                      <a:prstGeom prst="rect">
                        <a:avLst/>
                      </a:prstGeom>
                      <a:noFill/>
                    </p:spPr>
                  </p:pic>
                </p:oleObj>
              </mc:Fallback>
            </mc:AlternateContent>
          </a:graphicData>
        </a:graphic>
      </p:graphicFrame>
      <p:sp>
        <p:nvSpPr>
          <p:cNvPr id="42" name="Rectangle 4">
            <a:extLst>
              <a:ext uri="{FF2B5EF4-FFF2-40B4-BE49-F238E27FC236}">
                <a16:creationId xmlns:a16="http://schemas.microsoft.com/office/drawing/2014/main" id="{A3BA4FFD-50EA-4224-8698-69770C637255}"/>
              </a:ext>
            </a:extLst>
          </p:cNvPr>
          <p:cNvSpPr>
            <a:spLocks noChangeArrowheads="1"/>
          </p:cNvSpPr>
          <p:nvPr/>
        </p:nvSpPr>
        <p:spPr bwMode="auto">
          <a:xfrm>
            <a:off x="4397982" y="4494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49" name="Picture 48">
            <a:extLst>
              <a:ext uri="{FF2B5EF4-FFF2-40B4-BE49-F238E27FC236}">
                <a16:creationId xmlns:a16="http://schemas.microsoft.com/office/drawing/2014/main" id="{C835CA64-A8A7-07DC-AA1A-7097E5748341}"/>
              </a:ext>
            </a:extLst>
          </p:cNvPr>
          <p:cNvPicPr>
            <a:picLocks noChangeAspect="1"/>
          </p:cNvPicPr>
          <p:nvPr/>
        </p:nvPicPr>
        <p:blipFill>
          <a:blip r:embed="rId4"/>
          <a:stretch>
            <a:fillRect/>
          </a:stretch>
        </p:blipFill>
        <p:spPr>
          <a:xfrm>
            <a:off x="7716193" y="787359"/>
            <a:ext cx="3128578" cy="2582741"/>
          </a:xfrm>
          <a:prstGeom prst="rect">
            <a:avLst/>
          </a:prstGeom>
        </p:spPr>
      </p:pic>
    </p:spTree>
    <p:extLst>
      <p:ext uri="{BB962C8B-B14F-4D97-AF65-F5344CB8AC3E}">
        <p14:creationId xmlns:p14="http://schemas.microsoft.com/office/powerpoint/2010/main" val="1039051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34</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107309876"/>
              </p:ext>
            </p:extLst>
          </p:nvPr>
        </p:nvGraphicFramePr>
        <p:xfrm>
          <a:off x="0" y="13839"/>
          <a:ext cx="12192000" cy="6187440"/>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3969356882"/>
                    </a:ext>
                  </a:extLst>
                </a:gridCol>
                <a:gridCol w="6324218">
                  <a:extLst>
                    <a:ext uri="{9D8B030D-6E8A-4147-A177-3AD203B41FA5}">
                      <a16:colId xmlns:a16="http://schemas.microsoft.com/office/drawing/2014/main" val="1425804619"/>
                    </a:ext>
                  </a:extLst>
                </a:gridCol>
                <a:gridCol w="4404742">
                  <a:extLst>
                    <a:ext uri="{9D8B030D-6E8A-4147-A177-3AD203B41FA5}">
                      <a16:colId xmlns:a16="http://schemas.microsoft.com/office/drawing/2014/main" val="2274368862"/>
                    </a:ext>
                  </a:extLst>
                </a:gridCol>
              </a:tblGrid>
              <a:tr h="387266">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660045">
                <a:tc>
                  <a:txBody>
                    <a:bodyPr/>
                    <a:lstStyle/>
                    <a:p>
                      <a:r>
                        <a:rPr lang="en-US" sz="2400" dirty="0">
                          <a:latin typeface="+mj-lt"/>
                        </a:rPr>
                        <a:t>SAX BASE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36) IAS  </a:t>
                      </a:r>
                    </a:p>
                    <a:p>
                      <a:endParaRPr lang="en-US" sz="14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bows slightly </a:t>
                      </a:r>
                      <a:r>
                        <a:rPr lang="en-US" sz="2000" kern="1200" dirty="0">
                          <a:solidFill>
                            <a:schemeClr val="dk1"/>
                          </a:solidFill>
                          <a:effectLst/>
                          <a:latin typeface="+mn-lt"/>
                          <a:ea typeface="+mn-ea"/>
                          <a:cs typeface="+mn-cs"/>
                          <a:sym typeface="Wingdings" panose="05000000000000000000" pitchFamily="2" charset="2"/>
                        </a:rPr>
                        <a:t> RA (LAP &gt; RAP)</a:t>
                      </a:r>
                    </a:p>
                    <a:p>
                      <a:pPr marL="573088" indent="-287338">
                        <a:buFont typeface="Arial" panose="020B0604020202020204" pitchFamily="34" charset="0"/>
                        <a:buChar char="•"/>
                      </a:pPr>
                      <a:r>
                        <a:rPr lang="en-US" sz="2000" kern="1200" dirty="0">
                          <a:solidFill>
                            <a:schemeClr val="dk1"/>
                          </a:solidFill>
                          <a:effectLst/>
                          <a:latin typeface="+mn-lt"/>
                          <a:ea typeface="+mn-ea"/>
                          <a:cs typeface="+mn-cs"/>
                          <a:sym typeface="Wingdings" panose="05000000000000000000" pitchFamily="2" charset="2"/>
                        </a:rPr>
                        <a:t>moves as LAP &amp; RAP change</a:t>
                      </a:r>
                    </a:p>
                    <a:p>
                      <a:pPr marL="285750" indent="-285750">
                        <a:buFont typeface="Arial" panose="020B0604020202020204" pitchFamily="34" charset="0"/>
                        <a:buChar char="•"/>
                      </a:pPr>
                      <a:endParaRPr lang="en-US" sz="14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37) LA </a:t>
                      </a:r>
                    </a:p>
                    <a:p>
                      <a:endParaRPr lang="en-US" sz="14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most posterior chamber</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reservoir that receives PV4 return</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passageway to LV</a:t>
                      </a:r>
                    </a:p>
                    <a:p>
                      <a:pPr marL="57308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contractile pump</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LAA</a:t>
                      </a:r>
                    </a:p>
                    <a:p>
                      <a:pPr marL="285750" indent="0">
                        <a:buFont typeface="Arial" panose="020B0604020202020204" pitchFamily="34" charset="0"/>
                        <a:buNone/>
                      </a:pPr>
                      <a:endParaRPr lang="en-US" sz="1400" kern="1200" dirty="0">
                        <a:solidFill>
                          <a:schemeClr val="dk1"/>
                        </a:solidFill>
                        <a:effectLst/>
                        <a:latin typeface="+mn-lt"/>
                        <a:ea typeface="+mn-ea"/>
                        <a:cs typeface="+mn-cs"/>
                      </a:endParaRPr>
                    </a:p>
                    <a:p>
                      <a:pPr marL="977900" indent="-404813">
                        <a:buFont typeface="Courier New" panose="02070309020205020404" pitchFamily="49" charset="0"/>
                        <a:buChar char="o"/>
                      </a:pPr>
                      <a:r>
                        <a:rPr lang="en-US" sz="2000" kern="1200" dirty="0">
                          <a:solidFill>
                            <a:schemeClr val="dk1"/>
                          </a:solidFill>
                          <a:effectLst/>
                          <a:latin typeface="+mn-lt"/>
                          <a:ea typeface="+mn-ea"/>
                          <a:cs typeface="+mn-cs"/>
                        </a:rPr>
                        <a:t>remnant of embryonic LA</a:t>
                      </a:r>
                    </a:p>
                    <a:p>
                      <a:pPr marL="977900" indent="-404813">
                        <a:buFont typeface="Courier New" panose="02070309020205020404" pitchFamily="49" charset="0"/>
                        <a:buChar char="o"/>
                      </a:pPr>
                      <a:r>
                        <a:rPr lang="en-US" sz="2000" kern="1200" dirty="0">
                          <a:solidFill>
                            <a:schemeClr val="dk1"/>
                          </a:solidFill>
                          <a:effectLst/>
                          <a:latin typeface="+mn-lt"/>
                          <a:ea typeface="+mn-ea"/>
                          <a:cs typeface="+mn-cs"/>
                        </a:rPr>
                        <a:t>long, tubular, hooked appendage</a:t>
                      </a:r>
                    </a:p>
                    <a:p>
                      <a:pPr marL="977900" indent="-404813">
                        <a:buFont typeface="Courier New" panose="02070309020205020404" pitchFamily="49" charset="0"/>
                        <a:buChar char="o"/>
                      </a:pPr>
                      <a:r>
                        <a:rPr lang="en-US" sz="2000" kern="1200" dirty="0">
                          <a:solidFill>
                            <a:schemeClr val="dk1"/>
                          </a:solidFill>
                          <a:effectLst/>
                          <a:latin typeface="+mn-lt"/>
                          <a:ea typeface="+mn-ea"/>
                          <a:cs typeface="+mn-cs"/>
                        </a:rPr>
                        <a:t>within pericardium, alongside LV</a:t>
                      </a:r>
                    </a:p>
                    <a:p>
                      <a:pPr marL="977900" indent="-404813">
                        <a:buFont typeface="Courier New" panose="02070309020205020404" pitchFamily="49" charset="0"/>
                        <a:buChar char="o"/>
                      </a:pPr>
                      <a:r>
                        <a:rPr lang="en-US" sz="2000" kern="1200" dirty="0">
                          <a:solidFill>
                            <a:schemeClr val="dk1"/>
                          </a:solidFill>
                          <a:effectLst/>
                          <a:latin typeface="+mn-lt"/>
                          <a:ea typeface="+mn-ea"/>
                          <a:cs typeface="+mn-cs"/>
                        </a:rPr>
                        <a:t>directly affected by LVFX</a:t>
                      </a:r>
                    </a:p>
                    <a:p>
                      <a:pPr marL="977900" indent="-404813">
                        <a:buFont typeface="Courier New" panose="02070309020205020404" pitchFamily="49" charset="0"/>
                        <a:buChar char="o"/>
                      </a:pPr>
                      <a:r>
                        <a:rPr lang="en-US" sz="2000" kern="1200" dirty="0">
                          <a:solidFill>
                            <a:schemeClr val="dk1"/>
                          </a:solidFill>
                          <a:effectLst/>
                          <a:latin typeface="+mn-lt"/>
                          <a:ea typeface="+mn-ea"/>
                          <a:cs typeface="+mn-cs"/>
                        </a:rPr>
                        <a:t>decompression chamber</a:t>
                      </a:r>
                    </a:p>
                    <a:p>
                      <a:pPr marL="977900" indent="-404813">
                        <a:buFont typeface="Courier New" panose="02070309020205020404" pitchFamily="49" charset="0"/>
                        <a:buChar char="o"/>
                      </a:pPr>
                      <a:r>
                        <a:rPr lang="en-US" sz="2000" kern="1200" dirty="0">
                          <a:solidFill>
                            <a:schemeClr val="dk1"/>
                          </a:solidFill>
                          <a:effectLst/>
                          <a:latin typeface="+mn-lt"/>
                          <a:ea typeface="+mn-ea"/>
                          <a:cs typeface="+mn-cs"/>
                        </a:rPr>
                        <a:t>prone to thrombus (Afib, MV disease)</a:t>
                      </a:r>
                    </a:p>
                    <a:p>
                      <a:pPr marL="576263" indent="-339725">
                        <a:buFont typeface="Courier New" panose="02070309020205020404" pitchFamily="49" charset="0"/>
                        <a:buChar char="o"/>
                      </a:pPr>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66107" y="507958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227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8">
            <a:extLst>
              <a:ext uri="{FF2B5EF4-FFF2-40B4-BE49-F238E27FC236}">
                <a16:creationId xmlns:a16="http://schemas.microsoft.com/office/drawing/2014/main" id="{4CDD3769-7E12-4FC4-830F-F69795E5F009}"/>
              </a:ext>
            </a:extLst>
          </p:cNvPr>
          <p:cNvSpPr>
            <a:spLocks noChangeArrowheads="1"/>
          </p:cNvSpPr>
          <p:nvPr/>
        </p:nvSpPr>
        <p:spPr bwMode="auto">
          <a:xfrm>
            <a:off x="6856711" y="3912441"/>
            <a:ext cx="186026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49" name="Object 48">
            <a:extLst>
              <a:ext uri="{FF2B5EF4-FFF2-40B4-BE49-F238E27FC236}">
                <a16:creationId xmlns:a16="http://schemas.microsoft.com/office/drawing/2014/main" id="{A75C4DC4-3435-4ABB-9A6B-580EEE47527A}"/>
              </a:ext>
            </a:extLst>
          </p:cNvPr>
          <p:cNvGraphicFramePr>
            <a:graphicFrameLocks noChangeAspect="1"/>
          </p:cNvGraphicFramePr>
          <p:nvPr>
            <p:extLst>
              <p:ext uri="{D42A27DB-BD31-4B8C-83A1-F6EECF244321}">
                <p14:modId xmlns:p14="http://schemas.microsoft.com/office/powerpoint/2010/main" val="880001335"/>
              </p:ext>
            </p:extLst>
          </p:nvPr>
        </p:nvGraphicFramePr>
        <p:xfrm>
          <a:off x="8307304" y="700826"/>
          <a:ext cx="3466410" cy="3319942"/>
        </p:xfrm>
        <a:graphic>
          <a:graphicData uri="http://schemas.openxmlformats.org/presentationml/2006/ole">
            <mc:AlternateContent xmlns:mc="http://schemas.openxmlformats.org/markup-compatibility/2006">
              <mc:Choice xmlns:v="urn:schemas-microsoft-com:vml" Requires="v">
                <p:oleObj name="Bitmap Image" r:id="rId2" imgW="2228571" imgH="2019048" progId="Paint.Picture">
                  <p:embed/>
                </p:oleObj>
              </mc:Choice>
              <mc:Fallback>
                <p:oleObj name="Bitmap Image" r:id="rId2" imgW="2228571" imgH="2019048" progId="Paint.Picture">
                  <p:embed/>
                  <p:pic>
                    <p:nvPicPr>
                      <p:cNvPr id="49" name="Object 48">
                        <a:extLst>
                          <a:ext uri="{FF2B5EF4-FFF2-40B4-BE49-F238E27FC236}">
                            <a16:creationId xmlns:a16="http://schemas.microsoft.com/office/drawing/2014/main" id="{A75C4DC4-3435-4ABB-9A6B-580EEE475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304" y="700826"/>
                        <a:ext cx="3466410" cy="3319942"/>
                      </a:xfrm>
                      <a:prstGeom prst="rect">
                        <a:avLst/>
                      </a:prstGeom>
                      <a:noFill/>
                    </p:spPr>
                  </p:pic>
                </p:oleObj>
              </mc:Fallback>
            </mc:AlternateContent>
          </a:graphicData>
        </a:graphic>
      </p:graphicFrame>
      <p:sp>
        <p:nvSpPr>
          <p:cNvPr id="55" name="TextBox 54">
            <a:extLst>
              <a:ext uri="{FF2B5EF4-FFF2-40B4-BE49-F238E27FC236}">
                <a16:creationId xmlns:a16="http://schemas.microsoft.com/office/drawing/2014/main" id="{791BCDED-2908-41DC-A373-5091946B985F}"/>
              </a:ext>
            </a:extLst>
          </p:cNvPr>
          <p:cNvSpPr txBox="1"/>
          <p:nvPr/>
        </p:nvSpPr>
        <p:spPr>
          <a:xfrm>
            <a:off x="7794942" y="4268373"/>
            <a:ext cx="4430976"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the arrow indicate?</a:t>
            </a:r>
          </a:p>
        </p:txBody>
      </p:sp>
    </p:spTree>
    <p:extLst>
      <p:ext uri="{BB962C8B-B14F-4D97-AF65-F5344CB8AC3E}">
        <p14:creationId xmlns:p14="http://schemas.microsoft.com/office/powerpoint/2010/main" val="4186972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35</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930724689"/>
              </p:ext>
            </p:extLst>
          </p:nvPr>
        </p:nvGraphicFramePr>
        <p:xfrm>
          <a:off x="9624" y="28876"/>
          <a:ext cx="12182377" cy="6299826"/>
        </p:xfrm>
        <a:graphic>
          <a:graphicData uri="http://schemas.openxmlformats.org/drawingml/2006/table">
            <a:tbl>
              <a:tblPr firstRow="1" bandRow="1">
                <a:tableStyleId>{5C22544A-7EE6-4342-B048-85BDC9FD1C3A}</a:tableStyleId>
              </a:tblPr>
              <a:tblGrid>
                <a:gridCol w="1341656">
                  <a:extLst>
                    <a:ext uri="{9D8B030D-6E8A-4147-A177-3AD203B41FA5}">
                      <a16:colId xmlns:a16="http://schemas.microsoft.com/office/drawing/2014/main" val="3969356882"/>
                    </a:ext>
                  </a:extLst>
                </a:gridCol>
                <a:gridCol w="3044874">
                  <a:extLst>
                    <a:ext uri="{9D8B030D-6E8A-4147-A177-3AD203B41FA5}">
                      <a16:colId xmlns:a16="http://schemas.microsoft.com/office/drawing/2014/main" val="1425804619"/>
                    </a:ext>
                  </a:extLst>
                </a:gridCol>
                <a:gridCol w="7795847">
                  <a:extLst>
                    <a:ext uri="{9D8B030D-6E8A-4147-A177-3AD203B41FA5}">
                      <a16:colId xmlns:a16="http://schemas.microsoft.com/office/drawing/2014/main" val="2274368862"/>
                    </a:ext>
                  </a:extLst>
                </a:gridCol>
              </a:tblGrid>
              <a:tr h="398519">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901307">
                <a:tc>
                  <a:txBody>
                    <a:bodyPr/>
                    <a:lstStyle/>
                    <a:p>
                      <a:r>
                        <a:rPr lang="en-US" sz="2400" dirty="0">
                          <a:latin typeface="+mj-lt"/>
                        </a:rPr>
                        <a:t>SAX BASE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38) Doppler sweep</a:t>
                      </a:r>
                    </a:p>
                    <a:p>
                      <a:endParaRPr lang="en-US" sz="2000" kern="1200" dirty="0">
                        <a:solidFill>
                          <a:schemeClr val="dk1"/>
                        </a:solidFill>
                        <a:effectLst/>
                        <a:latin typeface="+mn-lt"/>
                        <a:ea typeface="+mn-ea"/>
                        <a:cs typeface="+mn-cs"/>
                      </a:endParaRPr>
                    </a:p>
                    <a:p>
                      <a:pPr marL="406400" indent="-230188">
                        <a:buFont typeface="Arial" panose="020B0604020202020204" pitchFamily="34" charset="0"/>
                        <a:buChar char="•"/>
                      </a:pPr>
                      <a:r>
                        <a:rPr lang="en-US" sz="2000" kern="1200" dirty="0">
                          <a:solidFill>
                            <a:schemeClr val="dk1"/>
                          </a:solidFill>
                          <a:effectLst/>
                          <a:latin typeface="+mn-lt"/>
                          <a:ea typeface="+mn-ea"/>
                          <a:cs typeface="+mn-cs"/>
                        </a:rPr>
                        <a:t>RVIT </a:t>
                      </a:r>
                    </a:p>
                    <a:p>
                      <a:pPr marL="406400" indent="-230188">
                        <a:buFont typeface="Arial" panose="020B0604020202020204" pitchFamily="34" charset="0"/>
                        <a:buChar char="•"/>
                      </a:pPr>
                      <a:r>
                        <a:rPr lang="en-US" sz="2000" kern="1200" dirty="0">
                          <a:solidFill>
                            <a:schemeClr val="dk1"/>
                          </a:solidFill>
                          <a:effectLst/>
                          <a:latin typeface="+mn-lt"/>
                          <a:ea typeface="+mn-ea"/>
                          <a:cs typeface="+mn-cs"/>
                        </a:rPr>
                        <a:t>MILD TR   </a:t>
                      </a:r>
                    </a:p>
                    <a:p>
                      <a:pPr marL="406400" indent="-230188">
                        <a:buFont typeface="Arial" panose="020B0604020202020204" pitchFamily="34" charset="0"/>
                        <a:buChar char="•"/>
                      </a:pPr>
                      <a:r>
                        <a:rPr lang="en-US" sz="2000" kern="1200" dirty="0">
                          <a:solidFill>
                            <a:schemeClr val="dk1"/>
                          </a:solidFill>
                          <a:effectLst/>
                          <a:latin typeface="+mn-lt"/>
                          <a:ea typeface="+mn-ea"/>
                          <a:cs typeface="+mn-cs"/>
                        </a:rPr>
                        <a:t>TV &amp; PEAK TRV</a:t>
                      </a:r>
                    </a:p>
                    <a:p>
                      <a:pPr marL="406400" indent="-292100">
                        <a:buFont typeface="Arial" panose="020B0604020202020204" pitchFamily="34" charset="0"/>
                        <a:buChar char="•"/>
                      </a:pPr>
                      <a:endParaRPr lang="en-US" sz="2000" kern="1200" dirty="0">
                        <a:solidFill>
                          <a:schemeClr val="dk1"/>
                        </a:solidFill>
                        <a:effectLst/>
                        <a:latin typeface="+mn-lt"/>
                        <a:ea typeface="+mn-ea"/>
                        <a:cs typeface="+mn-cs"/>
                      </a:endParaRPr>
                    </a:p>
                    <a:p>
                      <a:pPr marL="406400" indent="-292100">
                        <a:buFont typeface="Arial" panose="020B0604020202020204" pitchFamily="34" charset="0"/>
                        <a:buChar char="•"/>
                      </a:pPr>
                      <a:endParaRPr lang="en-US" sz="2000" kern="1200" dirty="0">
                        <a:solidFill>
                          <a:schemeClr val="dk1"/>
                        </a:solidFill>
                        <a:effectLst/>
                        <a:latin typeface="+mn-lt"/>
                        <a:ea typeface="+mn-ea"/>
                        <a:cs typeface="+mn-cs"/>
                      </a:endParaRPr>
                    </a:p>
                    <a:p>
                      <a:pPr marL="406400" indent="-292100">
                        <a:buFont typeface="Arial" panose="020B0604020202020204" pitchFamily="34" charset="0"/>
                        <a:buChar char="•"/>
                      </a:pPr>
                      <a:endParaRPr lang="en-US" sz="2000" kern="1200" dirty="0">
                        <a:solidFill>
                          <a:schemeClr val="dk1"/>
                        </a:solidFill>
                        <a:effectLst/>
                        <a:latin typeface="+mn-lt"/>
                        <a:ea typeface="+mn-ea"/>
                        <a:cs typeface="+mn-cs"/>
                      </a:endParaRPr>
                    </a:p>
                    <a:p>
                      <a:pPr marL="406400" indent="-230188">
                        <a:buFont typeface="Arial" panose="020B0604020202020204" pitchFamily="34" charset="0"/>
                        <a:buChar char="•"/>
                      </a:pPr>
                      <a:r>
                        <a:rPr lang="en-US" sz="2000" kern="1200" dirty="0">
                          <a:solidFill>
                            <a:schemeClr val="dk1"/>
                          </a:solidFill>
                          <a:effectLst/>
                          <a:latin typeface="+mn-lt"/>
                          <a:ea typeface="+mn-ea"/>
                          <a:cs typeface="+mn-cs"/>
                        </a:rPr>
                        <a:t>IAS</a:t>
                      </a:r>
                    </a:p>
                    <a:p>
                      <a:pPr marL="406400" indent="-230188">
                        <a:buFont typeface="Arial" panose="020B0604020202020204" pitchFamily="34" charset="0"/>
                        <a:buChar char="•"/>
                      </a:pPr>
                      <a:r>
                        <a:rPr lang="en-US" sz="2000" kern="1200" dirty="0">
                          <a:solidFill>
                            <a:schemeClr val="dk1"/>
                          </a:solidFill>
                          <a:effectLst/>
                          <a:latin typeface="+mn-lt"/>
                          <a:ea typeface="+mn-ea"/>
                          <a:cs typeface="+mn-cs"/>
                        </a:rPr>
                        <a:t>AOV </a:t>
                      </a:r>
                    </a:p>
                    <a:p>
                      <a:pPr marL="406400" indent="-230188">
                        <a:buFont typeface="Arial" panose="020B0604020202020204" pitchFamily="34" charset="0"/>
                        <a:buChar char="•"/>
                      </a:pPr>
                      <a:r>
                        <a:rPr lang="en-US" sz="2000" kern="1200" dirty="0">
                          <a:solidFill>
                            <a:schemeClr val="dk1"/>
                          </a:solidFill>
                          <a:effectLst/>
                          <a:latin typeface="+mn-lt"/>
                          <a:ea typeface="+mn-ea"/>
                          <a:cs typeface="+mn-cs"/>
                        </a:rPr>
                        <a:t>central AR </a:t>
                      </a:r>
                    </a:p>
                    <a:p>
                      <a:pPr marL="406400" indent="-292100">
                        <a:buFont typeface="Arial" panose="020B0604020202020204" pitchFamily="34" charset="0"/>
                        <a:buChar char="•"/>
                      </a:pPr>
                      <a:endParaRPr lang="en-US" sz="2000" kern="1200" dirty="0">
                        <a:solidFill>
                          <a:schemeClr val="dk1"/>
                        </a:solidFill>
                        <a:effectLst/>
                        <a:latin typeface="+mn-lt"/>
                        <a:ea typeface="+mn-ea"/>
                        <a:cs typeface="+mn-cs"/>
                      </a:endParaRPr>
                    </a:p>
                    <a:p>
                      <a:pPr marL="406400" indent="-292100">
                        <a:buFont typeface="Arial" panose="020B0604020202020204" pitchFamily="34" charset="0"/>
                        <a:buChar char="•"/>
                      </a:pPr>
                      <a:endParaRPr lang="en-US" sz="2000" kern="1200" dirty="0">
                        <a:solidFill>
                          <a:schemeClr val="dk1"/>
                        </a:solidFill>
                        <a:effectLst/>
                        <a:latin typeface="+mn-lt"/>
                        <a:ea typeface="+mn-ea"/>
                        <a:cs typeface="+mn-cs"/>
                      </a:endParaRPr>
                    </a:p>
                    <a:p>
                      <a:pPr marL="406400" indent="-292100">
                        <a:buFont typeface="Arial" panose="020B0604020202020204" pitchFamily="34" charset="0"/>
                        <a:buChar char="•"/>
                      </a:pPr>
                      <a:endParaRPr lang="en-US" sz="2000" kern="1200" dirty="0">
                        <a:solidFill>
                          <a:schemeClr val="dk1"/>
                        </a:solidFill>
                        <a:effectLst/>
                        <a:latin typeface="+mn-lt"/>
                        <a:ea typeface="+mn-ea"/>
                        <a:cs typeface="+mn-cs"/>
                      </a:endParaRPr>
                    </a:p>
                    <a:p>
                      <a:pPr marL="406400" indent="-230188">
                        <a:buFont typeface="Arial" panose="020B0604020202020204" pitchFamily="34" charset="0"/>
                        <a:buChar char="•"/>
                      </a:pPr>
                      <a:r>
                        <a:rPr lang="en-US" sz="2000" kern="1200" dirty="0">
                          <a:solidFill>
                            <a:schemeClr val="dk1"/>
                          </a:solidFill>
                          <a:effectLst/>
                          <a:latin typeface="+mn-lt"/>
                          <a:ea typeface="+mn-ea"/>
                          <a:cs typeface="+mn-cs"/>
                        </a:rPr>
                        <a:t>RVOT </a:t>
                      </a:r>
                    </a:p>
                    <a:p>
                      <a:pPr marL="406400" indent="-230188">
                        <a:buFont typeface="Arial" panose="020B0604020202020204" pitchFamily="34" charset="0"/>
                        <a:buChar char="•"/>
                      </a:pPr>
                      <a:r>
                        <a:rPr lang="en-US" sz="2000" kern="1200" dirty="0">
                          <a:solidFill>
                            <a:schemeClr val="dk1"/>
                          </a:solidFill>
                          <a:effectLst/>
                          <a:latin typeface="+mn-lt"/>
                          <a:ea typeface="+mn-ea"/>
                          <a:cs typeface="+mn-cs"/>
                        </a:rPr>
                        <a:t>PR </a:t>
                      </a:r>
                    </a:p>
                    <a:p>
                      <a:pPr marL="406400" indent="-230188">
                        <a:buFont typeface="Arial" panose="020B0604020202020204" pitchFamily="34" charset="0"/>
                        <a:buChar char="•"/>
                      </a:pPr>
                      <a:r>
                        <a:rPr lang="en-US" sz="2000" kern="1200" dirty="0">
                          <a:solidFill>
                            <a:schemeClr val="dk1"/>
                          </a:solidFill>
                          <a:effectLst/>
                          <a:latin typeface="+mn-lt"/>
                          <a:ea typeface="+mn-ea"/>
                          <a:cs typeface="+mn-cs"/>
                        </a:rPr>
                        <a:t>PV &amp; PR </a:t>
                      </a:r>
                    </a:p>
                    <a:p>
                      <a:pPr marL="0" indent="0">
                        <a:buFont typeface="Arial" panose="020B0604020202020204" pitchFamily="34" charset="0"/>
                        <a:buNone/>
                      </a:pPr>
                      <a:endParaRPr lang="en-US" sz="1800" kern="1200" dirty="0">
                        <a:solidFill>
                          <a:schemeClr val="dk1"/>
                        </a:solidFill>
                        <a:effectLst/>
                        <a:latin typeface="+mn-lt"/>
                        <a:ea typeface="+mn-ea"/>
                        <a:cs typeface="+mn-cs"/>
                      </a:endParaRPr>
                    </a:p>
                    <a:p>
                      <a:pPr marL="0" indent="0">
                        <a:buFont typeface="Arial" panose="020B0604020202020204" pitchFamily="34" charset="0"/>
                        <a:buNone/>
                      </a:pPr>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2016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46" name="Object 45">
            <a:extLst>
              <a:ext uri="{FF2B5EF4-FFF2-40B4-BE49-F238E27FC236}">
                <a16:creationId xmlns:a16="http://schemas.microsoft.com/office/drawing/2014/main" id="{825A99A2-397C-4BA9-A8DF-6A2BAD52669C}"/>
              </a:ext>
            </a:extLst>
          </p:cNvPr>
          <p:cNvGraphicFramePr>
            <a:graphicFrameLocks noChangeAspect="1"/>
          </p:cNvGraphicFramePr>
          <p:nvPr>
            <p:extLst>
              <p:ext uri="{D42A27DB-BD31-4B8C-83A1-F6EECF244321}">
                <p14:modId xmlns:p14="http://schemas.microsoft.com/office/powerpoint/2010/main" val="276935595"/>
              </p:ext>
            </p:extLst>
          </p:nvPr>
        </p:nvGraphicFramePr>
        <p:xfrm>
          <a:off x="4736757" y="608036"/>
          <a:ext cx="1710767" cy="1805154"/>
        </p:xfrm>
        <a:graphic>
          <a:graphicData uri="http://schemas.openxmlformats.org/presentationml/2006/ole">
            <mc:AlternateContent xmlns:mc="http://schemas.openxmlformats.org/markup-compatibility/2006">
              <mc:Choice xmlns:v="urn:schemas-microsoft-com:vml" Requires="v">
                <p:oleObj name="Bitmap Image" r:id="rId2" imgW="1809524" imgH="1991003" progId="Paint.Picture">
                  <p:embed/>
                </p:oleObj>
              </mc:Choice>
              <mc:Fallback>
                <p:oleObj name="Bitmap Image" r:id="rId2" imgW="1809524" imgH="1991003" progId="Paint.Picture">
                  <p:embed/>
                  <p:pic>
                    <p:nvPicPr>
                      <p:cNvPr id="46" name="Object 45">
                        <a:extLst>
                          <a:ext uri="{FF2B5EF4-FFF2-40B4-BE49-F238E27FC236}">
                            <a16:creationId xmlns:a16="http://schemas.microsoft.com/office/drawing/2014/main" id="{825A99A2-397C-4BA9-A8DF-6A2BAD526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757" y="608036"/>
                        <a:ext cx="1710767" cy="1805154"/>
                      </a:xfrm>
                      <a:prstGeom prst="rect">
                        <a:avLst/>
                      </a:prstGeom>
                      <a:noFill/>
                    </p:spPr>
                  </p:pic>
                </p:oleObj>
              </mc:Fallback>
            </mc:AlternateContent>
          </a:graphicData>
        </a:graphic>
      </p:graphicFrame>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1" name="Object 50">
            <a:extLst>
              <a:ext uri="{FF2B5EF4-FFF2-40B4-BE49-F238E27FC236}">
                <a16:creationId xmlns:a16="http://schemas.microsoft.com/office/drawing/2014/main" id="{1ADB51E5-2B24-4748-94A1-F2848BDD8528}"/>
              </a:ext>
            </a:extLst>
          </p:cNvPr>
          <p:cNvGraphicFramePr>
            <a:graphicFrameLocks noChangeAspect="1"/>
          </p:cNvGraphicFramePr>
          <p:nvPr>
            <p:extLst>
              <p:ext uri="{D42A27DB-BD31-4B8C-83A1-F6EECF244321}">
                <p14:modId xmlns:p14="http://schemas.microsoft.com/office/powerpoint/2010/main" val="2794110920"/>
              </p:ext>
            </p:extLst>
          </p:nvPr>
        </p:nvGraphicFramePr>
        <p:xfrm>
          <a:off x="6915405" y="621122"/>
          <a:ext cx="1516153" cy="1791817"/>
        </p:xfrm>
        <a:graphic>
          <a:graphicData uri="http://schemas.openxmlformats.org/presentationml/2006/ole">
            <mc:AlternateContent xmlns:mc="http://schemas.openxmlformats.org/markup-compatibility/2006">
              <mc:Choice xmlns:v="urn:schemas-microsoft-com:vml" Requires="v">
                <p:oleObj name="Bitmap Image" r:id="rId4" imgW="1800476" imgH="1961905" progId="Paint.Picture">
                  <p:embed/>
                </p:oleObj>
              </mc:Choice>
              <mc:Fallback>
                <p:oleObj name="Bitmap Image" r:id="rId4" imgW="1800476" imgH="1961905" progId="Paint.Picture">
                  <p:embed/>
                  <p:pic>
                    <p:nvPicPr>
                      <p:cNvPr id="51" name="Object 50">
                        <a:extLst>
                          <a:ext uri="{FF2B5EF4-FFF2-40B4-BE49-F238E27FC236}">
                            <a16:creationId xmlns:a16="http://schemas.microsoft.com/office/drawing/2014/main" id="{1ADB51E5-2B24-4748-94A1-F2848BDD8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5405" y="621122"/>
                        <a:ext cx="1516153" cy="1791817"/>
                      </a:xfrm>
                      <a:prstGeom prst="rect">
                        <a:avLst/>
                      </a:prstGeom>
                      <a:noFill/>
                    </p:spPr>
                  </p:pic>
                </p:oleObj>
              </mc:Fallback>
            </mc:AlternateContent>
          </a:graphicData>
        </a:graphic>
      </p:graphicFrame>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6" name="Object 55">
            <a:extLst>
              <a:ext uri="{FF2B5EF4-FFF2-40B4-BE49-F238E27FC236}">
                <a16:creationId xmlns:a16="http://schemas.microsoft.com/office/drawing/2014/main" id="{B7A3B4F7-FC61-4B3A-B433-101A372494FE}"/>
              </a:ext>
            </a:extLst>
          </p:cNvPr>
          <p:cNvGraphicFramePr>
            <a:graphicFrameLocks noChangeAspect="1"/>
          </p:cNvGraphicFramePr>
          <p:nvPr>
            <p:extLst>
              <p:ext uri="{D42A27DB-BD31-4B8C-83A1-F6EECF244321}">
                <p14:modId xmlns:p14="http://schemas.microsoft.com/office/powerpoint/2010/main" val="2520004443"/>
              </p:ext>
            </p:extLst>
          </p:nvPr>
        </p:nvGraphicFramePr>
        <p:xfrm>
          <a:off x="8956289" y="608036"/>
          <a:ext cx="1792287" cy="1746250"/>
        </p:xfrm>
        <a:graphic>
          <a:graphicData uri="http://schemas.openxmlformats.org/presentationml/2006/ole">
            <mc:AlternateContent xmlns:mc="http://schemas.openxmlformats.org/markup-compatibility/2006">
              <mc:Choice xmlns:v="urn:schemas-microsoft-com:vml" Requires="v">
                <p:oleObj name="Bitmap Image" r:id="rId6" imgW="1771560" imgH="1714680" progId="Paint.Picture">
                  <p:embed/>
                </p:oleObj>
              </mc:Choice>
              <mc:Fallback>
                <p:oleObj name="Bitmap Image" r:id="rId6" imgW="1771560" imgH="1714680" progId="Paint.Picture">
                  <p:embed/>
                  <p:pic>
                    <p:nvPicPr>
                      <p:cNvPr id="56" name="Object 55">
                        <a:extLst>
                          <a:ext uri="{FF2B5EF4-FFF2-40B4-BE49-F238E27FC236}">
                            <a16:creationId xmlns:a16="http://schemas.microsoft.com/office/drawing/2014/main" id="{B7A3B4F7-FC61-4B3A-B433-101A372494FE}"/>
                          </a:ext>
                        </a:extLst>
                      </p:cNvPr>
                      <p:cNvPicPr>
                        <a:picLocks noChangeAspect="1" noChangeArrowheads="1"/>
                      </p:cNvPicPr>
                      <p:nvPr/>
                    </p:nvPicPr>
                    <p:blipFill>
                      <a:blip r:embed="rId7"/>
                      <a:srcRect/>
                      <a:stretch>
                        <a:fillRect/>
                      </a:stretch>
                    </p:blipFill>
                    <p:spPr bwMode="auto">
                      <a:xfrm>
                        <a:off x="8956289" y="608036"/>
                        <a:ext cx="1792287" cy="1746250"/>
                      </a:xfrm>
                      <a:prstGeom prst="rect">
                        <a:avLst/>
                      </a:prstGeom>
                      <a:noFill/>
                    </p:spPr>
                  </p:pic>
                </p:oleObj>
              </mc:Fallback>
            </mc:AlternateContent>
          </a:graphicData>
        </a:graphic>
      </p:graphicFrame>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8" name="Object 57">
            <a:extLst>
              <a:ext uri="{FF2B5EF4-FFF2-40B4-BE49-F238E27FC236}">
                <a16:creationId xmlns:a16="http://schemas.microsoft.com/office/drawing/2014/main" id="{6FC1216E-0172-46F7-8D91-28E2870FA77B}"/>
              </a:ext>
            </a:extLst>
          </p:cNvPr>
          <p:cNvGraphicFramePr>
            <a:graphicFrameLocks noChangeAspect="1"/>
          </p:cNvGraphicFramePr>
          <p:nvPr>
            <p:extLst>
              <p:ext uri="{D42A27DB-BD31-4B8C-83A1-F6EECF244321}">
                <p14:modId xmlns:p14="http://schemas.microsoft.com/office/powerpoint/2010/main" val="271172384"/>
              </p:ext>
            </p:extLst>
          </p:nvPr>
        </p:nvGraphicFramePr>
        <p:xfrm>
          <a:off x="4735496" y="2548912"/>
          <a:ext cx="1713285" cy="1711389"/>
        </p:xfrm>
        <a:graphic>
          <a:graphicData uri="http://schemas.openxmlformats.org/presentationml/2006/ole">
            <mc:AlternateContent xmlns:mc="http://schemas.openxmlformats.org/markup-compatibility/2006">
              <mc:Choice xmlns:v="urn:schemas-microsoft-com:vml" Requires="v">
                <p:oleObj name="Bitmap Image" r:id="rId8" imgW="1781280" imgH="1886040" progId="Paint.Picture">
                  <p:embed/>
                </p:oleObj>
              </mc:Choice>
              <mc:Fallback>
                <p:oleObj name="Bitmap Image" r:id="rId8" imgW="1781280" imgH="1886040" progId="Paint.Picture">
                  <p:embed/>
                  <p:pic>
                    <p:nvPicPr>
                      <p:cNvPr id="58" name="Object 57">
                        <a:extLst>
                          <a:ext uri="{FF2B5EF4-FFF2-40B4-BE49-F238E27FC236}">
                            <a16:creationId xmlns:a16="http://schemas.microsoft.com/office/drawing/2014/main" id="{6FC1216E-0172-46F7-8D91-28E2870FA77B}"/>
                          </a:ext>
                        </a:extLst>
                      </p:cNvPr>
                      <p:cNvPicPr>
                        <a:picLocks noChangeAspect="1" noChangeArrowheads="1"/>
                      </p:cNvPicPr>
                      <p:nvPr/>
                    </p:nvPicPr>
                    <p:blipFill>
                      <a:blip r:embed="rId9"/>
                      <a:srcRect/>
                      <a:stretch>
                        <a:fillRect/>
                      </a:stretch>
                    </p:blipFill>
                    <p:spPr bwMode="auto">
                      <a:xfrm>
                        <a:off x="4735496" y="2548912"/>
                        <a:ext cx="1713285" cy="1711389"/>
                      </a:xfrm>
                      <a:prstGeom prst="rect">
                        <a:avLst/>
                      </a:prstGeom>
                      <a:noFill/>
                    </p:spPr>
                  </p:pic>
                </p:oleObj>
              </mc:Fallback>
            </mc:AlternateContent>
          </a:graphicData>
        </a:graphic>
      </p:graphicFrame>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0" name="Object 59">
            <a:extLst>
              <a:ext uri="{FF2B5EF4-FFF2-40B4-BE49-F238E27FC236}">
                <a16:creationId xmlns:a16="http://schemas.microsoft.com/office/drawing/2014/main" id="{3BC9AA39-2C7C-41B3-9A21-352EEDFAFCBD}"/>
              </a:ext>
            </a:extLst>
          </p:cNvPr>
          <p:cNvGraphicFramePr>
            <a:graphicFrameLocks noChangeAspect="1"/>
          </p:cNvGraphicFramePr>
          <p:nvPr>
            <p:extLst>
              <p:ext uri="{D42A27DB-BD31-4B8C-83A1-F6EECF244321}">
                <p14:modId xmlns:p14="http://schemas.microsoft.com/office/powerpoint/2010/main" val="2667990869"/>
              </p:ext>
            </p:extLst>
          </p:nvPr>
        </p:nvGraphicFramePr>
        <p:xfrm>
          <a:off x="7077724" y="2546124"/>
          <a:ext cx="1190752" cy="1689973"/>
        </p:xfrm>
        <a:graphic>
          <a:graphicData uri="http://schemas.openxmlformats.org/presentationml/2006/ole">
            <mc:AlternateContent xmlns:mc="http://schemas.openxmlformats.org/markup-compatibility/2006">
              <mc:Choice xmlns:v="urn:schemas-microsoft-com:vml" Requires="v">
                <p:oleObj name="Bitmap Image" r:id="rId10" imgW="1114560" imgH="1562040" progId="Paint.Picture">
                  <p:embed/>
                </p:oleObj>
              </mc:Choice>
              <mc:Fallback>
                <p:oleObj name="Bitmap Image" r:id="rId10" imgW="1114560" imgH="1562040" progId="Paint.Picture">
                  <p:embed/>
                  <p:pic>
                    <p:nvPicPr>
                      <p:cNvPr id="60" name="Object 59">
                        <a:extLst>
                          <a:ext uri="{FF2B5EF4-FFF2-40B4-BE49-F238E27FC236}">
                            <a16:creationId xmlns:a16="http://schemas.microsoft.com/office/drawing/2014/main" id="{3BC9AA39-2C7C-41B3-9A21-352EEDFAFCBD}"/>
                          </a:ext>
                        </a:extLst>
                      </p:cNvPr>
                      <p:cNvPicPr>
                        <a:picLocks noChangeAspect="1" noChangeArrowheads="1"/>
                      </p:cNvPicPr>
                      <p:nvPr/>
                    </p:nvPicPr>
                    <p:blipFill>
                      <a:blip r:embed="rId11"/>
                      <a:srcRect/>
                      <a:stretch>
                        <a:fillRect/>
                      </a:stretch>
                    </p:blipFill>
                    <p:spPr bwMode="auto">
                      <a:xfrm>
                        <a:off x="7077724" y="2546124"/>
                        <a:ext cx="1190752" cy="1689973"/>
                      </a:xfrm>
                      <a:prstGeom prst="rect">
                        <a:avLst/>
                      </a:prstGeom>
                      <a:noFill/>
                    </p:spPr>
                  </p:pic>
                </p:oleObj>
              </mc:Fallback>
            </mc:AlternateContent>
          </a:graphicData>
        </a:graphic>
      </p:graphicFrame>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EEC20C61-85D5-4BD1-B039-24B89B15D832}"/>
              </a:ext>
            </a:extLst>
          </p:cNvPr>
          <p:cNvGraphicFramePr>
            <a:graphicFrameLocks noChangeAspect="1"/>
          </p:cNvGraphicFramePr>
          <p:nvPr>
            <p:extLst>
              <p:ext uri="{D42A27DB-BD31-4B8C-83A1-F6EECF244321}">
                <p14:modId xmlns:p14="http://schemas.microsoft.com/office/powerpoint/2010/main" val="792928114"/>
              </p:ext>
            </p:extLst>
          </p:nvPr>
        </p:nvGraphicFramePr>
        <p:xfrm>
          <a:off x="8990637" y="2518156"/>
          <a:ext cx="1543118" cy="1704340"/>
        </p:xfrm>
        <a:graphic>
          <a:graphicData uri="http://schemas.openxmlformats.org/presentationml/2006/ole">
            <mc:AlternateContent xmlns:mc="http://schemas.openxmlformats.org/markup-compatibility/2006">
              <mc:Choice xmlns:v="urn:schemas-microsoft-com:vml" Requires="v">
                <p:oleObj name="Bitmap Image" r:id="rId12" imgW="1123810" imgH="1171429" progId="Paint.Picture">
                  <p:embed/>
                </p:oleObj>
              </mc:Choice>
              <mc:Fallback>
                <p:oleObj name="Bitmap Image" r:id="rId12" imgW="1123810" imgH="1171429" progId="Paint.Picture">
                  <p:embed/>
                  <p:pic>
                    <p:nvPicPr>
                      <p:cNvPr id="62" name="Object 61">
                        <a:extLst>
                          <a:ext uri="{FF2B5EF4-FFF2-40B4-BE49-F238E27FC236}">
                            <a16:creationId xmlns:a16="http://schemas.microsoft.com/office/drawing/2014/main" id="{EEC20C61-85D5-4BD1-B039-24B89B15D8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90637" y="2518156"/>
                        <a:ext cx="1543118" cy="1704340"/>
                      </a:xfrm>
                      <a:prstGeom prst="rect">
                        <a:avLst/>
                      </a:prstGeom>
                      <a:noFill/>
                    </p:spPr>
                  </p:pic>
                </p:oleObj>
              </mc:Fallback>
            </mc:AlternateContent>
          </a:graphicData>
        </a:graphic>
      </p:graphicFrame>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916871" y="48690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4" name="Object 63">
            <a:extLst>
              <a:ext uri="{FF2B5EF4-FFF2-40B4-BE49-F238E27FC236}">
                <a16:creationId xmlns:a16="http://schemas.microsoft.com/office/drawing/2014/main" id="{40D1E7F8-6218-41AF-8797-29476468734D}"/>
              </a:ext>
            </a:extLst>
          </p:cNvPr>
          <p:cNvGraphicFramePr>
            <a:graphicFrameLocks noChangeAspect="1"/>
          </p:cNvGraphicFramePr>
          <p:nvPr>
            <p:extLst>
              <p:ext uri="{D42A27DB-BD31-4B8C-83A1-F6EECF244321}">
                <p14:modId xmlns:p14="http://schemas.microsoft.com/office/powerpoint/2010/main" val="1673773051"/>
              </p:ext>
            </p:extLst>
          </p:nvPr>
        </p:nvGraphicFramePr>
        <p:xfrm>
          <a:off x="4735497" y="4400614"/>
          <a:ext cx="1713285" cy="1787775"/>
        </p:xfrm>
        <a:graphic>
          <a:graphicData uri="http://schemas.openxmlformats.org/presentationml/2006/ole">
            <mc:AlternateContent xmlns:mc="http://schemas.openxmlformats.org/markup-compatibility/2006">
              <mc:Choice xmlns:v="urn:schemas-microsoft-com:vml" Requires="v">
                <p:oleObj name="Bitmap Image" r:id="rId14" imgW="1762200" imgH="1828800" progId="Paint.Picture">
                  <p:embed/>
                </p:oleObj>
              </mc:Choice>
              <mc:Fallback>
                <p:oleObj name="Bitmap Image" r:id="rId14" imgW="1762200" imgH="1828800" progId="Paint.Picture">
                  <p:embed/>
                  <p:pic>
                    <p:nvPicPr>
                      <p:cNvPr id="64" name="Object 63">
                        <a:extLst>
                          <a:ext uri="{FF2B5EF4-FFF2-40B4-BE49-F238E27FC236}">
                            <a16:creationId xmlns:a16="http://schemas.microsoft.com/office/drawing/2014/main" id="{40D1E7F8-6218-41AF-8797-29476468734D}"/>
                          </a:ext>
                        </a:extLst>
                      </p:cNvPr>
                      <p:cNvPicPr>
                        <a:picLocks noChangeAspect="1" noChangeArrowheads="1"/>
                      </p:cNvPicPr>
                      <p:nvPr/>
                    </p:nvPicPr>
                    <p:blipFill>
                      <a:blip r:embed="rId15"/>
                      <a:srcRect/>
                      <a:stretch>
                        <a:fillRect/>
                      </a:stretch>
                    </p:blipFill>
                    <p:spPr bwMode="auto">
                      <a:xfrm>
                        <a:off x="4735497" y="4400614"/>
                        <a:ext cx="1713285" cy="1787775"/>
                      </a:xfrm>
                      <a:prstGeom prst="rect">
                        <a:avLst/>
                      </a:prstGeom>
                      <a:noFill/>
                    </p:spPr>
                  </p:pic>
                </p:oleObj>
              </mc:Fallback>
            </mc:AlternateContent>
          </a:graphicData>
        </a:graphic>
      </p:graphicFrame>
      <p:graphicFrame>
        <p:nvGraphicFramePr>
          <p:cNvPr id="65" name="Object 64">
            <a:extLst>
              <a:ext uri="{FF2B5EF4-FFF2-40B4-BE49-F238E27FC236}">
                <a16:creationId xmlns:a16="http://schemas.microsoft.com/office/drawing/2014/main" id="{C70C6CFB-2603-4917-B0DC-180D8E65E74D}"/>
              </a:ext>
            </a:extLst>
          </p:cNvPr>
          <p:cNvGraphicFramePr>
            <a:graphicFrameLocks noChangeAspect="1"/>
          </p:cNvGraphicFramePr>
          <p:nvPr>
            <p:extLst>
              <p:ext uri="{D42A27DB-BD31-4B8C-83A1-F6EECF244321}">
                <p14:modId xmlns:p14="http://schemas.microsoft.com/office/powerpoint/2010/main" val="2877085283"/>
              </p:ext>
            </p:extLst>
          </p:nvPr>
        </p:nvGraphicFramePr>
        <p:xfrm>
          <a:off x="7016051" y="4394282"/>
          <a:ext cx="1416253" cy="1781738"/>
        </p:xfrm>
        <a:graphic>
          <a:graphicData uri="http://schemas.openxmlformats.org/presentationml/2006/ole">
            <mc:AlternateContent xmlns:mc="http://schemas.openxmlformats.org/markup-compatibility/2006">
              <mc:Choice xmlns:v="urn:schemas-microsoft-com:vml" Requires="v">
                <p:oleObj name="Bitmap Image" r:id="rId16" imgW="1352381" imgH="1724266" progId="Paint.Picture">
                  <p:embed/>
                </p:oleObj>
              </mc:Choice>
              <mc:Fallback>
                <p:oleObj name="Bitmap Image" r:id="rId16" imgW="1352381" imgH="1724266" progId="Paint.Picture">
                  <p:embed/>
                  <p:pic>
                    <p:nvPicPr>
                      <p:cNvPr id="65" name="Object 64">
                        <a:extLst>
                          <a:ext uri="{FF2B5EF4-FFF2-40B4-BE49-F238E27FC236}">
                            <a16:creationId xmlns:a16="http://schemas.microsoft.com/office/drawing/2014/main" id="{C70C6CFB-2603-4917-B0DC-180D8E65E7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16051" y="4394282"/>
                        <a:ext cx="1416253" cy="1781738"/>
                      </a:xfrm>
                      <a:prstGeom prst="rect">
                        <a:avLst/>
                      </a:prstGeom>
                      <a:noFill/>
                    </p:spPr>
                  </p:pic>
                </p:oleObj>
              </mc:Fallback>
            </mc:AlternateContent>
          </a:graphicData>
        </a:graphic>
      </p:graphicFrame>
      <p:graphicFrame>
        <p:nvGraphicFramePr>
          <p:cNvPr id="66" name="Object 65">
            <a:extLst>
              <a:ext uri="{FF2B5EF4-FFF2-40B4-BE49-F238E27FC236}">
                <a16:creationId xmlns:a16="http://schemas.microsoft.com/office/drawing/2014/main" id="{DA4279D5-1F81-4BF1-B32C-17F3250EAAD8}"/>
              </a:ext>
            </a:extLst>
          </p:cNvPr>
          <p:cNvGraphicFramePr>
            <a:graphicFrameLocks noChangeAspect="1"/>
          </p:cNvGraphicFramePr>
          <p:nvPr>
            <p:extLst>
              <p:ext uri="{D42A27DB-BD31-4B8C-83A1-F6EECF244321}">
                <p14:modId xmlns:p14="http://schemas.microsoft.com/office/powerpoint/2010/main" val="3479028088"/>
              </p:ext>
            </p:extLst>
          </p:nvPr>
        </p:nvGraphicFramePr>
        <p:xfrm>
          <a:off x="8998746" y="4392855"/>
          <a:ext cx="2813431" cy="1773138"/>
        </p:xfrm>
        <a:graphic>
          <a:graphicData uri="http://schemas.openxmlformats.org/presentationml/2006/ole">
            <mc:AlternateContent xmlns:mc="http://schemas.openxmlformats.org/markup-compatibility/2006">
              <mc:Choice xmlns:v="urn:schemas-microsoft-com:vml" Requires="v">
                <p:oleObj name="Bitmap Image" r:id="rId18" imgW="2200320" imgH="1380960" progId="Paint.Picture">
                  <p:embed/>
                </p:oleObj>
              </mc:Choice>
              <mc:Fallback>
                <p:oleObj name="Bitmap Image" r:id="rId18" imgW="2200320" imgH="1380960" progId="Paint.Picture">
                  <p:embed/>
                  <p:pic>
                    <p:nvPicPr>
                      <p:cNvPr id="66" name="Object 65">
                        <a:extLst>
                          <a:ext uri="{FF2B5EF4-FFF2-40B4-BE49-F238E27FC236}">
                            <a16:creationId xmlns:a16="http://schemas.microsoft.com/office/drawing/2014/main" id="{DA4279D5-1F81-4BF1-B32C-17F3250EAAD8}"/>
                          </a:ext>
                        </a:extLst>
                      </p:cNvPr>
                      <p:cNvPicPr>
                        <a:picLocks noChangeAspect="1" noChangeArrowheads="1"/>
                      </p:cNvPicPr>
                      <p:nvPr/>
                    </p:nvPicPr>
                    <p:blipFill>
                      <a:blip r:embed="rId19"/>
                      <a:srcRect/>
                      <a:stretch>
                        <a:fillRect/>
                      </a:stretch>
                    </p:blipFill>
                    <p:spPr bwMode="auto">
                      <a:xfrm>
                        <a:off x="8998746" y="4392855"/>
                        <a:ext cx="2813431" cy="1773138"/>
                      </a:xfrm>
                      <a:prstGeom prst="rect">
                        <a:avLst/>
                      </a:prstGeom>
                      <a:noFill/>
                    </p:spPr>
                  </p:pic>
                </p:oleObj>
              </mc:Fallback>
            </mc:AlternateContent>
          </a:graphicData>
        </a:graphic>
      </p:graphicFrame>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B4CB9080-10E0-41AF-98E4-811ECF2C7D83}"/>
              </a:ext>
            </a:extLst>
          </p:cNvPr>
          <p:cNvSpPr txBox="1"/>
          <p:nvPr/>
        </p:nvSpPr>
        <p:spPr>
          <a:xfrm>
            <a:off x="10542504" y="2701711"/>
            <a:ext cx="1605238" cy="1323439"/>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Is CWD of the </a:t>
            </a:r>
          </a:p>
          <a:p>
            <a:pPr algn="ctr"/>
            <a:r>
              <a:rPr lang="en-US" sz="2000" dirty="0">
                <a:solidFill>
                  <a:srgbClr val="7030A0"/>
                </a:solidFill>
                <a:latin typeface="Gabriola" panose="04040605051002020D02" pitchFamily="82" charset="0"/>
              </a:rPr>
              <a:t>AOV indicated </a:t>
            </a:r>
          </a:p>
          <a:p>
            <a:pPr algn="ctr"/>
            <a:r>
              <a:rPr lang="en-US" sz="2000" dirty="0">
                <a:solidFill>
                  <a:srgbClr val="7030A0"/>
                </a:solidFill>
                <a:latin typeface="Gabriola" panose="04040605051002020D02" pitchFamily="82" charset="0"/>
              </a:rPr>
              <a:t>from the SAX?</a:t>
            </a:r>
          </a:p>
        </p:txBody>
      </p:sp>
    </p:spTree>
    <p:extLst>
      <p:ext uri="{BB962C8B-B14F-4D97-AF65-F5344CB8AC3E}">
        <p14:creationId xmlns:p14="http://schemas.microsoft.com/office/powerpoint/2010/main" val="2535571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36</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317856039"/>
              </p:ext>
            </p:extLst>
          </p:nvPr>
        </p:nvGraphicFramePr>
        <p:xfrm>
          <a:off x="-22821" y="-7312"/>
          <a:ext cx="12171698" cy="5286067"/>
        </p:xfrm>
        <a:graphic>
          <a:graphicData uri="http://schemas.openxmlformats.org/drawingml/2006/table">
            <a:tbl>
              <a:tblPr firstRow="1" bandRow="1">
                <a:tableStyleId>{5C22544A-7EE6-4342-B048-85BDC9FD1C3A}</a:tableStyleId>
              </a:tblPr>
              <a:tblGrid>
                <a:gridCol w="2542501">
                  <a:extLst>
                    <a:ext uri="{9D8B030D-6E8A-4147-A177-3AD203B41FA5}">
                      <a16:colId xmlns:a16="http://schemas.microsoft.com/office/drawing/2014/main" val="3969356882"/>
                    </a:ext>
                  </a:extLst>
                </a:gridCol>
                <a:gridCol w="3296329">
                  <a:extLst>
                    <a:ext uri="{9D8B030D-6E8A-4147-A177-3AD203B41FA5}">
                      <a16:colId xmlns:a16="http://schemas.microsoft.com/office/drawing/2014/main" val="1425804619"/>
                    </a:ext>
                  </a:extLst>
                </a:gridCol>
                <a:gridCol w="6332868">
                  <a:extLst>
                    <a:ext uri="{9D8B030D-6E8A-4147-A177-3AD203B41FA5}">
                      <a16:colId xmlns:a16="http://schemas.microsoft.com/office/drawing/2014/main" val="2274368862"/>
                    </a:ext>
                  </a:extLst>
                </a:gridCol>
              </a:tblGrid>
              <a:tr h="402001">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3643217943"/>
                  </a:ext>
                </a:extLst>
              </a:tr>
              <a:tr h="4884066">
                <a:tc>
                  <a:txBody>
                    <a:bodyPr/>
                    <a:lstStyle/>
                    <a:p>
                      <a:r>
                        <a:rPr lang="en-US" sz="2400" dirty="0">
                          <a:latin typeface="+mj-lt"/>
                        </a:rPr>
                        <a:t>SAX BASAL/MV</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39) AMVL &amp; PMVL</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thin &amp; pliable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unrestricted opening</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fish mouth</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AMVL continuous with posterior wall of AO</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no MAC</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MV planimetry</a:t>
                      </a:r>
                    </a:p>
                    <a:p>
                      <a:pPr marL="0" indent="0">
                        <a:buFont typeface="Arial" panose="020B0604020202020204" pitchFamily="34" charset="0"/>
                        <a:buNone/>
                      </a:pPr>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40) CFD</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MV</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IVS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7" name="Object 36">
            <a:extLst>
              <a:ext uri="{FF2B5EF4-FFF2-40B4-BE49-F238E27FC236}">
                <a16:creationId xmlns:a16="http://schemas.microsoft.com/office/drawing/2014/main" id="{ECAA1704-C02B-4387-B134-3D97FDE5AC0C}"/>
              </a:ext>
            </a:extLst>
          </p:cNvPr>
          <p:cNvGraphicFramePr>
            <a:graphicFrameLocks noChangeAspect="1"/>
          </p:cNvGraphicFramePr>
          <p:nvPr>
            <p:extLst>
              <p:ext uri="{D42A27DB-BD31-4B8C-83A1-F6EECF244321}">
                <p14:modId xmlns:p14="http://schemas.microsoft.com/office/powerpoint/2010/main" val="1326359667"/>
              </p:ext>
            </p:extLst>
          </p:nvPr>
        </p:nvGraphicFramePr>
        <p:xfrm>
          <a:off x="6172806" y="589982"/>
          <a:ext cx="2641186" cy="2119470"/>
        </p:xfrm>
        <a:graphic>
          <a:graphicData uri="http://schemas.openxmlformats.org/presentationml/2006/ole">
            <mc:AlternateContent xmlns:mc="http://schemas.openxmlformats.org/markup-compatibility/2006">
              <mc:Choice xmlns:v="urn:schemas-microsoft-com:vml" Requires="v">
                <p:oleObj name="Bitmap Image" r:id="rId2" imgW="2104762" imgH="1752381" progId="Paint.Picture">
                  <p:embed/>
                </p:oleObj>
              </mc:Choice>
              <mc:Fallback>
                <p:oleObj name="Bitmap Image" r:id="rId2" imgW="2104762" imgH="1752381" progId="Paint.Picture">
                  <p:embed/>
                  <p:pic>
                    <p:nvPicPr>
                      <p:cNvPr id="37" name="Object 36">
                        <a:extLst>
                          <a:ext uri="{FF2B5EF4-FFF2-40B4-BE49-F238E27FC236}">
                            <a16:creationId xmlns:a16="http://schemas.microsoft.com/office/drawing/2014/main" id="{ECAA1704-C02B-4387-B134-3D97FDE5AC0C}"/>
                          </a:ext>
                        </a:extLst>
                      </p:cNvPr>
                      <p:cNvPicPr>
                        <a:picLocks noChangeAspect="1" noChangeArrowheads="1"/>
                      </p:cNvPicPr>
                      <p:nvPr/>
                    </p:nvPicPr>
                    <p:blipFill>
                      <a:blip r:embed="rId3">
                        <a:lum bright="20000" contrast="20000"/>
                        <a:extLst>
                          <a:ext uri="{28A0092B-C50C-407E-A947-70E740481C1C}">
                            <a14:useLocalDpi xmlns:a14="http://schemas.microsoft.com/office/drawing/2010/main" val="0"/>
                          </a:ext>
                        </a:extLst>
                      </a:blip>
                      <a:srcRect/>
                      <a:stretch>
                        <a:fillRect/>
                      </a:stretch>
                    </p:blipFill>
                    <p:spPr bwMode="auto">
                      <a:xfrm>
                        <a:off x="6172806" y="589982"/>
                        <a:ext cx="2641186" cy="2119470"/>
                      </a:xfrm>
                      <a:prstGeom prst="rect">
                        <a:avLst/>
                      </a:prstGeom>
                      <a:noFill/>
                    </p:spPr>
                  </p:pic>
                </p:oleObj>
              </mc:Fallback>
            </mc:AlternateContent>
          </a:graphicData>
        </a:graphic>
      </p:graphicFrame>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 name="Object 51">
            <a:extLst>
              <a:ext uri="{FF2B5EF4-FFF2-40B4-BE49-F238E27FC236}">
                <a16:creationId xmlns:a16="http://schemas.microsoft.com/office/drawing/2014/main" id="{28139D11-3CB7-427C-A153-AB1268BAD3A8}"/>
              </a:ext>
            </a:extLst>
          </p:cNvPr>
          <p:cNvGraphicFramePr>
            <a:graphicFrameLocks noChangeAspect="1"/>
          </p:cNvGraphicFramePr>
          <p:nvPr>
            <p:extLst>
              <p:ext uri="{D42A27DB-BD31-4B8C-83A1-F6EECF244321}">
                <p14:modId xmlns:p14="http://schemas.microsoft.com/office/powerpoint/2010/main" val="423287617"/>
              </p:ext>
            </p:extLst>
          </p:nvPr>
        </p:nvGraphicFramePr>
        <p:xfrm>
          <a:off x="9072394" y="580010"/>
          <a:ext cx="2733648" cy="2126171"/>
        </p:xfrm>
        <a:graphic>
          <a:graphicData uri="http://schemas.openxmlformats.org/presentationml/2006/ole">
            <mc:AlternateContent xmlns:mc="http://schemas.openxmlformats.org/markup-compatibility/2006">
              <mc:Choice xmlns:v="urn:schemas-microsoft-com:vml" Requires="v">
                <p:oleObj name="Bitmap Image" r:id="rId4" imgW="2010056" imgH="1495634" progId="Paint.Picture">
                  <p:embed/>
                </p:oleObj>
              </mc:Choice>
              <mc:Fallback>
                <p:oleObj name="Bitmap Image" r:id="rId4" imgW="2010056" imgH="1495634" progId="Paint.Picture">
                  <p:embed/>
                  <p:pic>
                    <p:nvPicPr>
                      <p:cNvPr id="52" name="Object 51">
                        <a:extLst>
                          <a:ext uri="{FF2B5EF4-FFF2-40B4-BE49-F238E27FC236}">
                            <a16:creationId xmlns:a16="http://schemas.microsoft.com/office/drawing/2014/main" id="{28139D11-3CB7-427C-A153-AB1268BAD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2394" y="580010"/>
                        <a:ext cx="2733648" cy="2126171"/>
                      </a:xfrm>
                      <a:prstGeom prst="rect">
                        <a:avLst/>
                      </a:prstGeom>
                      <a:noFill/>
                    </p:spPr>
                  </p:pic>
                </p:oleObj>
              </mc:Fallback>
            </mc:AlternateContent>
          </a:graphicData>
        </a:graphic>
      </p:graphicFrame>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2" name="Object 71">
            <a:extLst>
              <a:ext uri="{FF2B5EF4-FFF2-40B4-BE49-F238E27FC236}">
                <a16:creationId xmlns:a16="http://schemas.microsoft.com/office/drawing/2014/main" id="{EC382C0A-1C29-4923-BCE4-49E60CB60DBD}"/>
              </a:ext>
            </a:extLst>
          </p:cNvPr>
          <p:cNvGraphicFramePr>
            <a:graphicFrameLocks noChangeAspect="1"/>
          </p:cNvGraphicFramePr>
          <p:nvPr>
            <p:extLst>
              <p:ext uri="{D42A27DB-BD31-4B8C-83A1-F6EECF244321}">
                <p14:modId xmlns:p14="http://schemas.microsoft.com/office/powerpoint/2010/main" val="3112837512"/>
              </p:ext>
            </p:extLst>
          </p:nvPr>
        </p:nvGraphicFramePr>
        <p:xfrm>
          <a:off x="9067549" y="2850177"/>
          <a:ext cx="2733648" cy="2243803"/>
        </p:xfrm>
        <a:graphic>
          <a:graphicData uri="http://schemas.openxmlformats.org/presentationml/2006/ole">
            <mc:AlternateContent xmlns:mc="http://schemas.openxmlformats.org/markup-compatibility/2006">
              <mc:Choice xmlns:v="urn:schemas-microsoft-com:vml" Requires="v">
                <p:oleObj name="Bitmap Image" r:id="rId6" imgW="2142857" imgH="1848108" progId="Paint.Picture">
                  <p:embed/>
                </p:oleObj>
              </mc:Choice>
              <mc:Fallback>
                <p:oleObj name="Bitmap Image" r:id="rId6" imgW="2142857" imgH="1848108" progId="Paint.Picture">
                  <p:embed/>
                  <p:pic>
                    <p:nvPicPr>
                      <p:cNvPr id="72" name="Object 71">
                        <a:extLst>
                          <a:ext uri="{FF2B5EF4-FFF2-40B4-BE49-F238E27FC236}">
                            <a16:creationId xmlns:a16="http://schemas.microsoft.com/office/drawing/2014/main" id="{EC382C0A-1C29-4923-BCE4-49E60CB60D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7549" y="2850177"/>
                        <a:ext cx="2733648" cy="2243803"/>
                      </a:xfrm>
                      <a:prstGeom prst="rect">
                        <a:avLst/>
                      </a:prstGeom>
                      <a:noFill/>
                    </p:spPr>
                  </p:pic>
                </p:oleObj>
              </mc:Fallback>
            </mc:AlternateContent>
          </a:graphicData>
        </a:graphic>
      </p:graphicFrame>
      <p:sp>
        <p:nvSpPr>
          <p:cNvPr id="46" name="TextBox 45">
            <a:extLst>
              <a:ext uri="{FF2B5EF4-FFF2-40B4-BE49-F238E27FC236}">
                <a16:creationId xmlns:a16="http://schemas.microsoft.com/office/drawing/2014/main" id="{2DECA9B2-E025-468F-8AA3-A10F279C1061}"/>
              </a:ext>
            </a:extLst>
          </p:cNvPr>
          <p:cNvSpPr txBox="1"/>
          <p:nvPr/>
        </p:nvSpPr>
        <p:spPr>
          <a:xfrm>
            <a:off x="8955683" y="5437764"/>
            <a:ext cx="2957379"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is the turbulent systolic flow?</a:t>
            </a:r>
          </a:p>
        </p:txBody>
      </p:sp>
      <p:sp>
        <p:nvSpPr>
          <p:cNvPr id="51" name="Rectangle 2">
            <a:extLst>
              <a:ext uri="{FF2B5EF4-FFF2-40B4-BE49-F238E27FC236}">
                <a16:creationId xmlns:a16="http://schemas.microsoft.com/office/drawing/2014/main" id="{51148179-51F2-456D-A857-C847ECA0ACBD}"/>
              </a:ext>
            </a:extLst>
          </p:cNvPr>
          <p:cNvSpPr>
            <a:spLocks noChangeArrowheads="1"/>
          </p:cNvSpPr>
          <p:nvPr/>
        </p:nvSpPr>
        <p:spPr bwMode="auto">
          <a:xfrm>
            <a:off x="688990" y="3962349"/>
            <a:ext cx="137124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73" name="TextBox 72">
            <a:extLst>
              <a:ext uri="{FF2B5EF4-FFF2-40B4-BE49-F238E27FC236}">
                <a16:creationId xmlns:a16="http://schemas.microsoft.com/office/drawing/2014/main" id="{8AD86748-5776-422D-B111-B15276EF2935}"/>
              </a:ext>
            </a:extLst>
          </p:cNvPr>
          <p:cNvSpPr txBox="1"/>
          <p:nvPr/>
        </p:nvSpPr>
        <p:spPr>
          <a:xfrm>
            <a:off x="161908" y="5484841"/>
            <a:ext cx="2186901" cy="707886"/>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anatomy # 1 - 8.</a:t>
            </a:r>
            <a:endParaRPr lang="en-US" sz="2000" dirty="0"/>
          </a:p>
        </p:txBody>
      </p:sp>
      <p:pic>
        <p:nvPicPr>
          <p:cNvPr id="64" name="Picture 63">
            <a:extLst>
              <a:ext uri="{FF2B5EF4-FFF2-40B4-BE49-F238E27FC236}">
                <a16:creationId xmlns:a16="http://schemas.microsoft.com/office/drawing/2014/main" id="{1D42A083-0182-B93D-9DBC-78B32FA77000}"/>
              </a:ext>
            </a:extLst>
          </p:cNvPr>
          <p:cNvPicPr>
            <a:picLocks noChangeAspect="1"/>
          </p:cNvPicPr>
          <p:nvPr/>
        </p:nvPicPr>
        <p:blipFill>
          <a:blip r:embed="rId8"/>
          <a:stretch>
            <a:fillRect/>
          </a:stretch>
        </p:blipFill>
        <p:spPr>
          <a:xfrm>
            <a:off x="-9797" y="2787796"/>
            <a:ext cx="2530312" cy="2100258"/>
          </a:xfrm>
          <a:prstGeom prst="rect">
            <a:avLst/>
          </a:prstGeom>
        </p:spPr>
      </p:pic>
      <p:pic>
        <p:nvPicPr>
          <p:cNvPr id="58" name="Picture 57">
            <a:extLst>
              <a:ext uri="{FF2B5EF4-FFF2-40B4-BE49-F238E27FC236}">
                <a16:creationId xmlns:a16="http://schemas.microsoft.com/office/drawing/2014/main" id="{83FE2F96-83A1-C931-3FA6-047E7367FD1D}"/>
              </a:ext>
            </a:extLst>
          </p:cNvPr>
          <p:cNvPicPr>
            <a:picLocks noChangeAspect="1"/>
          </p:cNvPicPr>
          <p:nvPr/>
        </p:nvPicPr>
        <p:blipFill>
          <a:blip r:embed="rId9"/>
          <a:stretch>
            <a:fillRect/>
          </a:stretch>
        </p:blipFill>
        <p:spPr>
          <a:xfrm>
            <a:off x="6413865" y="2847069"/>
            <a:ext cx="2425346" cy="2250021"/>
          </a:xfrm>
          <a:prstGeom prst="rect">
            <a:avLst/>
          </a:prstGeom>
        </p:spPr>
      </p:pic>
    </p:spTree>
    <p:extLst>
      <p:ext uri="{BB962C8B-B14F-4D97-AF65-F5344CB8AC3E}">
        <p14:creationId xmlns:p14="http://schemas.microsoft.com/office/powerpoint/2010/main" val="3239440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37</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863716062"/>
              </p:ext>
            </p:extLst>
          </p:nvPr>
        </p:nvGraphicFramePr>
        <p:xfrm>
          <a:off x="661794" y="521291"/>
          <a:ext cx="10868412" cy="4634187"/>
        </p:xfrm>
        <a:graphic>
          <a:graphicData uri="http://schemas.openxmlformats.org/drawingml/2006/table">
            <a:tbl>
              <a:tblPr firstRow="1" bandRow="1">
                <a:tableStyleId>{5C22544A-7EE6-4342-B048-85BDC9FD1C3A}</a:tableStyleId>
              </a:tblPr>
              <a:tblGrid>
                <a:gridCol w="1894226">
                  <a:extLst>
                    <a:ext uri="{9D8B030D-6E8A-4147-A177-3AD203B41FA5}">
                      <a16:colId xmlns:a16="http://schemas.microsoft.com/office/drawing/2014/main" val="3969356882"/>
                    </a:ext>
                  </a:extLst>
                </a:gridCol>
                <a:gridCol w="3712895">
                  <a:extLst>
                    <a:ext uri="{9D8B030D-6E8A-4147-A177-3AD203B41FA5}">
                      <a16:colId xmlns:a16="http://schemas.microsoft.com/office/drawing/2014/main" val="1425804619"/>
                    </a:ext>
                  </a:extLst>
                </a:gridCol>
                <a:gridCol w="5261291">
                  <a:extLst>
                    <a:ext uri="{9D8B030D-6E8A-4147-A177-3AD203B41FA5}">
                      <a16:colId xmlns:a16="http://schemas.microsoft.com/office/drawing/2014/main" val="2274368862"/>
                    </a:ext>
                  </a:extLst>
                </a:gridCol>
              </a:tblGrid>
              <a:tr h="126570">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237947">
                <a:tc>
                  <a:txBody>
                    <a:bodyPr/>
                    <a:lstStyle/>
                    <a:p>
                      <a:r>
                        <a:rPr lang="en-US" sz="2400" dirty="0">
                          <a:latin typeface="+mj-lt"/>
                        </a:rPr>
                        <a:t>SAX PM/MID </a:t>
                      </a:r>
                    </a:p>
                    <a:p>
                      <a:r>
                        <a:rPr lang="en-US" sz="2400" dirty="0">
                          <a:latin typeface="+mj-lt"/>
                        </a:rPr>
                        <a:t>&amp; </a:t>
                      </a:r>
                    </a:p>
                    <a:p>
                      <a:r>
                        <a:rPr lang="en-US" sz="2400" dirty="0">
                          <a:latin typeface="+mj-lt"/>
                        </a:rPr>
                        <a:t>SAX APEX</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41) LV </a:t>
                      </a:r>
                    </a:p>
                    <a:p>
                      <a:endParaRPr lang="en-US" sz="2000" kern="1200" dirty="0">
                        <a:solidFill>
                          <a:schemeClr val="dk1"/>
                        </a:solidFill>
                        <a:effectLst/>
                        <a:latin typeface="+mn-lt"/>
                        <a:ea typeface="+mn-ea"/>
                        <a:cs typeface="+mn-cs"/>
                      </a:endParaRPr>
                    </a:p>
                    <a:p>
                      <a:pPr marL="573088" indent="-282575">
                        <a:buFont typeface="Arial" panose="020B0604020202020204" pitchFamily="34" charset="0"/>
                        <a:buChar char="•"/>
                      </a:pPr>
                      <a:r>
                        <a:rPr lang="en-US" sz="2000" b="0" kern="1200" dirty="0">
                          <a:solidFill>
                            <a:schemeClr val="dk1"/>
                          </a:solidFill>
                          <a:effectLst/>
                          <a:latin typeface="+mn-lt"/>
                          <a:ea typeface="+mn-ea"/>
                          <a:cs typeface="+mn-cs"/>
                        </a:rPr>
                        <a:t>round</a:t>
                      </a:r>
                    </a:p>
                    <a:p>
                      <a:pPr marL="573088" indent="-282575">
                        <a:buFont typeface="Arial" panose="020B0604020202020204" pitchFamily="34" charset="0"/>
                        <a:buChar char="•"/>
                      </a:pPr>
                      <a:r>
                        <a:rPr lang="en-US" sz="2000" b="0" kern="1200" dirty="0">
                          <a:solidFill>
                            <a:schemeClr val="dk1"/>
                          </a:solidFill>
                          <a:effectLst/>
                          <a:latin typeface="+mn-lt"/>
                          <a:ea typeface="+mn-ea"/>
                          <a:cs typeface="+mn-cs"/>
                        </a:rPr>
                        <a:t>walls thicken &amp; squeeze concentrically</a:t>
                      </a:r>
                    </a:p>
                    <a:p>
                      <a:pPr marL="573088" indent="-282575">
                        <a:buFont typeface="Arial" panose="020B0604020202020204" pitchFamily="34" charset="0"/>
                        <a:buChar char="•"/>
                      </a:pPr>
                      <a:r>
                        <a:rPr lang="en-US" sz="2000" b="0" kern="1200" dirty="0">
                          <a:solidFill>
                            <a:schemeClr val="dk1"/>
                          </a:solidFill>
                          <a:effectLst/>
                          <a:latin typeface="+mn-lt"/>
                          <a:ea typeface="+mn-ea"/>
                          <a:cs typeface="+mn-cs"/>
                        </a:rPr>
                        <a:t>visualize all LV walls simultaneously</a:t>
                      </a:r>
                    </a:p>
                    <a:p>
                      <a:pPr marL="573088" indent="-282575">
                        <a:buFont typeface="Arial" panose="020B0604020202020204" pitchFamily="34" charset="0"/>
                        <a:buChar char="•"/>
                      </a:pPr>
                      <a:r>
                        <a:rPr lang="en-US" sz="2000" b="0" kern="1200" dirty="0">
                          <a:solidFill>
                            <a:schemeClr val="dk1"/>
                          </a:solidFill>
                          <a:effectLst/>
                          <a:latin typeface="+mn-lt"/>
                          <a:ea typeface="+mn-ea"/>
                          <a:cs typeface="+mn-cs"/>
                        </a:rPr>
                        <a:t>RV is smaller </a:t>
                      </a:r>
                    </a:p>
                    <a:p>
                      <a:pPr marL="285750" indent="-285750">
                        <a:buFont typeface="Arial" panose="020B0604020202020204" pitchFamily="34" charset="0"/>
                        <a:buChar char="•"/>
                      </a:pPr>
                      <a:endParaRPr lang="en-US" sz="2000" b="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42) CFD </a:t>
                      </a:r>
                    </a:p>
                    <a:p>
                      <a:endParaRPr lang="en-US" sz="2000" kern="1200" dirty="0">
                        <a:solidFill>
                          <a:schemeClr val="dk1"/>
                        </a:solidFill>
                        <a:effectLst/>
                        <a:latin typeface="+mn-lt"/>
                        <a:ea typeface="+mn-ea"/>
                        <a:cs typeface="+mn-cs"/>
                      </a:endParaRPr>
                    </a:p>
                    <a:p>
                      <a:pPr marL="573088" indent="-282575">
                        <a:buFont typeface="Arial" panose="020B0604020202020204" pitchFamily="34" charset="0"/>
                        <a:buChar char="•"/>
                      </a:pPr>
                      <a:r>
                        <a:rPr lang="en-US" sz="2000" kern="1200" dirty="0">
                          <a:solidFill>
                            <a:schemeClr val="dk1"/>
                          </a:solidFill>
                          <a:effectLst/>
                          <a:latin typeface="+mn-lt"/>
                          <a:ea typeface="+mn-ea"/>
                          <a:cs typeface="+mn-cs"/>
                        </a:rPr>
                        <a:t>IVS</a:t>
                      </a:r>
                    </a:p>
                    <a:p>
                      <a:pPr marL="285750" indent="-285750">
                        <a:buFont typeface="Arial" panose="020B0604020202020204" pitchFamily="34" charset="0"/>
                        <a:buChar char="•"/>
                      </a:pPr>
                      <a:endParaRPr lang="en-US" sz="20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66107" y="5226987"/>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C2FE9C0C-BD30-4045-9DFB-3DB90BFCBDC9}"/>
              </a:ext>
            </a:extLst>
          </p:cNvPr>
          <p:cNvSpPr>
            <a:spLocks noChangeArrowheads="1"/>
          </p:cNvSpPr>
          <p:nvPr/>
        </p:nvSpPr>
        <p:spPr bwMode="auto">
          <a:xfrm>
            <a:off x="6504582" y="17145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66" name="Picture 65">
            <a:extLst>
              <a:ext uri="{FF2B5EF4-FFF2-40B4-BE49-F238E27FC236}">
                <a16:creationId xmlns:a16="http://schemas.microsoft.com/office/drawing/2014/main" id="{61A2D72F-5420-4163-8408-5BA5BB4FBB82}"/>
              </a:ext>
            </a:extLst>
          </p:cNvPr>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214996" y="1155282"/>
            <a:ext cx="1997487" cy="2024685"/>
          </a:xfrm>
          <a:prstGeom prst="rect">
            <a:avLst/>
          </a:prstGeom>
          <a:noFill/>
          <a:ln>
            <a:noFill/>
          </a:ln>
        </p:spPr>
      </p:pic>
      <p:sp>
        <p:nvSpPr>
          <p:cNvPr id="56" name="Rectangle 4">
            <a:extLst>
              <a:ext uri="{FF2B5EF4-FFF2-40B4-BE49-F238E27FC236}">
                <a16:creationId xmlns:a16="http://schemas.microsoft.com/office/drawing/2014/main" id="{6C1BE782-08EE-4B76-94EF-9A97343E316C}"/>
              </a:ext>
            </a:extLst>
          </p:cNvPr>
          <p:cNvSpPr>
            <a:spLocks noChangeArrowheads="1"/>
          </p:cNvSpPr>
          <p:nvPr/>
        </p:nvSpPr>
        <p:spPr bwMode="auto">
          <a:xfrm>
            <a:off x="6303273" y="3695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Rectangle 6">
            <a:extLst>
              <a:ext uri="{FF2B5EF4-FFF2-40B4-BE49-F238E27FC236}">
                <a16:creationId xmlns:a16="http://schemas.microsoft.com/office/drawing/2014/main" id="{D119F559-C872-4BA4-BA25-E73DE198908A}"/>
              </a:ext>
            </a:extLst>
          </p:cNvPr>
          <p:cNvSpPr>
            <a:spLocks noChangeArrowheads="1"/>
          </p:cNvSpPr>
          <p:nvPr/>
        </p:nvSpPr>
        <p:spPr bwMode="auto">
          <a:xfrm>
            <a:off x="8724897" y="3628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5BF79C59-E478-477C-B8A2-6A211D9A1ABB}"/>
              </a:ext>
            </a:extLst>
          </p:cNvPr>
          <p:cNvGraphicFramePr>
            <a:graphicFrameLocks noChangeAspect="1"/>
          </p:cNvGraphicFramePr>
          <p:nvPr>
            <p:extLst>
              <p:ext uri="{D42A27DB-BD31-4B8C-83A1-F6EECF244321}">
                <p14:modId xmlns:p14="http://schemas.microsoft.com/office/powerpoint/2010/main" val="2938520571"/>
              </p:ext>
            </p:extLst>
          </p:nvPr>
        </p:nvGraphicFramePr>
        <p:xfrm>
          <a:off x="9227289" y="3369712"/>
          <a:ext cx="1928813" cy="1611313"/>
        </p:xfrm>
        <a:graphic>
          <a:graphicData uri="http://schemas.openxmlformats.org/presentationml/2006/ole">
            <mc:AlternateContent xmlns:mc="http://schemas.openxmlformats.org/markup-compatibility/2006">
              <mc:Choice xmlns:v="urn:schemas-microsoft-com:vml" Requires="v">
                <p:oleObj name="Bitmap Image" r:id="rId4" imgW="1838160" imgH="1638360" progId="Paint.Picture">
                  <p:embed/>
                </p:oleObj>
              </mc:Choice>
              <mc:Fallback>
                <p:oleObj name="Bitmap Image" r:id="rId4" imgW="1838160" imgH="1638360" progId="Paint.Picture">
                  <p:embed/>
                  <p:pic>
                    <p:nvPicPr>
                      <p:cNvPr id="62" name="Object 61">
                        <a:extLst>
                          <a:ext uri="{FF2B5EF4-FFF2-40B4-BE49-F238E27FC236}">
                            <a16:creationId xmlns:a16="http://schemas.microsoft.com/office/drawing/2014/main" id="{5BF79C59-E478-477C-B8A2-6A211D9A1ABB}"/>
                          </a:ext>
                        </a:extLst>
                      </p:cNvPr>
                      <p:cNvPicPr>
                        <a:picLocks noChangeAspect="1" noChangeArrowheads="1"/>
                      </p:cNvPicPr>
                      <p:nvPr/>
                    </p:nvPicPr>
                    <p:blipFill>
                      <a:blip r:embed="rId5">
                        <a:lum bright="24000" contrast="26000"/>
                      </a:blip>
                      <a:srcRect/>
                      <a:stretch>
                        <a:fillRect/>
                      </a:stretch>
                    </p:blipFill>
                    <p:spPr bwMode="auto">
                      <a:xfrm>
                        <a:off x="9227289" y="3369712"/>
                        <a:ext cx="1928813" cy="1611313"/>
                      </a:xfrm>
                      <a:prstGeom prst="rect">
                        <a:avLst/>
                      </a:prstGeom>
                      <a:noFill/>
                    </p:spPr>
                  </p:pic>
                </p:oleObj>
              </mc:Fallback>
            </mc:AlternateContent>
          </a:graphicData>
        </a:graphic>
      </p:graphicFrame>
      <p:sp>
        <p:nvSpPr>
          <p:cNvPr id="37" name="Rectangle 36">
            <a:extLst>
              <a:ext uri="{FF2B5EF4-FFF2-40B4-BE49-F238E27FC236}">
                <a16:creationId xmlns:a16="http://schemas.microsoft.com/office/drawing/2014/main" id="{CE05D7AA-AE48-4FA9-9456-FFE87F869BFC}"/>
              </a:ext>
            </a:extLst>
          </p:cNvPr>
          <p:cNvSpPr/>
          <p:nvPr/>
        </p:nvSpPr>
        <p:spPr>
          <a:xfrm>
            <a:off x="9280482" y="5335972"/>
            <a:ext cx="2225523" cy="707886"/>
          </a:xfrm>
          <a:prstGeom prst="rect">
            <a:avLst/>
          </a:prstGeom>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anatomy #1 - 12.</a:t>
            </a:r>
            <a:endParaRPr lang="en-US" dirty="0">
              <a:solidFill>
                <a:srgbClr val="7030A0"/>
              </a:solidFill>
            </a:endParaRPr>
          </a:p>
        </p:txBody>
      </p:sp>
      <p:sp>
        <p:nvSpPr>
          <p:cNvPr id="52" name="Rectangle 62">
            <a:extLst>
              <a:ext uri="{FF2B5EF4-FFF2-40B4-BE49-F238E27FC236}">
                <a16:creationId xmlns:a16="http://schemas.microsoft.com/office/drawing/2014/main" id="{461167E3-24D4-4231-8C8C-B4486C8C9AE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TextBox 71">
            <a:extLst>
              <a:ext uri="{FF2B5EF4-FFF2-40B4-BE49-F238E27FC236}">
                <a16:creationId xmlns:a16="http://schemas.microsoft.com/office/drawing/2014/main" id="{0659F964-9C95-4721-B619-871FAD699674}"/>
              </a:ext>
            </a:extLst>
          </p:cNvPr>
          <p:cNvSpPr txBox="1"/>
          <p:nvPr/>
        </p:nvSpPr>
        <p:spPr>
          <a:xfrm>
            <a:off x="661794" y="5371781"/>
            <a:ext cx="1300359" cy="707886"/>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is SALI?</a:t>
            </a:r>
            <a:endParaRPr lang="en-US" sz="2000" dirty="0"/>
          </a:p>
        </p:txBody>
      </p:sp>
      <p:pic>
        <p:nvPicPr>
          <p:cNvPr id="51" name="Picture 50">
            <a:extLst>
              <a:ext uri="{FF2B5EF4-FFF2-40B4-BE49-F238E27FC236}">
                <a16:creationId xmlns:a16="http://schemas.microsoft.com/office/drawing/2014/main" id="{6EEC39A8-2B50-7776-1D0D-C22DCE7CBD6F}"/>
              </a:ext>
            </a:extLst>
          </p:cNvPr>
          <p:cNvPicPr>
            <a:picLocks noChangeAspect="1"/>
          </p:cNvPicPr>
          <p:nvPr/>
        </p:nvPicPr>
        <p:blipFill>
          <a:blip r:embed="rId6"/>
          <a:stretch>
            <a:fillRect/>
          </a:stretch>
        </p:blipFill>
        <p:spPr>
          <a:xfrm>
            <a:off x="6626832" y="1143179"/>
            <a:ext cx="2414564" cy="2047372"/>
          </a:xfrm>
          <a:prstGeom prst="rect">
            <a:avLst/>
          </a:prstGeom>
        </p:spPr>
      </p:pic>
      <p:pic>
        <p:nvPicPr>
          <p:cNvPr id="65" name="Picture 64">
            <a:extLst>
              <a:ext uri="{FF2B5EF4-FFF2-40B4-BE49-F238E27FC236}">
                <a16:creationId xmlns:a16="http://schemas.microsoft.com/office/drawing/2014/main" id="{6E2BBAE6-9750-7B81-7C34-9190D72F2F68}"/>
              </a:ext>
            </a:extLst>
          </p:cNvPr>
          <p:cNvPicPr>
            <a:picLocks noChangeAspect="1"/>
          </p:cNvPicPr>
          <p:nvPr/>
        </p:nvPicPr>
        <p:blipFill>
          <a:blip r:embed="rId7"/>
          <a:stretch>
            <a:fillRect/>
          </a:stretch>
        </p:blipFill>
        <p:spPr>
          <a:xfrm>
            <a:off x="7281258" y="3362437"/>
            <a:ext cx="1760138" cy="1351332"/>
          </a:xfrm>
          <a:prstGeom prst="rect">
            <a:avLst/>
          </a:prstGeom>
        </p:spPr>
      </p:pic>
    </p:spTree>
    <p:extLst>
      <p:ext uri="{BB962C8B-B14F-4D97-AF65-F5344CB8AC3E}">
        <p14:creationId xmlns:p14="http://schemas.microsoft.com/office/powerpoint/2010/main" val="2852538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D7747-6A40-42BA-BD59-46938492F9B2}"/>
              </a:ext>
            </a:extLst>
          </p:cNvPr>
          <p:cNvSpPr>
            <a:spLocks noGrp="1"/>
          </p:cNvSpPr>
          <p:nvPr>
            <p:ph type="sldNum" sz="quarter" idx="12"/>
          </p:nvPr>
        </p:nvSpPr>
        <p:spPr/>
        <p:txBody>
          <a:bodyPr/>
          <a:lstStyle/>
          <a:p>
            <a:fld id="{6D22F896-40B5-4ADD-8801-0D06FADFA095}" type="slidenum">
              <a:rPr lang="en-US" smtClean="0"/>
              <a:t>38</a:t>
            </a:fld>
            <a:endParaRPr lang="en-US" dirty="0"/>
          </a:p>
        </p:txBody>
      </p:sp>
      <p:sp>
        <p:nvSpPr>
          <p:cNvPr id="3" name="TextBox 2">
            <a:extLst>
              <a:ext uri="{FF2B5EF4-FFF2-40B4-BE49-F238E27FC236}">
                <a16:creationId xmlns:a16="http://schemas.microsoft.com/office/drawing/2014/main" id="{394430E7-3ED3-4573-A749-482CD789D3A1}"/>
              </a:ext>
            </a:extLst>
          </p:cNvPr>
          <p:cNvSpPr txBox="1"/>
          <p:nvPr/>
        </p:nvSpPr>
        <p:spPr>
          <a:xfrm>
            <a:off x="2773462" y="1584960"/>
            <a:ext cx="6645075" cy="2185214"/>
          </a:xfrm>
          <a:prstGeom prst="rect">
            <a:avLst/>
          </a:prstGeom>
          <a:solidFill>
            <a:srgbClr val="F8C690"/>
          </a:solidFill>
          <a:ln w="57150">
            <a:solidFill>
              <a:schemeClr val="accent4">
                <a:lumMod val="75000"/>
              </a:schemeClr>
            </a:solidFill>
          </a:ln>
        </p:spPr>
        <p:txBody>
          <a:bodyPr wrap="square" rtlCol="0">
            <a:spAutoFit/>
          </a:bodyPr>
          <a:lstStyle/>
          <a:p>
            <a:pPr algn="ctr"/>
            <a:endParaRPr lang="en-US" sz="1400" dirty="0">
              <a:latin typeface="Castellar" panose="020A0402060406010301" pitchFamily="18" charset="0"/>
            </a:endParaRPr>
          </a:p>
          <a:p>
            <a:pPr algn="ctr"/>
            <a:r>
              <a:rPr lang="en-US" sz="5400" dirty="0">
                <a:latin typeface="Castellar" panose="020A0402060406010301" pitchFamily="18" charset="0"/>
              </a:rPr>
              <a:t>APICAL</a:t>
            </a:r>
          </a:p>
          <a:p>
            <a:pPr algn="ctr"/>
            <a:r>
              <a:rPr lang="en-US" sz="5400" dirty="0">
                <a:latin typeface="Castellar" panose="020A0402060406010301" pitchFamily="18" charset="0"/>
              </a:rPr>
              <a:t>4C, 5C, 2C &amp; 3C</a:t>
            </a:r>
          </a:p>
          <a:p>
            <a:pPr algn="ctr"/>
            <a:endParaRPr lang="en-US" sz="1400" dirty="0">
              <a:latin typeface="Castellar" panose="020A0402060406010301" pitchFamily="18" charset="0"/>
            </a:endParaRPr>
          </a:p>
        </p:txBody>
      </p:sp>
    </p:spTree>
    <p:extLst>
      <p:ext uri="{BB962C8B-B14F-4D97-AF65-F5344CB8AC3E}">
        <p14:creationId xmlns:p14="http://schemas.microsoft.com/office/powerpoint/2010/main" val="862831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39</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4084275886"/>
              </p:ext>
            </p:extLst>
          </p:nvPr>
        </p:nvGraphicFramePr>
        <p:xfrm>
          <a:off x="890031" y="319107"/>
          <a:ext cx="10465041" cy="5192771"/>
        </p:xfrm>
        <a:graphic>
          <a:graphicData uri="http://schemas.openxmlformats.org/drawingml/2006/table">
            <a:tbl>
              <a:tblPr firstRow="1" bandRow="1">
                <a:tableStyleId>{5C22544A-7EE6-4342-B048-85BDC9FD1C3A}</a:tableStyleId>
              </a:tblPr>
              <a:tblGrid>
                <a:gridCol w="849879">
                  <a:extLst>
                    <a:ext uri="{9D8B030D-6E8A-4147-A177-3AD203B41FA5}">
                      <a16:colId xmlns:a16="http://schemas.microsoft.com/office/drawing/2014/main" val="3969356882"/>
                    </a:ext>
                  </a:extLst>
                </a:gridCol>
                <a:gridCol w="3614530">
                  <a:extLst>
                    <a:ext uri="{9D8B030D-6E8A-4147-A177-3AD203B41FA5}">
                      <a16:colId xmlns:a16="http://schemas.microsoft.com/office/drawing/2014/main" val="1425804619"/>
                    </a:ext>
                  </a:extLst>
                </a:gridCol>
                <a:gridCol w="6000632">
                  <a:extLst>
                    <a:ext uri="{9D8B030D-6E8A-4147-A177-3AD203B41FA5}">
                      <a16:colId xmlns:a16="http://schemas.microsoft.com/office/drawing/2014/main" val="2274368862"/>
                    </a:ext>
                  </a:extLst>
                </a:gridCol>
              </a:tblGrid>
              <a:tr h="410061">
                <a:tc gridSpan="3">
                  <a:txBody>
                    <a:bodyPr/>
                    <a:lstStyle/>
                    <a:p>
                      <a:r>
                        <a:rPr lang="en-US" sz="3200" b="0" dirty="0">
                          <a:solidFill>
                            <a:srgbClr val="7030A0"/>
                          </a:solidFill>
                          <a:latin typeface="+mj-lt"/>
                        </a:rPr>
                        <a:t>APICAL WINDOW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C690"/>
                    </a:solidFill>
                  </a:tcPr>
                </a:tc>
                <a:tc hMerge="1">
                  <a:txBody>
                    <a:bodyPr/>
                    <a:lstStyle/>
                    <a:p>
                      <a:endParaRPr lang="en-US" sz="2000" b="0" dirty="0"/>
                    </a:p>
                  </a:txBody>
                  <a:tcPr>
                    <a:solidFill>
                      <a:schemeClr val="accent6">
                        <a:lumMod val="75000"/>
                      </a:schemeClr>
                    </a:solidFill>
                  </a:tcPr>
                </a:tc>
                <a:tc hMerge="1">
                  <a:txBody>
                    <a:bodyPr/>
                    <a:lstStyle/>
                    <a:p>
                      <a:endParaRPr lang="en-US" sz="2000" b="0" dirty="0"/>
                    </a:p>
                  </a:txBody>
                  <a:tcPr>
                    <a:solidFill>
                      <a:schemeClr val="accent6">
                        <a:lumMod val="75000"/>
                      </a:schemeClr>
                    </a:solidFill>
                  </a:tcPr>
                </a:tc>
                <a:extLst>
                  <a:ext uri="{0D108BD9-81ED-4DB2-BD59-A6C34878D82A}">
                    <a16:rowId xmlns:a16="http://schemas.microsoft.com/office/drawing/2014/main" val="3880327689"/>
                  </a:ext>
                </a:extLst>
              </a:tr>
              <a:tr h="417290">
                <a:tc>
                  <a:txBody>
                    <a:bodyPr/>
                    <a:lstStyle/>
                    <a:p>
                      <a:r>
                        <a:rPr lang="en-US" sz="2000" b="0" dirty="0">
                          <a:solidFill>
                            <a:schemeClr val="bg1"/>
                          </a:solidFill>
                          <a:latin typeface="+mj-lt"/>
                        </a:rPr>
                        <a:t>VIEW</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6">
                        <a:lumMod val="75000"/>
                      </a:schemeClr>
                    </a:solidFill>
                  </a:tcPr>
                </a:tc>
                <a:tc>
                  <a:txBody>
                    <a:bodyPr/>
                    <a:lstStyle/>
                    <a:p>
                      <a:r>
                        <a:rPr lang="en-US" sz="2000" b="0" dirty="0">
                          <a:solidFill>
                            <a:schemeClr val="bg1"/>
                          </a:solidFill>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solidFill>
                            <a:schemeClr val="bg1"/>
                          </a:solidFill>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196361">
                <a:tc>
                  <a:txBody>
                    <a:bodyPr/>
                    <a:lstStyle/>
                    <a:p>
                      <a:r>
                        <a:rPr lang="en-US" sz="2400" dirty="0">
                          <a:latin typeface="+mj-lt"/>
                        </a:rPr>
                        <a:t>4C</a:t>
                      </a:r>
                    </a:p>
                    <a:p>
                      <a:endParaRPr lang="en-US" dirty="0"/>
                    </a:p>
                    <a:p>
                      <a:pPr marL="285750" indent="-285750">
                        <a:buFont typeface="Arial" panose="020B0604020202020204" pitchFamily="34" charset="0"/>
                        <a:buChar char="•"/>
                      </a:pPr>
                      <a:endParaRPr lang="en-US" sz="1600" kern="1200" dirty="0">
                        <a:solidFill>
                          <a:schemeClr val="dk1"/>
                        </a:solidFill>
                        <a:effectLst/>
                        <a:latin typeface="+mn-lt"/>
                        <a:ea typeface="+mn-ea"/>
                        <a:cs typeface="+mn-cs"/>
                      </a:endParaRPr>
                    </a:p>
                    <a:p>
                      <a:endParaRPr lang="en-US" dirty="0"/>
                    </a:p>
                  </a:txBody>
                  <a:tcPr>
                    <a:lnR w="12700" cap="flat" cmpd="sng" algn="ctr">
                      <a:solidFill>
                        <a:schemeClr val="bg1"/>
                      </a:solidFill>
                      <a:prstDash val="solid"/>
                      <a:round/>
                      <a:headEnd type="none" w="med" len="med"/>
                      <a:tailEnd type="none" w="med" len="med"/>
                    </a:lnR>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43) Increase depth</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entire cardiac structure &amp; surroundings</a:t>
                      </a:r>
                    </a:p>
                    <a:p>
                      <a:endParaRPr lang="en-US" sz="2000" kern="1200" dirty="0">
                        <a:solidFill>
                          <a:schemeClr val="dk1"/>
                        </a:solidFill>
                        <a:effectLst/>
                        <a:latin typeface="+mn-lt"/>
                        <a:ea typeface="+mn-ea"/>
                        <a:cs typeface="+mn-cs"/>
                      </a:endParaRPr>
                    </a:p>
                    <a:p>
                      <a:pPr marL="0" indent="0">
                        <a:buFont typeface="Arial" panose="020B0604020202020204" pitchFamily="34" charset="0"/>
                        <a:buNone/>
                      </a:pPr>
                      <a:r>
                        <a:rPr lang="en-US" sz="2000" kern="1200" dirty="0">
                          <a:solidFill>
                            <a:schemeClr val="dk1"/>
                          </a:solidFill>
                          <a:effectLst/>
                          <a:latin typeface="+mn-lt"/>
                          <a:ea typeface="+mn-ea"/>
                          <a:cs typeface="+mn-cs"/>
                        </a:rPr>
                        <a:t>44) Decrease depth</a:t>
                      </a:r>
                    </a:p>
                    <a:p>
                      <a:pPr marL="0" indent="0">
                        <a:buFont typeface="Arial" panose="020B0604020202020204" pitchFamily="34" charset="0"/>
                        <a:buNone/>
                      </a:pPr>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chamber size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wall thickness</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global function</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valvular function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E4249FE5-A1DB-4A53-BACA-6A213695165E}"/>
              </a:ext>
            </a:extLst>
          </p:cNvPr>
          <p:cNvSpPr>
            <a:spLocks noChangeArrowheads="1"/>
          </p:cNvSpPr>
          <p:nvPr/>
        </p:nvSpPr>
        <p:spPr bwMode="auto">
          <a:xfrm>
            <a:off x="4954682" y="17370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D31C2439-DC82-437E-942F-71D3EC00ECD3}"/>
              </a:ext>
            </a:extLst>
          </p:cNvPr>
          <p:cNvSpPr>
            <a:spLocks noChangeArrowheads="1"/>
          </p:cNvSpPr>
          <p:nvPr/>
        </p:nvSpPr>
        <p:spPr bwMode="auto">
          <a:xfrm>
            <a:off x="7082991" y="18669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 name="Object 51">
            <a:extLst>
              <a:ext uri="{FF2B5EF4-FFF2-40B4-BE49-F238E27FC236}">
                <a16:creationId xmlns:a16="http://schemas.microsoft.com/office/drawing/2014/main" id="{E6F59AC1-F660-4FBB-9A56-D848B01C5C6F}"/>
              </a:ext>
            </a:extLst>
          </p:cNvPr>
          <p:cNvGraphicFramePr>
            <a:graphicFrameLocks noChangeAspect="1"/>
          </p:cNvGraphicFramePr>
          <p:nvPr>
            <p:extLst>
              <p:ext uri="{D42A27DB-BD31-4B8C-83A1-F6EECF244321}">
                <p14:modId xmlns:p14="http://schemas.microsoft.com/office/powerpoint/2010/main" val="385631575"/>
              </p:ext>
            </p:extLst>
          </p:nvPr>
        </p:nvGraphicFramePr>
        <p:xfrm>
          <a:off x="5620188" y="1476307"/>
          <a:ext cx="2685350" cy="3852802"/>
        </p:xfrm>
        <a:graphic>
          <a:graphicData uri="http://schemas.openxmlformats.org/presentationml/2006/ole">
            <mc:AlternateContent xmlns:mc="http://schemas.openxmlformats.org/markup-compatibility/2006">
              <mc:Choice xmlns:v="urn:schemas-microsoft-com:vml" Requires="v">
                <p:oleObj name="Bitmap Image" r:id="rId2" imgW="3095640" imgH="4486320" progId="Paint.Picture">
                  <p:embed/>
                </p:oleObj>
              </mc:Choice>
              <mc:Fallback>
                <p:oleObj name="Bitmap Image" r:id="rId2" imgW="3095640" imgH="4486320" progId="Paint.Picture">
                  <p:embed/>
                  <p:pic>
                    <p:nvPicPr>
                      <p:cNvPr id="52" name="Object 51">
                        <a:extLst>
                          <a:ext uri="{FF2B5EF4-FFF2-40B4-BE49-F238E27FC236}">
                            <a16:creationId xmlns:a16="http://schemas.microsoft.com/office/drawing/2014/main" id="{E6F59AC1-F660-4FBB-9A56-D848B01C5C6F}"/>
                          </a:ext>
                        </a:extLst>
                      </p:cNvPr>
                      <p:cNvPicPr>
                        <a:picLocks noChangeAspect="1" noChangeArrowheads="1"/>
                      </p:cNvPicPr>
                      <p:nvPr/>
                    </p:nvPicPr>
                    <p:blipFill>
                      <a:blip r:embed="rId3">
                        <a:lum bright="6000" contrast="6000"/>
                      </a:blip>
                      <a:srcRect/>
                      <a:stretch>
                        <a:fillRect/>
                      </a:stretch>
                    </p:blipFill>
                    <p:spPr bwMode="auto">
                      <a:xfrm>
                        <a:off x="5620188" y="1476307"/>
                        <a:ext cx="2685350" cy="3852802"/>
                      </a:xfrm>
                      <a:prstGeom prst="rect">
                        <a:avLst/>
                      </a:prstGeom>
                      <a:noFill/>
                    </p:spPr>
                  </p:pic>
                </p:oleObj>
              </mc:Fallback>
            </mc:AlternateContent>
          </a:graphicData>
        </a:graphic>
      </p:graphicFrame>
      <p:sp>
        <p:nvSpPr>
          <p:cNvPr id="56" name="Rectangle 6">
            <a:extLst>
              <a:ext uri="{FF2B5EF4-FFF2-40B4-BE49-F238E27FC236}">
                <a16:creationId xmlns:a16="http://schemas.microsoft.com/office/drawing/2014/main" id="{69B2F8C5-1193-4AE8-93EB-4D04F8E69C24}"/>
              </a:ext>
            </a:extLst>
          </p:cNvPr>
          <p:cNvSpPr>
            <a:spLocks noChangeArrowheads="1"/>
          </p:cNvSpPr>
          <p:nvPr/>
        </p:nvSpPr>
        <p:spPr bwMode="auto">
          <a:xfrm>
            <a:off x="9130168" y="1837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8" name="Object 57">
            <a:extLst>
              <a:ext uri="{FF2B5EF4-FFF2-40B4-BE49-F238E27FC236}">
                <a16:creationId xmlns:a16="http://schemas.microsoft.com/office/drawing/2014/main" id="{F669F29C-D296-4AC3-9B09-289A18B0761C}"/>
              </a:ext>
            </a:extLst>
          </p:cNvPr>
          <p:cNvGraphicFramePr>
            <a:graphicFrameLocks noChangeAspect="1"/>
          </p:cNvGraphicFramePr>
          <p:nvPr>
            <p:extLst>
              <p:ext uri="{D42A27DB-BD31-4B8C-83A1-F6EECF244321}">
                <p14:modId xmlns:p14="http://schemas.microsoft.com/office/powerpoint/2010/main" val="3741408872"/>
              </p:ext>
            </p:extLst>
          </p:nvPr>
        </p:nvGraphicFramePr>
        <p:xfrm>
          <a:off x="8585324" y="1476307"/>
          <a:ext cx="2517570" cy="3841841"/>
        </p:xfrm>
        <a:graphic>
          <a:graphicData uri="http://schemas.openxmlformats.org/presentationml/2006/ole">
            <mc:AlternateContent xmlns:mc="http://schemas.openxmlformats.org/markup-compatibility/2006">
              <mc:Choice xmlns:v="urn:schemas-microsoft-com:vml" Requires="v">
                <p:oleObj name="Bitmap Image" r:id="rId4" imgW="1952640" imgH="2533680" progId="Paint.Picture">
                  <p:embed/>
                </p:oleObj>
              </mc:Choice>
              <mc:Fallback>
                <p:oleObj name="Bitmap Image" r:id="rId4" imgW="1952640" imgH="2533680" progId="Paint.Picture">
                  <p:embed/>
                  <p:pic>
                    <p:nvPicPr>
                      <p:cNvPr id="58" name="Object 57">
                        <a:extLst>
                          <a:ext uri="{FF2B5EF4-FFF2-40B4-BE49-F238E27FC236}">
                            <a16:creationId xmlns:a16="http://schemas.microsoft.com/office/drawing/2014/main" id="{F669F29C-D296-4AC3-9B09-289A18B0761C}"/>
                          </a:ext>
                        </a:extLst>
                      </p:cNvPr>
                      <p:cNvPicPr>
                        <a:picLocks noChangeAspect="1" noChangeArrowheads="1"/>
                      </p:cNvPicPr>
                      <p:nvPr/>
                    </p:nvPicPr>
                    <p:blipFill>
                      <a:blip r:embed="rId5">
                        <a:lum bright="32000" contrast="42000"/>
                      </a:blip>
                      <a:srcRect/>
                      <a:stretch>
                        <a:fillRect/>
                      </a:stretch>
                    </p:blipFill>
                    <p:spPr bwMode="auto">
                      <a:xfrm>
                        <a:off x="8585324" y="1476307"/>
                        <a:ext cx="2517570" cy="3841841"/>
                      </a:xfrm>
                      <a:prstGeom prst="rect">
                        <a:avLst/>
                      </a:prstGeom>
                      <a:noFill/>
                    </p:spPr>
                  </p:pic>
                </p:oleObj>
              </mc:Fallback>
            </mc:AlternateContent>
          </a:graphicData>
        </a:graphic>
      </p:graphicFrame>
    </p:spTree>
    <p:extLst>
      <p:ext uri="{BB962C8B-B14F-4D97-AF65-F5344CB8AC3E}">
        <p14:creationId xmlns:p14="http://schemas.microsoft.com/office/powerpoint/2010/main" val="394558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0E8D-80D4-4AA1-99D8-508CA7525F8F}"/>
              </a:ext>
            </a:extLst>
          </p:cNvPr>
          <p:cNvSpPr>
            <a:spLocks noGrp="1"/>
          </p:cNvSpPr>
          <p:nvPr>
            <p:ph type="title"/>
          </p:nvPr>
        </p:nvSpPr>
        <p:spPr>
          <a:xfrm>
            <a:off x="1157727" y="1022348"/>
            <a:ext cx="9731689" cy="707760"/>
          </a:xfrm>
        </p:spPr>
        <p:txBody>
          <a:bodyPr>
            <a:normAutofit/>
          </a:bodyPr>
          <a:lstStyle/>
          <a:p>
            <a:pPr algn="l"/>
            <a:r>
              <a:rPr lang="en-US" sz="4000" dirty="0">
                <a:solidFill>
                  <a:schemeClr val="accent5">
                    <a:lumMod val="50000"/>
                  </a:schemeClr>
                </a:solidFill>
              </a:rPr>
              <a:t>IV</a:t>
            </a:r>
            <a:r>
              <a:rPr lang="en-US" sz="4000" cap="none" dirty="0">
                <a:solidFill>
                  <a:schemeClr val="accent5">
                    <a:lumMod val="50000"/>
                  </a:schemeClr>
                </a:solidFill>
              </a:rPr>
              <a:t>a</a:t>
            </a:r>
            <a:r>
              <a:rPr lang="en-US" sz="4000" dirty="0">
                <a:solidFill>
                  <a:schemeClr val="accent5">
                    <a:lumMod val="50000"/>
                  </a:schemeClr>
                </a:solidFill>
              </a:rPr>
              <a:t>. TRANSTHORACIC ECHO (TTE)</a:t>
            </a:r>
          </a:p>
        </p:txBody>
      </p:sp>
      <p:sp>
        <p:nvSpPr>
          <p:cNvPr id="3" name="Content Placeholder 2">
            <a:extLst>
              <a:ext uri="{FF2B5EF4-FFF2-40B4-BE49-F238E27FC236}">
                <a16:creationId xmlns:a16="http://schemas.microsoft.com/office/drawing/2014/main" id="{10589684-BBFA-4288-AE45-3E296B6CF883}"/>
              </a:ext>
            </a:extLst>
          </p:cNvPr>
          <p:cNvSpPr>
            <a:spLocks noGrp="1"/>
          </p:cNvSpPr>
          <p:nvPr>
            <p:ph sz="quarter" idx="13"/>
          </p:nvPr>
        </p:nvSpPr>
        <p:spPr>
          <a:xfrm>
            <a:off x="964391" y="3514417"/>
            <a:ext cx="9179598" cy="986550"/>
          </a:xfrm>
        </p:spPr>
        <p:txBody>
          <a:bodyPr>
            <a:noAutofit/>
          </a:bodyPr>
          <a:lstStyle/>
          <a:p>
            <a:pPr marL="0" indent="0">
              <a:buNone/>
            </a:pPr>
            <a:endParaRPr lang="en-US" sz="1600" cap="none" dirty="0"/>
          </a:p>
          <a:p>
            <a:pPr marL="800100" lvl="1" indent="-342900">
              <a:buFont typeface="+mj-lt"/>
              <a:buAutoNum type="arabicPeriod"/>
            </a:pPr>
            <a:endParaRPr lang="en-US" sz="1400" cap="none" dirty="0"/>
          </a:p>
        </p:txBody>
      </p:sp>
      <p:sp>
        <p:nvSpPr>
          <p:cNvPr id="4" name="Slide Number Placeholder 3">
            <a:extLst>
              <a:ext uri="{FF2B5EF4-FFF2-40B4-BE49-F238E27FC236}">
                <a16:creationId xmlns:a16="http://schemas.microsoft.com/office/drawing/2014/main" id="{1755F882-FCD1-4F82-838A-C5B1BCC9A1F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Rectangle 4">
            <a:extLst>
              <a:ext uri="{FF2B5EF4-FFF2-40B4-BE49-F238E27FC236}">
                <a16:creationId xmlns:a16="http://schemas.microsoft.com/office/drawing/2014/main" id="{F5C63D99-C554-4833-B4A1-BA9490898E6E}"/>
              </a:ext>
            </a:extLst>
          </p:cNvPr>
          <p:cNvSpPr/>
          <p:nvPr/>
        </p:nvSpPr>
        <p:spPr>
          <a:xfrm>
            <a:off x="2032885" y="2591475"/>
            <a:ext cx="9179598" cy="2554545"/>
          </a:xfrm>
          <a:prstGeom prst="rect">
            <a:avLst/>
          </a:prstGeom>
        </p:spPr>
        <p:txBody>
          <a:bodyPr wrap="square">
            <a:spAutoFit/>
          </a:bodyPr>
          <a:lstStyle/>
          <a:p>
            <a:pPr marL="342900" indent="-342900">
              <a:lnSpc>
                <a:spcPct val="150000"/>
              </a:lnSpc>
              <a:buClr>
                <a:schemeClr val="accent5">
                  <a:lumMod val="50000"/>
                </a:schemeClr>
              </a:buClr>
              <a:buFont typeface="+mj-lt"/>
              <a:buAutoNum type="arabicPeriod"/>
            </a:pPr>
            <a:r>
              <a:rPr lang="en-US" sz="1600" dirty="0"/>
              <a:t>Discuss the TTE order, patient verification, EKG placement, patient positioning, and scanning options.</a:t>
            </a:r>
          </a:p>
          <a:p>
            <a:pPr marL="342900" indent="-342900">
              <a:lnSpc>
                <a:spcPct val="150000"/>
              </a:lnSpc>
              <a:buClr>
                <a:schemeClr val="accent5">
                  <a:lumMod val="50000"/>
                </a:schemeClr>
              </a:buClr>
              <a:buFont typeface="+mj-lt"/>
              <a:buAutoNum type="arabicPeriod"/>
            </a:pPr>
            <a:r>
              <a:rPr lang="en-US" sz="1600" dirty="0"/>
              <a:t>Recognize when a limited TTE is advised and some common indications.</a:t>
            </a:r>
          </a:p>
          <a:p>
            <a:pPr marL="342900" indent="-342900">
              <a:lnSpc>
                <a:spcPct val="150000"/>
              </a:lnSpc>
              <a:buClr>
                <a:schemeClr val="accent5">
                  <a:lumMod val="50000"/>
                </a:schemeClr>
              </a:buClr>
              <a:buFont typeface="+mj-lt"/>
              <a:buAutoNum type="arabicPeriod"/>
            </a:pPr>
            <a:r>
              <a:rPr lang="en-US" sz="1600" dirty="0"/>
              <a:t>Define different methods of calculating the LVEF.</a:t>
            </a:r>
          </a:p>
          <a:p>
            <a:pPr marL="342900" indent="-342900">
              <a:lnSpc>
                <a:spcPct val="150000"/>
              </a:lnSpc>
              <a:buClr>
                <a:schemeClr val="accent5">
                  <a:lumMod val="50000"/>
                </a:schemeClr>
              </a:buClr>
              <a:buFont typeface="+mj-lt"/>
              <a:buAutoNum type="arabicPeriod"/>
            </a:pPr>
            <a:r>
              <a:rPr lang="en-US" sz="1600" dirty="0"/>
              <a:t>Stay up-to-date and integrate the latest TTE guidelines, required dimensions, and routine calculations.</a:t>
            </a:r>
          </a:p>
          <a:p>
            <a:pPr marL="342900" indent="-342900">
              <a:lnSpc>
                <a:spcPct val="150000"/>
              </a:lnSpc>
              <a:buClr>
                <a:schemeClr val="accent5">
                  <a:lumMod val="50000"/>
                </a:schemeClr>
              </a:buClr>
              <a:buFont typeface="+mj-lt"/>
              <a:buAutoNum type="arabicPeriod"/>
            </a:pPr>
            <a:r>
              <a:rPr lang="en-US" sz="1600" dirty="0"/>
              <a:t>Identify and interpret normal cardiac anatomy.</a:t>
            </a:r>
          </a:p>
          <a:p>
            <a:pPr marL="344488" indent="-344488">
              <a:lnSpc>
                <a:spcPct val="150000"/>
              </a:lnSpc>
              <a:buClr>
                <a:schemeClr val="accent5">
                  <a:lumMod val="50000"/>
                </a:schemeClr>
              </a:buClr>
              <a:buFont typeface="+mj-lt"/>
              <a:buAutoNum type="arabicPeriod"/>
            </a:pPr>
            <a:r>
              <a:rPr lang="en-US" sz="1600" dirty="0"/>
              <a:t>Suggest what needs to be ruled out during TTE.</a:t>
            </a:r>
          </a:p>
          <a:p>
            <a:pPr marL="457200" marR="0" indent="-228600">
              <a:spcBef>
                <a:spcPts val="0"/>
              </a:spcBef>
              <a:spcAft>
                <a:spcPts val="0"/>
              </a:spcAft>
            </a:pPr>
            <a:endParaRPr lang="en-US" sz="1600" dirty="0">
              <a:effectLst/>
              <a:ea typeface="Times New Roman" panose="02020603050405020304" pitchFamily="18" charset="0"/>
            </a:endParaRPr>
          </a:p>
        </p:txBody>
      </p:sp>
      <p:sp>
        <p:nvSpPr>
          <p:cNvPr id="6" name="Rectangle 5">
            <a:extLst>
              <a:ext uri="{FF2B5EF4-FFF2-40B4-BE49-F238E27FC236}">
                <a16:creationId xmlns:a16="http://schemas.microsoft.com/office/drawing/2014/main" id="{794AD568-6BAD-4E6B-A5E4-DEA085EF2ACD}"/>
              </a:ext>
            </a:extLst>
          </p:cNvPr>
          <p:cNvSpPr/>
          <p:nvPr/>
        </p:nvSpPr>
        <p:spPr>
          <a:xfrm>
            <a:off x="1988062" y="1776071"/>
            <a:ext cx="6096000" cy="769441"/>
          </a:xfrm>
          <a:prstGeom prst="rect">
            <a:avLst/>
          </a:prstGeom>
        </p:spPr>
        <p:txBody>
          <a:bodyPr>
            <a:spAutoFit/>
          </a:bodyPr>
          <a:lstStyle/>
          <a:p>
            <a:r>
              <a:rPr lang="en-US" sz="2800" dirty="0">
                <a:latin typeface="+mj-lt"/>
              </a:rPr>
              <a:t>OBJECTIVES</a:t>
            </a:r>
            <a:r>
              <a:rPr lang="en-US" sz="2800" dirty="0"/>
              <a:t> </a:t>
            </a:r>
          </a:p>
          <a:p>
            <a:r>
              <a:rPr lang="en-US" sz="1600" dirty="0"/>
              <a:t>Upon completion of this section, the reader will be able to:</a:t>
            </a:r>
          </a:p>
        </p:txBody>
      </p:sp>
    </p:spTree>
    <p:extLst>
      <p:ext uri="{BB962C8B-B14F-4D97-AF65-F5344CB8AC3E}">
        <p14:creationId xmlns:p14="http://schemas.microsoft.com/office/powerpoint/2010/main" val="2441445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40</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954682" y="48690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E4249FE5-A1DB-4A53-BACA-6A213695165E}"/>
              </a:ext>
            </a:extLst>
          </p:cNvPr>
          <p:cNvSpPr>
            <a:spLocks noChangeArrowheads="1"/>
          </p:cNvSpPr>
          <p:nvPr/>
        </p:nvSpPr>
        <p:spPr bwMode="auto">
          <a:xfrm>
            <a:off x="4954682" y="17370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D31C2439-DC82-437E-942F-71D3EC00ECD3}"/>
              </a:ext>
            </a:extLst>
          </p:cNvPr>
          <p:cNvSpPr>
            <a:spLocks noChangeArrowheads="1"/>
          </p:cNvSpPr>
          <p:nvPr/>
        </p:nvSpPr>
        <p:spPr bwMode="auto">
          <a:xfrm>
            <a:off x="7082991" y="18669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69B2F8C5-1193-4AE8-93EB-4D04F8E69C24}"/>
              </a:ext>
            </a:extLst>
          </p:cNvPr>
          <p:cNvSpPr>
            <a:spLocks noChangeArrowheads="1"/>
          </p:cNvSpPr>
          <p:nvPr/>
        </p:nvSpPr>
        <p:spPr bwMode="auto">
          <a:xfrm>
            <a:off x="9130168" y="1837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8" name="Object 57">
            <a:extLst>
              <a:ext uri="{FF2B5EF4-FFF2-40B4-BE49-F238E27FC236}">
                <a16:creationId xmlns:a16="http://schemas.microsoft.com/office/drawing/2014/main" id="{F669F29C-D296-4AC3-9B09-289A18B0761C}"/>
              </a:ext>
            </a:extLst>
          </p:cNvPr>
          <p:cNvGraphicFramePr>
            <a:graphicFrameLocks noChangeAspect="1"/>
          </p:cNvGraphicFramePr>
          <p:nvPr>
            <p:extLst>
              <p:ext uri="{D42A27DB-BD31-4B8C-83A1-F6EECF244321}">
                <p14:modId xmlns:p14="http://schemas.microsoft.com/office/powerpoint/2010/main" val="249951546"/>
              </p:ext>
            </p:extLst>
          </p:nvPr>
        </p:nvGraphicFramePr>
        <p:xfrm>
          <a:off x="6277510" y="457249"/>
          <a:ext cx="3051060" cy="4745314"/>
        </p:xfrm>
        <a:graphic>
          <a:graphicData uri="http://schemas.openxmlformats.org/presentationml/2006/ole">
            <mc:AlternateContent xmlns:mc="http://schemas.openxmlformats.org/markup-compatibility/2006">
              <mc:Choice xmlns:v="urn:schemas-microsoft-com:vml" Requires="v">
                <p:oleObj name="Bitmap Image" r:id="rId2" imgW="1857240" imgH="2457360" progId="Paint.Picture">
                  <p:embed/>
                </p:oleObj>
              </mc:Choice>
              <mc:Fallback>
                <p:oleObj name="Bitmap Image" r:id="rId2" imgW="1857240" imgH="2457360" progId="Paint.Picture">
                  <p:embed/>
                  <p:pic>
                    <p:nvPicPr>
                      <p:cNvPr id="58" name="Object 57">
                        <a:extLst>
                          <a:ext uri="{FF2B5EF4-FFF2-40B4-BE49-F238E27FC236}">
                            <a16:creationId xmlns:a16="http://schemas.microsoft.com/office/drawing/2014/main" id="{F669F29C-D296-4AC3-9B09-289A18B0761C}"/>
                          </a:ext>
                        </a:extLst>
                      </p:cNvPr>
                      <p:cNvPicPr>
                        <a:picLocks noChangeAspect="1" noChangeArrowheads="1"/>
                      </p:cNvPicPr>
                      <p:nvPr/>
                    </p:nvPicPr>
                    <p:blipFill>
                      <a:blip r:embed="rId3">
                        <a:lum bright="32000" contrast="42000"/>
                      </a:blip>
                      <a:srcRect/>
                      <a:stretch>
                        <a:fillRect/>
                      </a:stretch>
                    </p:blipFill>
                    <p:spPr bwMode="auto">
                      <a:xfrm>
                        <a:off x="6277510" y="457249"/>
                        <a:ext cx="3051060" cy="4745314"/>
                      </a:xfrm>
                      <a:prstGeom prst="rect">
                        <a:avLst/>
                      </a:prstGeom>
                      <a:noFill/>
                    </p:spPr>
                  </p:pic>
                </p:oleObj>
              </mc:Fallback>
            </mc:AlternateContent>
          </a:graphicData>
        </a:graphic>
      </p:graphicFrame>
      <p:sp>
        <p:nvSpPr>
          <p:cNvPr id="52" name="Rectangle 2">
            <a:extLst>
              <a:ext uri="{FF2B5EF4-FFF2-40B4-BE49-F238E27FC236}">
                <a16:creationId xmlns:a16="http://schemas.microsoft.com/office/drawing/2014/main" id="{BFE382F2-BD89-42BB-A7F5-D0EAECD3779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FB4EFCDA-4D58-4A0D-BD4B-D3BAA99809A4}"/>
              </a:ext>
            </a:extLst>
          </p:cNvPr>
          <p:cNvSpPr txBox="1"/>
          <p:nvPr/>
        </p:nvSpPr>
        <p:spPr>
          <a:xfrm>
            <a:off x="4411688" y="5424066"/>
            <a:ext cx="3140075" cy="707886"/>
          </a:xfrm>
          <a:prstGeom prst="rect">
            <a:avLst/>
          </a:prstGeom>
          <a:solidFill>
            <a:srgbClr val="F8C690"/>
          </a:solid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anatomy #1 - 11.</a:t>
            </a:r>
          </a:p>
        </p:txBody>
      </p:sp>
      <p:sp>
        <p:nvSpPr>
          <p:cNvPr id="11" name="Rectangle 119">
            <a:extLst>
              <a:ext uri="{FF2B5EF4-FFF2-40B4-BE49-F238E27FC236}">
                <a16:creationId xmlns:a16="http://schemas.microsoft.com/office/drawing/2014/main" id="{A81879E5-323F-486A-50FE-0DBBC65B2F6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64" name="Picture 63">
            <a:extLst>
              <a:ext uri="{FF2B5EF4-FFF2-40B4-BE49-F238E27FC236}">
                <a16:creationId xmlns:a16="http://schemas.microsoft.com/office/drawing/2014/main" id="{A554338B-0F97-7300-44FC-9FF38B9C153C}"/>
              </a:ext>
            </a:extLst>
          </p:cNvPr>
          <p:cNvPicPr>
            <a:picLocks noChangeAspect="1"/>
          </p:cNvPicPr>
          <p:nvPr/>
        </p:nvPicPr>
        <p:blipFill>
          <a:blip r:embed="rId4"/>
          <a:stretch>
            <a:fillRect/>
          </a:stretch>
        </p:blipFill>
        <p:spPr>
          <a:xfrm>
            <a:off x="2126655" y="455436"/>
            <a:ext cx="3517492" cy="4716639"/>
          </a:xfrm>
          <a:prstGeom prst="rect">
            <a:avLst/>
          </a:prstGeom>
        </p:spPr>
      </p:pic>
    </p:spTree>
    <p:extLst>
      <p:ext uri="{BB962C8B-B14F-4D97-AF65-F5344CB8AC3E}">
        <p14:creationId xmlns:p14="http://schemas.microsoft.com/office/powerpoint/2010/main" val="4248256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41</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557815910"/>
              </p:ext>
            </p:extLst>
          </p:nvPr>
        </p:nvGraphicFramePr>
        <p:xfrm>
          <a:off x="1200261" y="990551"/>
          <a:ext cx="9802540" cy="4621433"/>
        </p:xfrm>
        <a:graphic>
          <a:graphicData uri="http://schemas.openxmlformats.org/drawingml/2006/table">
            <a:tbl>
              <a:tblPr firstRow="1" bandRow="1">
                <a:tableStyleId>{5C22544A-7EE6-4342-B048-85BDC9FD1C3A}</a:tableStyleId>
              </a:tblPr>
              <a:tblGrid>
                <a:gridCol w="832405">
                  <a:extLst>
                    <a:ext uri="{9D8B030D-6E8A-4147-A177-3AD203B41FA5}">
                      <a16:colId xmlns:a16="http://schemas.microsoft.com/office/drawing/2014/main" val="3969356882"/>
                    </a:ext>
                  </a:extLst>
                </a:gridCol>
                <a:gridCol w="4884823">
                  <a:extLst>
                    <a:ext uri="{9D8B030D-6E8A-4147-A177-3AD203B41FA5}">
                      <a16:colId xmlns:a16="http://schemas.microsoft.com/office/drawing/2014/main" val="1425804619"/>
                    </a:ext>
                  </a:extLst>
                </a:gridCol>
                <a:gridCol w="4085312">
                  <a:extLst>
                    <a:ext uri="{9D8B030D-6E8A-4147-A177-3AD203B41FA5}">
                      <a16:colId xmlns:a16="http://schemas.microsoft.com/office/drawing/2014/main" val="2274368862"/>
                    </a:ext>
                  </a:extLst>
                </a:gridCol>
              </a:tblGrid>
              <a:tr h="410236">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211197">
                <a:tc>
                  <a:txBody>
                    <a:bodyPr/>
                    <a:lstStyle/>
                    <a:p>
                      <a:r>
                        <a:rPr lang="en-US" sz="2400" dirty="0">
                          <a:latin typeface="+mj-lt"/>
                        </a:rPr>
                        <a:t>4C</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indent="0">
                        <a:buFont typeface="Arial" panose="020B0604020202020204" pitchFamily="34" charset="0"/>
                        <a:buNone/>
                      </a:pPr>
                      <a:r>
                        <a:rPr lang="en-US" sz="2000" kern="1200" dirty="0">
                          <a:solidFill>
                            <a:schemeClr val="dk1"/>
                          </a:solidFill>
                          <a:effectLst/>
                          <a:latin typeface="+mn-lt"/>
                          <a:ea typeface="+mn-ea"/>
                          <a:cs typeface="+mn-cs"/>
                        </a:rPr>
                        <a:t>45) Lateral &amp; septal RV walls</a:t>
                      </a:r>
                    </a:p>
                    <a:p>
                      <a:pPr marL="0" indent="0">
                        <a:buFont typeface="Arial" panose="020B0604020202020204" pitchFamily="34" charset="0"/>
                        <a:buNone/>
                      </a:pPr>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tabLst/>
                      </a:pPr>
                      <a:r>
                        <a:rPr lang="en-US" sz="2000" b="0" kern="1200" dirty="0">
                          <a:solidFill>
                            <a:schemeClr val="dk1"/>
                          </a:solidFill>
                          <a:effectLst/>
                          <a:latin typeface="+mn-lt"/>
                          <a:ea typeface="+mn-ea"/>
                          <a:cs typeface="+mn-cs"/>
                        </a:rPr>
                        <a:t>thin </a:t>
                      </a:r>
                    </a:p>
                    <a:p>
                      <a:pPr marL="573088" indent="-287338">
                        <a:buFont typeface="Arial" panose="020B0604020202020204" pitchFamily="34" charset="0"/>
                        <a:buChar char="•"/>
                        <a:tabLst/>
                      </a:pPr>
                      <a:r>
                        <a:rPr lang="en-US" sz="2000" b="0" kern="1200" dirty="0">
                          <a:solidFill>
                            <a:schemeClr val="dk1"/>
                          </a:solidFill>
                          <a:effectLst/>
                          <a:latin typeface="+mn-lt"/>
                          <a:ea typeface="+mn-ea"/>
                          <a:cs typeface="+mn-cs"/>
                        </a:rPr>
                        <a:t>squeeze concentrically</a:t>
                      </a:r>
                    </a:p>
                    <a:p>
                      <a:pPr marL="573088" indent="-287338">
                        <a:buFont typeface="Arial" panose="020B0604020202020204" pitchFamily="34" charset="0"/>
                        <a:buChar char="•"/>
                        <a:tabLst/>
                      </a:pPr>
                      <a:r>
                        <a:rPr lang="en-US" sz="2000" b="0" kern="1200" dirty="0">
                          <a:solidFill>
                            <a:schemeClr val="dk1"/>
                          </a:solidFill>
                          <a:effectLst/>
                          <a:latin typeface="+mn-lt"/>
                          <a:ea typeface="+mn-ea"/>
                          <a:cs typeface="+mn-cs"/>
                        </a:rPr>
                        <a:t>TAPSE—global RV systolic fxn                 </a:t>
                      </a:r>
                      <a:r>
                        <a:rPr lang="en-US" sz="2000" kern="1200" dirty="0">
                          <a:solidFill>
                            <a:schemeClr val="dk1"/>
                          </a:solidFill>
                          <a:effectLst/>
                          <a:latin typeface="+mn-lt"/>
                          <a:ea typeface="+mn-ea"/>
                          <a:cs typeface="+mn-cs"/>
                        </a:rPr>
                        <a:t>(&lt; 17 mm </a:t>
                      </a:r>
                      <a:r>
                        <a:rPr lang="en-US" sz="2000" kern="1200" dirty="0">
                          <a:solidFill>
                            <a:schemeClr val="dk1"/>
                          </a:solidFill>
                          <a:effectLst/>
                          <a:latin typeface="+mn-lt"/>
                          <a:ea typeface="+mn-ea"/>
                          <a:cs typeface="+mn-cs"/>
                          <a:sym typeface="Wingdings" panose="05000000000000000000" pitchFamily="2" charset="2"/>
                        </a:rPr>
                        <a:t>indicates</a:t>
                      </a:r>
                      <a:r>
                        <a:rPr lang="en-US" sz="2000" kern="1200" dirty="0">
                          <a:solidFill>
                            <a:schemeClr val="dk1"/>
                          </a:solidFill>
                          <a:effectLst/>
                          <a:latin typeface="+mn-lt"/>
                          <a:ea typeface="+mn-ea"/>
                          <a:cs typeface="+mn-cs"/>
                        </a:rPr>
                        <a:t> decreased RVFX)</a:t>
                      </a:r>
                    </a:p>
                    <a:p>
                      <a:endParaRPr lang="en-US" sz="12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97028D26-4B4A-45AC-B3DD-3965CD6127B4}"/>
              </a:ext>
            </a:extLst>
          </p:cNvPr>
          <p:cNvSpPr>
            <a:spLocks noChangeArrowheads="1"/>
          </p:cNvSpPr>
          <p:nvPr/>
        </p:nvSpPr>
        <p:spPr bwMode="auto">
          <a:xfrm>
            <a:off x="6418506" y="14777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6" name="Object 45">
            <a:extLst>
              <a:ext uri="{FF2B5EF4-FFF2-40B4-BE49-F238E27FC236}">
                <a16:creationId xmlns:a16="http://schemas.microsoft.com/office/drawing/2014/main" id="{01F2FBB1-A698-4A90-A3D4-D8ABE0840593}"/>
              </a:ext>
            </a:extLst>
          </p:cNvPr>
          <p:cNvGraphicFramePr>
            <a:graphicFrameLocks noChangeAspect="1"/>
          </p:cNvGraphicFramePr>
          <p:nvPr>
            <p:extLst>
              <p:ext uri="{D42A27DB-BD31-4B8C-83A1-F6EECF244321}">
                <p14:modId xmlns:p14="http://schemas.microsoft.com/office/powerpoint/2010/main" val="1708423086"/>
              </p:ext>
            </p:extLst>
          </p:nvPr>
        </p:nvGraphicFramePr>
        <p:xfrm>
          <a:off x="7207158" y="1531603"/>
          <a:ext cx="3426564" cy="3952231"/>
        </p:xfrm>
        <a:graphic>
          <a:graphicData uri="http://schemas.openxmlformats.org/presentationml/2006/ole">
            <mc:AlternateContent xmlns:mc="http://schemas.openxmlformats.org/markup-compatibility/2006">
              <mc:Choice xmlns:v="urn:schemas-microsoft-com:vml" Requires="v">
                <p:oleObj name="Bitmap Image" r:id="rId2" imgW="1971950" imgH="2285714" progId="Paint.Picture">
                  <p:embed/>
                </p:oleObj>
              </mc:Choice>
              <mc:Fallback>
                <p:oleObj name="Bitmap Image" r:id="rId2" imgW="1971950" imgH="2285714" progId="Paint.Picture">
                  <p:embed/>
                  <p:pic>
                    <p:nvPicPr>
                      <p:cNvPr id="46" name="Object 45">
                        <a:extLst>
                          <a:ext uri="{FF2B5EF4-FFF2-40B4-BE49-F238E27FC236}">
                            <a16:creationId xmlns:a16="http://schemas.microsoft.com/office/drawing/2014/main" id="{01F2FBB1-A698-4A90-A3D4-D8ABE0840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158" y="1531603"/>
                        <a:ext cx="3426564" cy="3952231"/>
                      </a:xfrm>
                      <a:prstGeom prst="rect">
                        <a:avLst/>
                      </a:prstGeom>
                      <a:noFill/>
                    </p:spPr>
                  </p:pic>
                </p:oleObj>
              </mc:Fallback>
            </mc:AlternateContent>
          </a:graphicData>
        </a:graphic>
      </p:graphicFrame>
      <p:sp>
        <p:nvSpPr>
          <p:cNvPr id="51" name="Rectangle 5">
            <a:extLst>
              <a:ext uri="{FF2B5EF4-FFF2-40B4-BE49-F238E27FC236}">
                <a16:creationId xmlns:a16="http://schemas.microsoft.com/office/drawing/2014/main" id="{FEFCBCCB-1C07-4ABD-AE8C-B0B33538E984}"/>
              </a:ext>
            </a:extLst>
          </p:cNvPr>
          <p:cNvSpPr>
            <a:spLocks noChangeArrowheads="1"/>
          </p:cNvSpPr>
          <p:nvPr/>
        </p:nvSpPr>
        <p:spPr bwMode="auto">
          <a:xfrm flipV="1">
            <a:off x="10943511" y="3351859"/>
            <a:ext cx="108410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4" name="Rectangle 63">
            <a:extLst>
              <a:ext uri="{FF2B5EF4-FFF2-40B4-BE49-F238E27FC236}">
                <a16:creationId xmlns:a16="http://schemas.microsoft.com/office/drawing/2014/main" id="{B9C832FE-8A22-4EA0-B42B-66A9CBE877CC}"/>
              </a:ext>
            </a:extLst>
          </p:cNvPr>
          <p:cNvSpPr/>
          <p:nvPr/>
        </p:nvSpPr>
        <p:spPr>
          <a:xfrm>
            <a:off x="6892889" y="153001"/>
            <a:ext cx="4109912" cy="707886"/>
          </a:xfrm>
          <a:prstGeom prst="rect">
            <a:avLst/>
          </a:prstGeom>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How is TAPSE acquired?</a:t>
            </a:r>
          </a:p>
        </p:txBody>
      </p:sp>
    </p:spTree>
    <p:extLst>
      <p:ext uri="{BB962C8B-B14F-4D97-AF65-F5344CB8AC3E}">
        <p14:creationId xmlns:p14="http://schemas.microsoft.com/office/powerpoint/2010/main" val="1462803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42</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34569932"/>
              </p:ext>
            </p:extLst>
          </p:nvPr>
        </p:nvGraphicFramePr>
        <p:xfrm>
          <a:off x="20302" y="207105"/>
          <a:ext cx="12171699" cy="5979951"/>
        </p:xfrm>
        <a:graphic>
          <a:graphicData uri="http://schemas.openxmlformats.org/drawingml/2006/table">
            <a:tbl>
              <a:tblPr firstRow="1" bandRow="1">
                <a:tableStyleId>{5C22544A-7EE6-4342-B048-85BDC9FD1C3A}</a:tableStyleId>
              </a:tblPr>
              <a:tblGrid>
                <a:gridCol w="858929">
                  <a:extLst>
                    <a:ext uri="{9D8B030D-6E8A-4147-A177-3AD203B41FA5}">
                      <a16:colId xmlns:a16="http://schemas.microsoft.com/office/drawing/2014/main" val="3969356882"/>
                    </a:ext>
                  </a:extLst>
                </a:gridCol>
                <a:gridCol w="8018584">
                  <a:extLst>
                    <a:ext uri="{9D8B030D-6E8A-4147-A177-3AD203B41FA5}">
                      <a16:colId xmlns:a16="http://schemas.microsoft.com/office/drawing/2014/main" val="1425804619"/>
                    </a:ext>
                  </a:extLst>
                </a:gridCol>
                <a:gridCol w="3294186">
                  <a:extLst>
                    <a:ext uri="{9D8B030D-6E8A-4147-A177-3AD203B41FA5}">
                      <a16:colId xmlns:a16="http://schemas.microsoft.com/office/drawing/2014/main" val="2274368862"/>
                    </a:ext>
                  </a:extLst>
                </a:gridCol>
              </a:tblGrid>
              <a:tr h="402111">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593344">
                <a:tc>
                  <a:txBody>
                    <a:bodyPr/>
                    <a:lstStyle/>
                    <a:p>
                      <a:r>
                        <a:rPr lang="en-US" sz="2400" dirty="0">
                          <a:latin typeface="+mj-lt"/>
                        </a:rPr>
                        <a:t>4C</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46) RV  </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tabLst/>
                      </a:pPr>
                      <a:r>
                        <a:rPr lang="en-US" sz="2000" kern="1200" dirty="0">
                          <a:solidFill>
                            <a:schemeClr val="dk1"/>
                          </a:solidFill>
                          <a:effectLst/>
                          <a:latin typeface="+mn-lt"/>
                          <a:ea typeface="+mn-ea"/>
                          <a:cs typeface="+mn-cs"/>
                        </a:rPr>
                        <a:t>no more than 2/3 size of LV</a:t>
                      </a:r>
                    </a:p>
                    <a:p>
                      <a:pPr marL="573088" indent="-287338">
                        <a:buFont typeface="Arial" panose="020B0604020202020204" pitchFamily="34" charset="0"/>
                        <a:buChar char="•"/>
                        <a:tabLst/>
                      </a:pPr>
                      <a:r>
                        <a:rPr lang="en-US" sz="2000" kern="1200" dirty="0">
                          <a:solidFill>
                            <a:schemeClr val="dk1"/>
                          </a:solidFill>
                          <a:effectLst/>
                          <a:latin typeface="+mn-lt"/>
                          <a:ea typeface="+mn-ea"/>
                          <a:cs typeface="+mn-cs"/>
                        </a:rPr>
                        <a:t>more trabeculations &amp; they are coarser than the LV</a:t>
                      </a:r>
                    </a:p>
                    <a:p>
                      <a:pPr marL="573088" indent="-287338">
                        <a:buFont typeface="Arial" panose="020B0604020202020204" pitchFamily="34" charset="0"/>
                        <a:buChar char="•"/>
                        <a:tabLst/>
                      </a:pPr>
                      <a:r>
                        <a:rPr lang="en-US" sz="2000" kern="1200" dirty="0">
                          <a:solidFill>
                            <a:schemeClr val="dk1"/>
                          </a:solidFill>
                          <a:effectLst/>
                          <a:latin typeface="+mn-lt"/>
                          <a:ea typeface="+mn-ea"/>
                          <a:cs typeface="+mn-cs"/>
                        </a:rPr>
                        <a:t>moderator band</a:t>
                      </a:r>
                    </a:p>
                    <a:p>
                      <a:pPr marL="573088" indent="-287338">
                        <a:buFont typeface="Arial" panose="020B0604020202020204" pitchFamily="34" charset="0"/>
                        <a:buChar char="•"/>
                        <a:tabLst/>
                      </a:pPr>
                      <a:r>
                        <a:rPr lang="en-US" sz="2000" kern="1200" dirty="0">
                          <a:solidFill>
                            <a:schemeClr val="dk1"/>
                          </a:solidFill>
                          <a:effectLst/>
                          <a:latin typeface="+mn-lt"/>
                          <a:ea typeface="+mn-ea"/>
                          <a:cs typeface="+mn-cs"/>
                        </a:rPr>
                        <a:t>report RVD if RV size &gt; LV size</a:t>
                      </a:r>
                    </a:p>
                    <a:p>
                      <a:pPr marL="573088" indent="-287338">
                        <a:buFont typeface="Arial" panose="020B0604020202020204" pitchFamily="34" charset="0"/>
                        <a:buChar char="•"/>
                        <a:tabLst/>
                      </a:pPr>
                      <a:r>
                        <a:rPr lang="en-US" sz="2000" kern="1200" dirty="0">
                          <a:solidFill>
                            <a:schemeClr val="dk1"/>
                          </a:solidFill>
                          <a:effectLst/>
                          <a:latin typeface="+mn-lt"/>
                          <a:ea typeface="+mn-ea"/>
                          <a:cs typeface="+mn-cs"/>
                        </a:rPr>
                        <a:t>report ICD/pacemaker wire</a:t>
                      </a:r>
                    </a:p>
                    <a:p>
                      <a:pPr marL="573088" indent="-287338">
                        <a:buFont typeface="Arial" panose="020B0604020202020204" pitchFamily="34" charset="0"/>
                        <a:buChar char="•"/>
                        <a:tabLst/>
                      </a:pPr>
                      <a:r>
                        <a:rPr lang="en-US" sz="2000" kern="1200" dirty="0">
                          <a:solidFill>
                            <a:schemeClr val="dk1"/>
                          </a:solidFill>
                          <a:effectLst/>
                          <a:latin typeface="+mn-lt"/>
                          <a:ea typeface="+mn-ea"/>
                          <a:cs typeface="+mn-cs"/>
                        </a:rPr>
                        <a:t>if indicated, acquire linear </a:t>
                      </a:r>
                      <a:r>
                        <a:rPr lang="en-US" sz="2000" b="0" kern="1200" dirty="0">
                          <a:solidFill>
                            <a:schemeClr val="dk1"/>
                          </a:solidFill>
                          <a:effectLst/>
                          <a:latin typeface="+mn-lt"/>
                          <a:ea typeface="+mn-ea"/>
                          <a:cs typeface="+mn-cs"/>
                        </a:rPr>
                        <a:t>dimensions</a:t>
                      </a:r>
                    </a:p>
                    <a:p>
                      <a:pPr marL="573088" indent="-287338">
                        <a:buFont typeface="Arial" panose="020B0604020202020204" pitchFamily="34" charset="0"/>
                        <a:buChar char="•"/>
                        <a:tabLst/>
                      </a:pPr>
                      <a:endParaRPr lang="en-US" sz="2000" b="0" kern="1200" dirty="0">
                        <a:solidFill>
                          <a:schemeClr val="dk1"/>
                        </a:solidFill>
                        <a:effectLst/>
                        <a:latin typeface="+mn-lt"/>
                        <a:ea typeface="+mn-ea"/>
                        <a:cs typeface="+mn-cs"/>
                      </a:endParaRPr>
                    </a:p>
                    <a:p>
                      <a:pPr marL="917575" indent="-342900">
                        <a:buFont typeface="Wingdings" panose="05000000000000000000" pitchFamily="2" charset="2"/>
                        <a:buChar char="ü"/>
                        <a:tabLst/>
                      </a:pPr>
                      <a:r>
                        <a:rPr lang="en-US" sz="2000" kern="1200" dirty="0">
                          <a:solidFill>
                            <a:schemeClr val="dk1"/>
                          </a:solidFill>
                          <a:effectLst/>
                          <a:latin typeface="+mn-lt"/>
                          <a:ea typeface="+mn-ea"/>
                          <a:cs typeface="+mn-cs"/>
                        </a:rPr>
                        <a:t>emphasis on right heart</a:t>
                      </a:r>
                    </a:p>
                    <a:p>
                      <a:pPr marL="917575" indent="-342900">
                        <a:buFont typeface="Wingdings" panose="05000000000000000000" pitchFamily="2" charset="2"/>
                        <a:buChar char="ü"/>
                        <a:tabLst/>
                      </a:pPr>
                      <a:r>
                        <a:rPr lang="en-US" sz="2000" kern="1200" dirty="0">
                          <a:solidFill>
                            <a:schemeClr val="dk1"/>
                          </a:solidFill>
                          <a:effectLst/>
                          <a:latin typeface="+mn-lt"/>
                          <a:ea typeface="+mn-ea"/>
                          <a:cs typeface="+mn-cs"/>
                        </a:rPr>
                        <a:t>end-diastolic RV basal diameter (25 - 41 mm)</a:t>
                      </a:r>
                    </a:p>
                    <a:p>
                      <a:pPr marL="917575" indent="-342900">
                        <a:buFont typeface="Wingdings" panose="05000000000000000000" pitchFamily="2" charset="2"/>
                        <a:buChar char="ü"/>
                        <a:tabLst/>
                      </a:pPr>
                      <a:r>
                        <a:rPr lang="en-US" sz="2000" kern="1200" dirty="0">
                          <a:solidFill>
                            <a:schemeClr val="dk1"/>
                          </a:solidFill>
                          <a:effectLst/>
                          <a:latin typeface="+mn-lt"/>
                          <a:ea typeface="+mn-ea"/>
                          <a:cs typeface="+mn-cs"/>
                        </a:rPr>
                        <a:t>end-diastolic RV mid-diameter (19 - 35 mm)</a:t>
                      </a:r>
                    </a:p>
                    <a:p>
                      <a:pPr marL="917575" indent="-342900">
                        <a:buFont typeface="Wingdings" panose="05000000000000000000" pitchFamily="2" charset="2"/>
                        <a:buChar char="ü"/>
                        <a:tabLst/>
                      </a:pPr>
                      <a:r>
                        <a:rPr lang="en-US" sz="2000" kern="1200" dirty="0">
                          <a:solidFill>
                            <a:schemeClr val="dk1"/>
                          </a:solidFill>
                          <a:effectLst/>
                          <a:latin typeface="+mn-lt"/>
                          <a:ea typeface="+mn-ea"/>
                          <a:cs typeface="+mn-cs"/>
                        </a:rPr>
                        <a:t>longitudinal dimension (59 - 83 mm)—</a:t>
                      </a:r>
                      <a:r>
                        <a:rPr lang="en-US" sz="2000" i="1" kern="1200" dirty="0">
                          <a:solidFill>
                            <a:schemeClr val="dk1"/>
                          </a:solidFill>
                          <a:effectLst/>
                          <a:latin typeface="+mn-lt"/>
                          <a:ea typeface="+mn-ea"/>
                          <a:cs typeface="+mn-cs"/>
                        </a:rPr>
                        <a:t>no longer ASE Guidelines</a:t>
                      </a:r>
                    </a:p>
                    <a:p>
                      <a:pPr marL="917575" indent="-342900">
                        <a:buFont typeface="Wingdings" panose="05000000000000000000" pitchFamily="2" charset="2"/>
                        <a:buChar char="ü"/>
                        <a:tabLst/>
                      </a:pPr>
                      <a:endParaRPr lang="en-US" sz="20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latin typeface="+mn-lt"/>
                          <a:ea typeface="+mn-ea"/>
                          <a:cs typeface="+mn-cs"/>
                        </a:rPr>
                        <a:t>47) Anterior &amp; medial TV leaflets </a:t>
                      </a:r>
                    </a:p>
                    <a:p>
                      <a:endParaRPr lang="en-US" sz="2000" kern="1200" dirty="0">
                        <a:solidFill>
                          <a:schemeClr val="dk1"/>
                        </a:solidFill>
                        <a:effectLst/>
                        <a:latin typeface="+mn-lt"/>
                        <a:ea typeface="+mn-ea"/>
                        <a:cs typeface="+mn-cs"/>
                      </a:endParaRPr>
                    </a:p>
                    <a:p>
                      <a:pPr marL="569913" indent="-279400">
                        <a:buFont typeface="Arial" panose="020B0604020202020204" pitchFamily="34" charset="0"/>
                        <a:buChar char="•"/>
                      </a:pPr>
                      <a:r>
                        <a:rPr lang="en-US" sz="2000" kern="1200" dirty="0">
                          <a:solidFill>
                            <a:schemeClr val="dk1"/>
                          </a:solidFill>
                          <a:effectLst/>
                          <a:latin typeface="+mn-lt"/>
                          <a:ea typeface="+mn-ea"/>
                          <a:cs typeface="+mn-cs"/>
                        </a:rPr>
                        <a:t>thin, pliable &amp; unrestricted opening</a:t>
                      </a:r>
                    </a:p>
                    <a:p>
                      <a:pPr marL="569913" indent="-279400">
                        <a:buFont typeface="Arial" panose="020B0604020202020204" pitchFamily="34" charset="0"/>
                        <a:buChar char="•"/>
                      </a:pPr>
                      <a:endParaRPr lang="en-US" sz="20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588546" y="5094297"/>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608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97028D26-4B4A-45AC-B3DD-3965CD6127B4}"/>
              </a:ext>
            </a:extLst>
          </p:cNvPr>
          <p:cNvSpPr>
            <a:spLocks noChangeArrowheads="1"/>
          </p:cNvSpPr>
          <p:nvPr/>
        </p:nvSpPr>
        <p:spPr bwMode="auto">
          <a:xfrm>
            <a:off x="6418506" y="14777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5">
            <a:extLst>
              <a:ext uri="{FF2B5EF4-FFF2-40B4-BE49-F238E27FC236}">
                <a16:creationId xmlns:a16="http://schemas.microsoft.com/office/drawing/2014/main" id="{FEFCBCCB-1C07-4ABD-AE8C-B0B33538E984}"/>
              </a:ext>
            </a:extLst>
          </p:cNvPr>
          <p:cNvSpPr>
            <a:spLocks noChangeArrowheads="1"/>
          </p:cNvSpPr>
          <p:nvPr/>
        </p:nvSpPr>
        <p:spPr bwMode="auto">
          <a:xfrm flipV="1">
            <a:off x="10943511" y="3351859"/>
            <a:ext cx="108410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6" name="TextBox 55">
            <a:extLst>
              <a:ext uri="{FF2B5EF4-FFF2-40B4-BE49-F238E27FC236}">
                <a16:creationId xmlns:a16="http://schemas.microsoft.com/office/drawing/2014/main" id="{929F3800-64B9-4152-B0E4-CB9C65BB6B3D}"/>
              </a:ext>
            </a:extLst>
          </p:cNvPr>
          <p:cNvSpPr txBox="1"/>
          <p:nvPr/>
        </p:nvSpPr>
        <p:spPr>
          <a:xfrm>
            <a:off x="8897419" y="4986553"/>
            <a:ext cx="3274279"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 the red, blue </a:t>
            </a:r>
          </a:p>
          <a:p>
            <a:pPr algn="ctr"/>
            <a:r>
              <a:rPr lang="en-US" sz="2000" dirty="0">
                <a:solidFill>
                  <a:srgbClr val="7030A0"/>
                </a:solidFill>
                <a:latin typeface="Gabriola" panose="04040605051002020D02" pitchFamily="82" charset="0"/>
              </a:rPr>
              <a:t>&amp; yellow lines represent?</a:t>
            </a:r>
          </a:p>
        </p:txBody>
      </p:sp>
      <p:pic>
        <p:nvPicPr>
          <p:cNvPr id="58" name="Picture 57">
            <a:extLst>
              <a:ext uri="{FF2B5EF4-FFF2-40B4-BE49-F238E27FC236}">
                <a16:creationId xmlns:a16="http://schemas.microsoft.com/office/drawing/2014/main" id="{9380FFF6-7B4D-4FF1-6630-F01A247B9C7E}"/>
              </a:ext>
            </a:extLst>
          </p:cNvPr>
          <p:cNvPicPr>
            <a:picLocks noChangeAspect="1"/>
          </p:cNvPicPr>
          <p:nvPr/>
        </p:nvPicPr>
        <p:blipFill>
          <a:blip r:embed="rId2"/>
          <a:stretch>
            <a:fillRect/>
          </a:stretch>
        </p:blipFill>
        <p:spPr>
          <a:xfrm>
            <a:off x="9261186" y="829819"/>
            <a:ext cx="2634385" cy="4004263"/>
          </a:xfrm>
          <a:prstGeom prst="rect">
            <a:avLst/>
          </a:prstGeom>
        </p:spPr>
      </p:pic>
    </p:spTree>
    <p:extLst>
      <p:ext uri="{BB962C8B-B14F-4D97-AF65-F5344CB8AC3E}">
        <p14:creationId xmlns:p14="http://schemas.microsoft.com/office/powerpoint/2010/main" val="1604241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43</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353806778"/>
              </p:ext>
            </p:extLst>
          </p:nvPr>
        </p:nvGraphicFramePr>
        <p:xfrm>
          <a:off x="-12115" y="0"/>
          <a:ext cx="10460420" cy="6307100"/>
        </p:xfrm>
        <a:graphic>
          <a:graphicData uri="http://schemas.openxmlformats.org/drawingml/2006/table">
            <a:tbl>
              <a:tblPr firstRow="1" bandRow="1">
                <a:tableStyleId>{5C22544A-7EE6-4342-B048-85BDC9FD1C3A}</a:tableStyleId>
              </a:tblPr>
              <a:tblGrid>
                <a:gridCol w="854039">
                  <a:extLst>
                    <a:ext uri="{9D8B030D-6E8A-4147-A177-3AD203B41FA5}">
                      <a16:colId xmlns:a16="http://schemas.microsoft.com/office/drawing/2014/main" val="3969356882"/>
                    </a:ext>
                  </a:extLst>
                </a:gridCol>
                <a:gridCol w="7011756">
                  <a:extLst>
                    <a:ext uri="{9D8B030D-6E8A-4147-A177-3AD203B41FA5}">
                      <a16:colId xmlns:a16="http://schemas.microsoft.com/office/drawing/2014/main" val="1425804619"/>
                    </a:ext>
                  </a:extLst>
                </a:gridCol>
                <a:gridCol w="2594625">
                  <a:extLst>
                    <a:ext uri="{9D8B030D-6E8A-4147-A177-3AD203B41FA5}">
                      <a16:colId xmlns:a16="http://schemas.microsoft.com/office/drawing/2014/main" val="2433515319"/>
                    </a:ext>
                  </a:extLst>
                </a:gridCol>
              </a:tblGrid>
              <a:tr h="396089">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gridSpan="2">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3643217943"/>
                  </a:ext>
                </a:extLst>
              </a:tr>
              <a:tr h="5910860">
                <a:tc>
                  <a:txBody>
                    <a:bodyPr/>
                    <a:lstStyle/>
                    <a:p>
                      <a:r>
                        <a:rPr lang="en-US" sz="2400" dirty="0">
                          <a:latin typeface="+mj-lt"/>
                        </a:rPr>
                        <a:t>4C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48) RA</a:t>
                      </a:r>
                    </a:p>
                    <a:p>
                      <a:endParaRPr lang="en-US" sz="800" kern="1200" dirty="0">
                        <a:solidFill>
                          <a:schemeClr val="dk1"/>
                        </a:solidFill>
                        <a:effectLst/>
                        <a:latin typeface="+mn-lt"/>
                        <a:ea typeface="+mn-ea"/>
                        <a:cs typeface="+mn-cs"/>
                      </a:endParaRPr>
                    </a:p>
                    <a:p>
                      <a:pPr marL="6286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smallest chamber, reservoir for systemic venous return &amp; assists RV filling</a:t>
                      </a:r>
                    </a:p>
                    <a:p>
                      <a:pPr marL="6286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eustachian valve &amp; Chiari network</a:t>
                      </a:r>
                    </a:p>
                    <a:p>
                      <a:pPr marL="6286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report ICD/pacemaker wire</a:t>
                      </a:r>
                      <a:endParaRPr lang="en-US" sz="2000" b="0" kern="1200" dirty="0">
                        <a:solidFill>
                          <a:schemeClr val="dk1"/>
                        </a:solidFill>
                        <a:effectLst/>
                        <a:latin typeface="+mn-lt"/>
                        <a:ea typeface="+mn-ea"/>
                        <a:cs typeface="+mn-cs"/>
                      </a:endParaRPr>
                    </a:p>
                    <a:p>
                      <a:pPr marL="6286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dirty="0">
                          <a:solidFill>
                            <a:schemeClr val="dk1"/>
                          </a:solidFill>
                          <a:effectLst/>
                          <a:latin typeface="+mn-lt"/>
                          <a:ea typeface="+mn-ea"/>
                          <a:cs typeface="+mn-cs"/>
                        </a:rPr>
                        <a:t>RAV (female 21 ± 6 ml/m</a:t>
                      </a:r>
                      <a:r>
                        <a:rPr lang="en-US" sz="2000" b="0" kern="1200" baseline="30000" dirty="0">
                          <a:solidFill>
                            <a:schemeClr val="dk1"/>
                          </a:solidFill>
                          <a:effectLst/>
                          <a:latin typeface="+mn-lt"/>
                          <a:ea typeface="+mn-ea"/>
                          <a:cs typeface="+mn-cs"/>
                        </a:rPr>
                        <a:t>2</a:t>
                      </a:r>
                      <a:r>
                        <a:rPr lang="en-US" sz="2000" b="0" kern="1200" dirty="0">
                          <a:solidFill>
                            <a:schemeClr val="dk1"/>
                          </a:solidFill>
                          <a:effectLst/>
                          <a:latin typeface="+mn-lt"/>
                          <a:ea typeface="+mn-ea"/>
                          <a:cs typeface="+mn-cs"/>
                        </a:rPr>
                        <a:t>, male 25 ± 7 ml/m</a:t>
                      </a:r>
                      <a:r>
                        <a:rPr lang="en-US" sz="2000" b="0" kern="1200" baseline="30000" dirty="0">
                          <a:solidFill>
                            <a:schemeClr val="dk1"/>
                          </a:solidFill>
                          <a:effectLst/>
                          <a:latin typeface="+mn-lt"/>
                          <a:ea typeface="+mn-ea"/>
                          <a:cs typeface="+mn-cs"/>
                        </a:rPr>
                        <a:t>2</a:t>
                      </a:r>
                      <a:r>
                        <a:rPr lang="en-US" sz="2000" b="0" kern="1200" dirty="0">
                          <a:solidFill>
                            <a:schemeClr val="dk1"/>
                          </a:solidFill>
                          <a:effectLst/>
                          <a:latin typeface="+mn-lt"/>
                          <a:ea typeface="+mn-ea"/>
                          <a:cs typeface="+mn-cs"/>
                        </a:rPr>
                        <a:t>)</a:t>
                      </a:r>
                    </a:p>
                    <a:p>
                      <a:pPr marL="971550" indent="-342900">
                        <a:buFont typeface="Wingdings" panose="05000000000000000000" pitchFamily="2" charset="2"/>
                        <a:buChar char="ü"/>
                      </a:pPr>
                      <a:endParaRPr lang="en-US" sz="800" b="0" kern="1200" dirty="0">
                        <a:solidFill>
                          <a:schemeClr val="dk1"/>
                        </a:solidFill>
                        <a:effectLst/>
                        <a:latin typeface="+mn-lt"/>
                        <a:ea typeface="+mn-ea"/>
                        <a:cs typeface="+mn-cs"/>
                      </a:endParaRPr>
                    </a:p>
                    <a:p>
                      <a:pPr marL="971550" indent="-342900">
                        <a:buFont typeface="Wingdings" panose="05000000000000000000" pitchFamily="2" charset="2"/>
                        <a:buChar char="ü"/>
                      </a:pPr>
                      <a:r>
                        <a:rPr lang="en-US" sz="2000" b="0" kern="1200" dirty="0">
                          <a:solidFill>
                            <a:schemeClr val="dk1"/>
                          </a:solidFill>
                          <a:effectLst/>
                          <a:latin typeface="+mn-lt"/>
                          <a:ea typeface="+mn-ea"/>
                          <a:cs typeface="+mn-cs"/>
                        </a:rPr>
                        <a:t>single-plane area-length or disk summation technique</a:t>
                      </a:r>
                    </a:p>
                    <a:p>
                      <a:pPr marL="97155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a:solidFill>
                            <a:schemeClr val="dk1"/>
                          </a:solidFill>
                          <a:effectLst/>
                          <a:latin typeface="+mn-lt"/>
                          <a:ea typeface="+mn-ea"/>
                          <a:cs typeface="+mn-cs"/>
                        </a:rPr>
                        <a:t>RAV more accurate than linear dimensions</a:t>
                      </a:r>
                    </a:p>
                    <a:p>
                      <a:pPr marL="97155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a:solidFill>
                            <a:schemeClr val="dk1"/>
                          </a:solidFill>
                          <a:effectLst/>
                          <a:latin typeface="+mn-lt"/>
                          <a:ea typeface="+mn-ea"/>
                          <a:cs typeface="+mn-cs"/>
                        </a:rPr>
                        <a:t>gender dependent</a:t>
                      </a:r>
                    </a:p>
                    <a:p>
                      <a:pPr marL="97155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a:solidFill>
                            <a:schemeClr val="dk1"/>
                          </a:solidFill>
                          <a:effectLst/>
                          <a:latin typeface="+mn-lt"/>
                          <a:ea typeface="+mn-ea"/>
                          <a:cs typeface="+mn-cs"/>
                        </a:rPr>
                        <a:t>RAV </a:t>
                      </a:r>
                      <a:r>
                        <a:rPr lang="en-US" sz="2000" b="0" i="0" kern="1200" dirty="0">
                          <a:solidFill>
                            <a:schemeClr val="dk1"/>
                          </a:solidFill>
                          <a:effectLst/>
                          <a:latin typeface="+mn-lt"/>
                          <a:ea typeface="+mn-ea"/>
                          <a:cs typeface="+mn-cs"/>
                        </a:rPr>
                        <a:t>appears</a:t>
                      </a:r>
                      <a:r>
                        <a:rPr lang="en-US" sz="2000" b="0" kern="1200" dirty="0">
                          <a:solidFill>
                            <a:schemeClr val="dk1"/>
                          </a:solidFill>
                          <a:effectLst/>
                          <a:latin typeface="+mn-lt"/>
                          <a:ea typeface="+mn-ea"/>
                          <a:cs typeface="+mn-cs"/>
                        </a:rPr>
                        <a:t> &lt; LAV</a:t>
                      </a:r>
                    </a:p>
                    <a:p>
                      <a:pPr marL="97155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a:solidFill>
                            <a:schemeClr val="dk1"/>
                          </a:solidFill>
                          <a:effectLst/>
                          <a:latin typeface="+mn-lt"/>
                          <a:ea typeface="+mn-ea"/>
                          <a:cs typeface="+mn-cs"/>
                        </a:rPr>
                        <a:t>4C, emphasis on right heart, zoom, end systole </a:t>
                      </a:r>
                    </a:p>
                    <a:p>
                      <a:pPr marL="971550" indent="-342900">
                        <a:buFont typeface="Wingdings" panose="05000000000000000000" pitchFamily="2" charset="2"/>
                        <a:buChar char="ü"/>
                      </a:pPr>
                      <a:r>
                        <a:rPr lang="en-US" sz="2000" b="0" kern="1200" dirty="0">
                          <a:solidFill>
                            <a:schemeClr val="dk1"/>
                          </a:solidFill>
                          <a:effectLst/>
                          <a:latin typeface="+mn-lt"/>
                          <a:ea typeface="+mn-ea"/>
                          <a:cs typeface="+mn-cs"/>
                        </a:rPr>
                        <a:t>RAA via planimetry (&lt; 18 cm</a:t>
                      </a:r>
                      <a:r>
                        <a:rPr lang="en-US" sz="2000" b="0" kern="1200" baseline="30000" dirty="0">
                          <a:solidFill>
                            <a:schemeClr val="dk1"/>
                          </a:solidFill>
                          <a:effectLst/>
                          <a:latin typeface="+mn-lt"/>
                          <a:ea typeface="+mn-ea"/>
                          <a:cs typeface="+mn-cs"/>
                        </a:rPr>
                        <a:t>2</a:t>
                      </a:r>
                      <a:r>
                        <a:rPr lang="en-US" sz="2000" b="0" kern="1200" dirty="0">
                          <a:solidFill>
                            <a:schemeClr val="dk1"/>
                          </a:solidFill>
                          <a:effectLst/>
                          <a:latin typeface="+mn-lt"/>
                          <a:ea typeface="+mn-ea"/>
                          <a:cs typeface="+mn-cs"/>
                        </a:rPr>
                        <a:t>)</a:t>
                      </a:r>
                    </a:p>
                    <a:p>
                      <a:pPr marL="971550" indent="-342900">
                        <a:buFont typeface="Wingdings" panose="05000000000000000000" pitchFamily="2" charset="2"/>
                        <a:buChar char="ü"/>
                      </a:pPr>
                      <a:r>
                        <a:rPr lang="en-US" sz="2000" b="0" kern="1200" dirty="0">
                          <a:solidFill>
                            <a:schemeClr val="dk1"/>
                          </a:solidFill>
                          <a:effectLst/>
                          <a:latin typeface="+mn-lt"/>
                          <a:ea typeface="+mn-ea"/>
                          <a:cs typeface="+mn-cs"/>
                        </a:rPr>
                        <a:t>RA major dimension (&lt; 5.3 cm)</a:t>
                      </a:r>
                    </a:p>
                    <a:p>
                      <a:pPr marL="628650" indent="-342900">
                        <a:buFont typeface="Arial" panose="020B0604020202020204" pitchFamily="34" charset="0"/>
                        <a:buChar char="•"/>
                      </a:pPr>
                      <a:endParaRPr lang="en-US" sz="900" b="0" kern="1200" dirty="0">
                        <a:solidFill>
                          <a:schemeClr val="dk1"/>
                        </a:solidFill>
                        <a:effectLst/>
                        <a:latin typeface="+mn-lt"/>
                        <a:ea typeface="+mn-ea"/>
                        <a:cs typeface="+mn-cs"/>
                      </a:endParaRPr>
                    </a:p>
                    <a:p>
                      <a:pPr marL="628650" indent="-342900">
                        <a:buFont typeface="Arial" panose="020B0604020202020204" pitchFamily="34" charset="0"/>
                        <a:buChar char="•"/>
                      </a:pPr>
                      <a:r>
                        <a:rPr lang="en-US" sz="2000" b="0" kern="1200" dirty="0">
                          <a:solidFill>
                            <a:schemeClr val="dk1"/>
                          </a:solidFill>
                          <a:effectLst/>
                          <a:latin typeface="+mn-lt"/>
                          <a:ea typeface="+mn-ea"/>
                          <a:cs typeface="+mn-cs"/>
                        </a:rPr>
                        <a:t>RA linear dimensions &amp; RAA</a:t>
                      </a:r>
                    </a:p>
                    <a:p>
                      <a:pPr marL="97155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tab pos="914400" algn="l"/>
                        </a:tabLst>
                        <a:defRPr/>
                      </a:pPr>
                      <a:endParaRPr lang="en-US" sz="800" kern="1200" dirty="0">
                        <a:solidFill>
                          <a:schemeClr val="dk1"/>
                        </a:solidFill>
                        <a:effectLst/>
                        <a:latin typeface="+mn-lt"/>
                        <a:ea typeface="+mn-ea"/>
                        <a:cs typeface="+mn-cs"/>
                      </a:endParaRPr>
                    </a:p>
                    <a:p>
                      <a:pPr marL="97155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tab pos="914400" algn="l"/>
                        </a:tabLst>
                        <a:defRPr/>
                      </a:pPr>
                      <a:r>
                        <a:rPr lang="en-US" sz="2000" kern="1200" dirty="0">
                          <a:solidFill>
                            <a:schemeClr val="dk1"/>
                          </a:solidFill>
                          <a:effectLst/>
                          <a:latin typeface="+mn-lt"/>
                          <a:ea typeface="+mn-ea"/>
                          <a:cs typeface="+mn-cs"/>
                        </a:rPr>
                        <a:t>RA major dimension (&lt; 5.3 cm)</a:t>
                      </a:r>
                    </a:p>
                    <a:p>
                      <a:pPr marL="971550" indent="-342900">
                        <a:buFont typeface="Wingdings" panose="05000000000000000000" pitchFamily="2" charset="2"/>
                        <a:buChar char="ü"/>
                        <a:tabLst>
                          <a:tab pos="914400" algn="l"/>
                        </a:tabLst>
                      </a:pPr>
                      <a:r>
                        <a:rPr lang="en-US" sz="2000" b="0" kern="1200" dirty="0">
                          <a:solidFill>
                            <a:schemeClr val="dk1"/>
                          </a:solidFill>
                          <a:effectLst/>
                          <a:latin typeface="+mn-lt"/>
                          <a:ea typeface="+mn-ea"/>
                          <a:cs typeface="+mn-cs"/>
                        </a:rPr>
                        <a:t>RA minor dimension (&lt;</a:t>
                      </a:r>
                      <a:r>
                        <a:rPr lang="en-US" sz="2000" kern="1200" dirty="0">
                          <a:solidFill>
                            <a:schemeClr val="dk1"/>
                          </a:solidFill>
                          <a:effectLst/>
                          <a:latin typeface="+mn-lt"/>
                          <a:ea typeface="+mn-ea"/>
                          <a:cs typeface="+mn-cs"/>
                        </a:rPr>
                        <a:t> 4.4 cm)</a:t>
                      </a:r>
                    </a:p>
                    <a:p>
                      <a:pPr marL="971550" indent="-342900">
                        <a:buFont typeface="Wingdings" panose="05000000000000000000" pitchFamily="2" charset="2"/>
                        <a:buChar char="ü"/>
                        <a:tabLst>
                          <a:tab pos="914400" algn="l"/>
                        </a:tabLst>
                      </a:pPr>
                      <a:r>
                        <a:rPr lang="en-US" sz="2000" kern="1200" dirty="0">
                          <a:solidFill>
                            <a:schemeClr val="dk1"/>
                          </a:solidFill>
                          <a:effectLst/>
                          <a:latin typeface="+mn-lt"/>
                          <a:ea typeface="+mn-ea"/>
                          <a:cs typeface="+mn-cs"/>
                        </a:rPr>
                        <a:t>RAA via planimetry </a:t>
                      </a:r>
                      <a:r>
                        <a:rPr lang="en-US" sz="2000" b="0" kern="1200" dirty="0">
                          <a:solidFill>
                            <a:schemeClr val="dk1"/>
                          </a:solidFill>
                          <a:effectLst/>
                          <a:latin typeface="+mn-lt"/>
                          <a:ea typeface="+mn-ea"/>
                          <a:cs typeface="+mn-cs"/>
                        </a:rPr>
                        <a:t>(&lt; 18 cm</a:t>
                      </a:r>
                      <a:r>
                        <a:rPr lang="en-US" sz="2000" b="0" kern="1200" baseline="30000" dirty="0">
                          <a:solidFill>
                            <a:schemeClr val="dk1"/>
                          </a:solidFill>
                          <a:effectLst/>
                          <a:latin typeface="+mn-lt"/>
                          <a:ea typeface="+mn-ea"/>
                          <a:cs typeface="+mn-cs"/>
                        </a:rPr>
                        <a:t>2</a:t>
                      </a:r>
                      <a:r>
                        <a:rPr lang="en-US" sz="2000" b="0" kern="1200" baseline="0" dirty="0">
                          <a:solidFill>
                            <a:schemeClr val="dk1"/>
                          </a:solidFill>
                          <a:effectLst/>
                          <a:latin typeface="+mn-lt"/>
                          <a:ea typeface="+mn-ea"/>
                          <a:cs typeface="+mn-cs"/>
                        </a:rPr>
                        <a:t>)</a:t>
                      </a:r>
                      <a:endParaRPr lang="en-US" sz="2000" kern="1200" baseline="0" dirty="0">
                        <a:solidFill>
                          <a:schemeClr val="dk1"/>
                        </a:solidFill>
                        <a:effectLst/>
                        <a:latin typeface="+mn-lt"/>
                        <a:ea typeface="+mn-ea"/>
                        <a:cs typeface="+mn-cs"/>
                      </a:endParaRPr>
                    </a:p>
                    <a:p>
                      <a:pPr marL="571500" indent="-285750">
                        <a:buFont typeface="Courier New" panose="02070309020205020404" pitchFamily="49" charset="0"/>
                        <a:buChar char="o"/>
                      </a:pPr>
                      <a:endParaRPr lang="en-US" sz="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marL="571500" indent="-285750">
                        <a:buFont typeface="Courier New" panose="02070309020205020404" pitchFamily="49" charset="0"/>
                        <a:buChar char="o"/>
                      </a:pPr>
                      <a:endParaRPr lang="en-US" sz="16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524178" y="502047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22040" y="2181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AC3935F8-F1DF-48A4-B2C9-A660A9B67AF5}"/>
              </a:ext>
            </a:extLst>
          </p:cNvPr>
          <p:cNvSpPr>
            <a:spLocks noChangeArrowheads="1"/>
          </p:cNvSpPr>
          <p:nvPr/>
        </p:nvSpPr>
        <p:spPr bwMode="auto">
          <a:xfrm>
            <a:off x="9423434" y="6951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B22D86E9-7C29-496D-9CB9-5E7F54B03766}"/>
              </a:ext>
            </a:extLst>
          </p:cNvPr>
          <p:cNvSpPr>
            <a:spLocks noChangeArrowheads="1"/>
          </p:cNvSpPr>
          <p:nvPr/>
        </p:nvSpPr>
        <p:spPr bwMode="auto">
          <a:xfrm>
            <a:off x="9423434" y="24764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63E8D5AF-A6EE-4D57-A0C2-944E4CF0F704}"/>
              </a:ext>
            </a:extLst>
          </p:cNvPr>
          <p:cNvSpPr>
            <a:spLocks noChangeArrowheads="1"/>
          </p:cNvSpPr>
          <p:nvPr/>
        </p:nvSpPr>
        <p:spPr bwMode="auto">
          <a:xfrm>
            <a:off x="9413909" y="4163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Rectangle 11">
            <a:extLst>
              <a:ext uri="{FF2B5EF4-FFF2-40B4-BE49-F238E27FC236}">
                <a16:creationId xmlns:a16="http://schemas.microsoft.com/office/drawing/2014/main" id="{EAB95274-A4CD-40B2-A829-1CDBACC9C6DE}"/>
              </a:ext>
            </a:extLst>
          </p:cNvPr>
          <p:cNvSpPr>
            <a:spLocks noChangeArrowheads="1"/>
          </p:cNvSpPr>
          <p:nvPr/>
        </p:nvSpPr>
        <p:spPr bwMode="auto">
          <a:xfrm flipV="1">
            <a:off x="9751884" y="3056351"/>
            <a:ext cx="124900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65" name="Object 64">
            <a:extLst>
              <a:ext uri="{FF2B5EF4-FFF2-40B4-BE49-F238E27FC236}">
                <a16:creationId xmlns:a16="http://schemas.microsoft.com/office/drawing/2014/main" id="{FA61D3BF-E853-4AE5-A7BB-C4E888C769D7}"/>
              </a:ext>
            </a:extLst>
          </p:cNvPr>
          <p:cNvGraphicFramePr>
            <a:graphicFrameLocks noChangeAspect="1"/>
          </p:cNvGraphicFramePr>
          <p:nvPr>
            <p:extLst>
              <p:ext uri="{D42A27DB-BD31-4B8C-83A1-F6EECF244321}">
                <p14:modId xmlns:p14="http://schemas.microsoft.com/office/powerpoint/2010/main" val="182787790"/>
              </p:ext>
            </p:extLst>
          </p:nvPr>
        </p:nvGraphicFramePr>
        <p:xfrm>
          <a:off x="8112229" y="607496"/>
          <a:ext cx="2107458" cy="2815073"/>
        </p:xfrm>
        <a:graphic>
          <a:graphicData uri="http://schemas.openxmlformats.org/presentationml/2006/ole">
            <mc:AlternateContent xmlns:mc="http://schemas.openxmlformats.org/markup-compatibility/2006">
              <mc:Choice xmlns:v="urn:schemas-microsoft-com:vml" Requires="v">
                <p:oleObj name="Bitmap Image" r:id="rId2" imgW="2057143" imgH="2505425" progId="Paint.Picture">
                  <p:embed/>
                </p:oleObj>
              </mc:Choice>
              <mc:Fallback>
                <p:oleObj name="Bitmap Image" r:id="rId2" imgW="2057143" imgH="2505425" progId="Paint.Picture">
                  <p:embed/>
                  <p:pic>
                    <p:nvPicPr>
                      <p:cNvPr id="65" name="Object 64">
                        <a:extLst>
                          <a:ext uri="{FF2B5EF4-FFF2-40B4-BE49-F238E27FC236}">
                            <a16:creationId xmlns:a16="http://schemas.microsoft.com/office/drawing/2014/main" id="{FA61D3BF-E853-4AE5-A7BB-C4E888C76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229" y="607496"/>
                        <a:ext cx="2107458" cy="2815073"/>
                      </a:xfrm>
                      <a:prstGeom prst="rect">
                        <a:avLst/>
                      </a:prstGeom>
                      <a:noFill/>
                    </p:spPr>
                  </p:pic>
                </p:oleObj>
              </mc:Fallback>
            </mc:AlternateContent>
          </a:graphicData>
        </a:graphic>
      </p:graphicFrame>
      <p:graphicFrame>
        <p:nvGraphicFramePr>
          <p:cNvPr id="66" name="Object 65">
            <a:extLst>
              <a:ext uri="{FF2B5EF4-FFF2-40B4-BE49-F238E27FC236}">
                <a16:creationId xmlns:a16="http://schemas.microsoft.com/office/drawing/2014/main" id="{9BE57E05-32FD-4A91-BDB5-18884D960743}"/>
              </a:ext>
            </a:extLst>
          </p:cNvPr>
          <p:cNvGraphicFramePr>
            <a:graphicFrameLocks noChangeAspect="1"/>
          </p:cNvGraphicFramePr>
          <p:nvPr>
            <p:extLst>
              <p:ext uri="{D42A27DB-BD31-4B8C-83A1-F6EECF244321}">
                <p14:modId xmlns:p14="http://schemas.microsoft.com/office/powerpoint/2010/main" val="4200986085"/>
              </p:ext>
            </p:extLst>
          </p:nvPr>
        </p:nvGraphicFramePr>
        <p:xfrm>
          <a:off x="8095935" y="3615888"/>
          <a:ext cx="2123752" cy="2427804"/>
        </p:xfrm>
        <a:graphic>
          <a:graphicData uri="http://schemas.openxmlformats.org/presentationml/2006/ole">
            <mc:AlternateContent xmlns:mc="http://schemas.openxmlformats.org/markup-compatibility/2006">
              <mc:Choice xmlns:v="urn:schemas-microsoft-com:vml" Requires="v">
                <p:oleObj name="Bitmap Image" r:id="rId4" imgW="2038320" imgH="2486160" progId="Paint.Picture">
                  <p:embed/>
                </p:oleObj>
              </mc:Choice>
              <mc:Fallback>
                <p:oleObj name="Bitmap Image" r:id="rId4" imgW="2038320" imgH="2486160" progId="Paint.Picture">
                  <p:embed/>
                  <p:pic>
                    <p:nvPicPr>
                      <p:cNvPr id="66" name="Object 65">
                        <a:extLst>
                          <a:ext uri="{FF2B5EF4-FFF2-40B4-BE49-F238E27FC236}">
                            <a16:creationId xmlns:a16="http://schemas.microsoft.com/office/drawing/2014/main" id="{9BE57E05-32FD-4A91-BDB5-18884D960743}"/>
                          </a:ext>
                        </a:extLst>
                      </p:cNvPr>
                      <p:cNvPicPr>
                        <a:picLocks noChangeAspect="1" noChangeArrowheads="1"/>
                      </p:cNvPicPr>
                      <p:nvPr/>
                    </p:nvPicPr>
                    <p:blipFill>
                      <a:blip r:embed="rId5"/>
                      <a:srcRect/>
                      <a:stretch>
                        <a:fillRect/>
                      </a:stretch>
                    </p:blipFill>
                    <p:spPr bwMode="auto">
                      <a:xfrm>
                        <a:off x="8095935" y="3615888"/>
                        <a:ext cx="2123752" cy="2427804"/>
                      </a:xfrm>
                      <a:prstGeom prst="rect">
                        <a:avLst/>
                      </a:prstGeom>
                      <a:noFill/>
                    </p:spPr>
                  </p:pic>
                </p:oleObj>
              </mc:Fallback>
            </mc:AlternateContent>
          </a:graphicData>
        </a:graphic>
      </p:graphicFrame>
      <p:sp>
        <p:nvSpPr>
          <p:cNvPr id="72" name="TextBox 71">
            <a:extLst>
              <a:ext uri="{FF2B5EF4-FFF2-40B4-BE49-F238E27FC236}">
                <a16:creationId xmlns:a16="http://schemas.microsoft.com/office/drawing/2014/main" id="{CC7527F5-77EC-4127-9174-7B1865C61614}"/>
              </a:ext>
            </a:extLst>
          </p:cNvPr>
          <p:cNvSpPr txBox="1"/>
          <p:nvPr/>
        </p:nvSpPr>
        <p:spPr>
          <a:xfrm>
            <a:off x="10471207" y="2885836"/>
            <a:ext cx="1680993" cy="1323439"/>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 the red, </a:t>
            </a:r>
          </a:p>
          <a:p>
            <a:pPr algn="ctr"/>
            <a:r>
              <a:rPr lang="en-US" sz="2000" dirty="0">
                <a:solidFill>
                  <a:srgbClr val="7030A0"/>
                </a:solidFill>
                <a:latin typeface="Gabriola" panose="04040605051002020D02" pitchFamily="82" charset="0"/>
              </a:rPr>
              <a:t>blue &amp; yellow </a:t>
            </a:r>
          </a:p>
          <a:p>
            <a:pPr algn="ctr"/>
            <a:r>
              <a:rPr lang="en-US" sz="2000" dirty="0">
                <a:solidFill>
                  <a:srgbClr val="7030A0"/>
                </a:solidFill>
                <a:latin typeface="Gabriola" panose="04040605051002020D02" pitchFamily="82" charset="0"/>
              </a:rPr>
              <a:t>lines represent?</a:t>
            </a:r>
            <a:endParaRPr lang="en-US" dirty="0">
              <a:solidFill>
                <a:srgbClr val="7030A0"/>
              </a:solidFill>
            </a:endParaRPr>
          </a:p>
        </p:txBody>
      </p:sp>
    </p:spTree>
    <p:extLst>
      <p:ext uri="{BB962C8B-B14F-4D97-AF65-F5344CB8AC3E}">
        <p14:creationId xmlns:p14="http://schemas.microsoft.com/office/powerpoint/2010/main" val="1186994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524178" y="502047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AC3935F8-F1DF-48A4-B2C9-A660A9B67AF5}"/>
              </a:ext>
            </a:extLst>
          </p:cNvPr>
          <p:cNvSpPr>
            <a:spLocks noChangeArrowheads="1"/>
          </p:cNvSpPr>
          <p:nvPr/>
        </p:nvSpPr>
        <p:spPr bwMode="auto">
          <a:xfrm>
            <a:off x="9423434" y="6951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6" name="Object 45">
            <a:extLst>
              <a:ext uri="{FF2B5EF4-FFF2-40B4-BE49-F238E27FC236}">
                <a16:creationId xmlns:a16="http://schemas.microsoft.com/office/drawing/2014/main" id="{194F17F6-B5A9-4828-808C-20220CABEEDC}"/>
              </a:ext>
            </a:extLst>
          </p:cNvPr>
          <p:cNvGraphicFramePr>
            <a:graphicFrameLocks noChangeAspect="1"/>
          </p:cNvGraphicFramePr>
          <p:nvPr>
            <p:extLst>
              <p:ext uri="{D42A27DB-BD31-4B8C-83A1-F6EECF244321}">
                <p14:modId xmlns:p14="http://schemas.microsoft.com/office/powerpoint/2010/main" val="2248879152"/>
              </p:ext>
            </p:extLst>
          </p:nvPr>
        </p:nvGraphicFramePr>
        <p:xfrm>
          <a:off x="4593949" y="1729410"/>
          <a:ext cx="2682793" cy="3442018"/>
        </p:xfrm>
        <a:graphic>
          <a:graphicData uri="http://schemas.openxmlformats.org/presentationml/2006/ole">
            <mc:AlternateContent xmlns:mc="http://schemas.openxmlformats.org/markup-compatibility/2006">
              <mc:Choice xmlns:v="urn:schemas-microsoft-com:vml" Requires="v">
                <p:oleObj name="Bitmap Image" r:id="rId2" imgW="2238480" imgH="2828880" progId="Paint.Picture">
                  <p:embed/>
                </p:oleObj>
              </mc:Choice>
              <mc:Fallback>
                <p:oleObj name="Bitmap Image" r:id="rId2" imgW="2238480" imgH="2828880" progId="Paint.Picture">
                  <p:embed/>
                  <p:pic>
                    <p:nvPicPr>
                      <p:cNvPr id="46" name="Object 45">
                        <a:extLst>
                          <a:ext uri="{FF2B5EF4-FFF2-40B4-BE49-F238E27FC236}">
                            <a16:creationId xmlns:a16="http://schemas.microsoft.com/office/drawing/2014/main" id="{194F17F6-B5A9-4828-808C-20220CABEEDC}"/>
                          </a:ext>
                        </a:extLst>
                      </p:cNvPr>
                      <p:cNvPicPr>
                        <a:picLocks noChangeAspect="1" noChangeArrowheads="1"/>
                      </p:cNvPicPr>
                      <p:nvPr/>
                    </p:nvPicPr>
                    <p:blipFill>
                      <a:blip r:embed="rId3">
                        <a:lum bright="4000" contrast="16000"/>
                      </a:blip>
                      <a:srcRect/>
                      <a:stretch>
                        <a:fillRect/>
                      </a:stretch>
                    </p:blipFill>
                    <p:spPr bwMode="auto">
                      <a:xfrm>
                        <a:off x="4593949" y="1729410"/>
                        <a:ext cx="2682793" cy="3442018"/>
                      </a:xfrm>
                      <a:prstGeom prst="rect">
                        <a:avLst/>
                      </a:prstGeom>
                      <a:noFill/>
                    </p:spPr>
                  </p:pic>
                </p:oleObj>
              </mc:Fallback>
            </mc:AlternateContent>
          </a:graphicData>
        </a:graphic>
      </p:graphicFrame>
      <p:sp>
        <p:nvSpPr>
          <p:cNvPr id="51" name="Rectangle 4">
            <a:extLst>
              <a:ext uri="{FF2B5EF4-FFF2-40B4-BE49-F238E27FC236}">
                <a16:creationId xmlns:a16="http://schemas.microsoft.com/office/drawing/2014/main" id="{B22D86E9-7C29-496D-9CB9-5E7F54B03766}"/>
              </a:ext>
            </a:extLst>
          </p:cNvPr>
          <p:cNvSpPr>
            <a:spLocks noChangeArrowheads="1"/>
          </p:cNvSpPr>
          <p:nvPr/>
        </p:nvSpPr>
        <p:spPr bwMode="auto">
          <a:xfrm>
            <a:off x="9423434" y="24764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 name="Object 51">
            <a:extLst>
              <a:ext uri="{FF2B5EF4-FFF2-40B4-BE49-F238E27FC236}">
                <a16:creationId xmlns:a16="http://schemas.microsoft.com/office/drawing/2014/main" id="{3F23935A-2D54-4883-9FD0-550F4F7791ED}"/>
              </a:ext>
            </a:extLst>
          </p:cNvPr>
          <p:cNvGraphicFramePr>
            <a:graphicFrameLocks noChangeAspect="1"/>
          </p:cNvGraphicFramePr>
          <p:nvPr>
            <p:extLst>
              <p:ext uri="{D42A27DB-BD31-4B8C-83A1-F6EECF244321}">
                <p14:modId xmlns:p14="http://schemas.microsoft.com/office/powerpoint/2010/main" val="1280240955"/>
              </p:ext>
            </p:extLst>
          </p:nvPr>
        </p:nvGraphicFramePr>
        <p:xfrm>
          <a:off x="7871465" y="1704575"/>
          <a:ext cx="2901940" cy="3456723"/>
        </p:xfrm>
        <a:graphic>
          <a:graphicData uri="http://schemas.openxmlformats.org/presentationml/2006/ole">
            <mc:AlternateContent xmlns:mc="http://schemas.openxmlformats.org/markup-compatibility/2006">
              <mc:Choice xmlns:v="urn:schemas-microsoft-com:vml" Requires="v">
                <p:oleObj name="Bitmap Image" r:id="rId4" imgW="2438095" imgH="2933333" progId="Paint.Picture">
                  <p:embed/>
                </p:oleObj>
              </mc:Choice>
              <mc:Fallback>
                <p:oleObj name="Bitmap Image" r:id="rId4" imgW="2438095" imgH="2933333" progId="Paint.Picture">
                  <p:embed/>
                  <p:pic>
                    <p:nvPicPr>
                      <p:cNvPr id="52" name="Object 51">
                        <a:extLst>
                          <a:ext uri="{FF2B5EF4-FFF2-40B4-BE49-F238E27FC236}">
                            <a16:creationId xmlns:a16="http://schemas.microsoft.com/office/drawing/2014/main" id="{3F23935A-2D54-4883-9FD0-550F4F779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465" y="1704575"/>
                        <a:ext cx="2901940" cy="3456723"/>
                      </a:xfrm>
                      <a:prstGeom prst="rect">
                        <a:avLst/>
                      </a:prstGeom>
                      <a:noFill/>
                    </p:spPr>
                  </p:pic>
                </p:oleObj>
              </mc:Fallback>
            </mc:AlternateContent>
          </a:graphicData>
        </a:graphic>
      </p:graphicFrame>
      <p:sp>
        <p:nvSpPr>
          <p:cNvPr id="56" name="Rectangle 6">
            <a:extLst>
              <a:ext uri="{FF2B5EF4-FFF2-40B4-BE49-F238E27FC236}">
                <a16:creationId xmlns:a16="http://schemas.microsoft.com/office/drawing/2014/main" id="{63E8D5AF-A6EE-4D57-A0C2-944E4CF0F704}"/>
              </a:ext>
            </a:extLst>
          </p:cNvPr>
          <p:cNvSpPr>
            <a:spLocks noChangeArrowheads="1"/>
          </p:cNvSpPr>
          <p:nvPr/>
        </p:nvSpPr>
        <p:spPr bwMode="auto">
          <a:xfrm>
            <a:off x="9413909" y="4163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Rectangle 11">
            <a:extLst>
              <a:ext uri="{FF2B5EF4-FFF2-40B4-BE49-F238E27FC236}">
                <a16:creationId xmlns:a16="http://schemas.microsoft.com/office/drawing/2014/main" id="{EAB95274-A4CD-40B2-A829-1CDBACC9C6DE}"/>
              </a:ext>
            </a:extLst>
          </p:cNvPr>
          <p:cNvSpPr>
            <a:spLocks noChangeArrowheads="1"/>
          </p:cNvSpPr>
          <p:nvPr/>
        </p:nvSpPr>
        <p:spPr bwMode="auto">
          <a:xfrm flipV="1">
            <a:off x="9751884" y="3056351"/>
            <a:ext cx="124900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4" name="TextBox 63">
            <a:extLst>
              <a:ext uri="{FF2B5EF4-FFF2-40B4-BE49-F238E27FC236}">
                <a16:creationId xmlns:a16="http://schemas.microsoft.com/office/drawing/2014/main" id="{3EE378DB-66A3-4DAF-A68E-76C3551E5CCA}"/>
              </a:ext>
            </a:extLst>
          </p:cNvPr>
          <p:cNvSpPr txBox="1"/>
          <p:nvPr/>
        </p:nvSpPr>
        <p:spPr>
          <a:xfrm>
            <a:off x="4593949" y="692377"/>
            <a:ext cx="2682793" cy="707886"/>
          </a:xfrm>
          <a:prstGeom prst="rect">
            <a:avLst/>
          </a:prstGeom>
          <a:solidFill>
            <a:srgbClr val="F8C690"/>
          </a:solid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 the arrows indicate?</a:t>
            </a:r>
            <a:endParaRPr lang="en-US" dirty="0">
              <a:solidFill>
                <a:srgbClr val="7030A0"/>
              </a:solidFill>
            </a:endParaRPr>
          </a:p>
        </p:txBody>
      </p:sp>
      <p:sp>
        <p:nvSpPr>
          <p:cNvPr id="58" name="Rectangle 2">
            <a:extLst>
              <a:ext uri="{FF2B5EF4-FFF2-40B4-BE49-F238E27FC236}">
                <a16:creationId xmlns:a16="http://schemas.microsoft.com/office/drawing/2014/main" id="{45346082-CBEF-4C84-A3B0-BBCA665E60F0}"/>
              </a:ext>
            </a:extLst>
          </p:cNvPr>
          <p:cNvSpPr>
            <a:spLocks noChangeArrowheads="1"/>
          </p:cNvSpPr>
          <p:nvPr/>
        </p:nvSpPr>
        <p:spPr bwMode="auto">
          <a:xfrm flipV="1">
            <a:off x="232267" y="2870768"/>
            <a:ext cx="148468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479CAEAA-8C8A-489F-921E-D66355258FFE}"/>
              </a:ext>
            </a:extLst>
          </p:cNvPr>
          <p:cNvGraphicFramePr>
            <a:graphicFrameLocks noChangeAspect="1"/>
          </p:cNvGraphicFramePr>
          <p:nvPr>
            <p:extLst>
              <p:ext uri="{D42A27DB-BD31-4B8C-83A1-F6EECF244321}">
                <p14:modId xmlns:p14="http://schemas.microsoft.com/office/powerpoint/2010/main" val="2301847142"/>
              </p:ext>
            </p:extLst>
          </p:nvPr>
        </p:nvGraphicFramePr>
        <p:xfrm>
          <a:off x="1423988" y="1758950"/>
          <a:ext cx="2628900" cy="3416300"/>
        </p:xfrm>
        <a:graphic>
          <a:graphicData uri="http://schemas.openxmlformats.org/presentationml/2006/ole">
            <mc:AlternateContent xmlns:mc="http://schemas.openxmlformats.org/markup-compatibility/2006">
              <mc:Choice xmlns:v="urn:schemas-microsoft-com:vml" Requires="v">
                <p:oleObj name="Bitmap Image" r:id="rId6" imgW="2523960" imgH="3314880" progId="Paint.Picture">
                  <p:embed/>
                </p:oleObj>
              </mc:Choice>
              <mc:Fallback>
                <p:oleObj name="Bitmap Image" r:id="rId6" imgW="2523960" imgH="3314880" progId="Paint.Picture">
                  <p:embed/>
                  <p:pic>
                    <p:nvPicPr>
                      <p:cNvPr id="62" name="Object 61">
                        <a:extLst>
                          <a:ext uri="{FF2B5EF4-FFF2-40B4-BE49-F238E27FC236}">
                            <a16:creationId xmlns:a16="http://schemas.microsoft.com/office/drawing/2014/main" id="{479CAEAA-8C8A-489F-921E-D66355258FFE}"/>
                          </a:ext>
                        </a:extLst>
                      </p:cNvPr>
                      <p:cNvPicPr>
                        <a:picLocks noChangeAspect="1" noChangeArrowheads="1"/>
                      </p:cNvPicPr>
                      <p:nvPr/>
                    </p:nvPicPr>
                    <p:blipFill>
                      <a:blip r:embed="rId7">
                        <a:lum bright="6000" contrast="6000"/>
                      </a:blip>
                      <a:srcRect/>
                      <a:stretch>
                        <a:fillRect/>
                      </a:stretch>
                    </p:blipFill>
                    <p:spPr bwMode="auto">
                      <a:xfrm>
                        <a:off x="1423988" y="1758950"/>
                        <a:ext cx="2628900" cy="3416300"/>
                      </a:xfrm>
                      <a:prstGeom prst="rect">
                        <a:avLst/>
                      </a:prstGeom>
                      <a:noFill/>
                    </p:spPr>
                  </p:pic>
                </p:oleObj>
              </mc:Fallback>
            </mc:AlternateContent>
          </a:graphicData>
        </a:graphic>
      </p:graphicFrame>
    </p:spTree>
    <p:extLst>
      <p:ext uri="{BB962C8B-B14F-4D97-AF65-F5344CB8AC3E}">
        <p14:creationId xmlns:p14="http://schemas.microsoft.com/office/powerpoint/2010/main" val="3816111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45</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743666026"/>
              </p:ext>
            </p:extLst>
          </p:nvPr>
        </p:nvGraphicFramePr>
        <p:xfrm>
          <a:off x="1021334" y="366381"/>
          <a:ext cx="10149330" cy="4411420"/>
        </p:xfrm>
        <a:graphic>
          <a:graphicData uri="http://schemas.openxmlformats.org/drawingml/2006/table">
            <a:tbl>
              <a:tblPr firstRow="1" bandRow="1">
                <a:tableStyleId>{5C22544A-7EE6-4342-B048-85BDC9FD1C3A}</a:tableStyleId>
              </a:tblPr>
              <a:tblGrid>
                <a:gridCol w="936443">
                  <a:extLst>
                    <a:ext uri="{9D8B030D-6E8A-4147-A177-3AD203B41FA5}">
                      <a16:colId xmlns:a16="http://schemas.microsoft.com/office/drawing/2014/main" val="3969356882"/>
                    </a:ext>
                  </a:extLst>
                </a:gridCol>
                <a:gridCol w="6195623">
                  <a:extLst>
                    <a:ext uri="{9D8B030D-6E8A-4147-A177-3AD203B41FA5}">
                      <a16:colId xmlns:a16="http://schemas.microsoft.com/office/drawing/2014/main" val="1425804619"/>
                    </a:ext>
                  </a:extLst>
                </a:gridCol>
                <a:gridCol w="3017264">
                  <a:extLst>
                    <a:ext uri="{9D8B030D-6E8A-4147-A177-3AD203B41FA5}">
                      <a16:colId xmlns:a16="http://schemas.microsoft.com/office/drawing/2014/main" val="1047720614"/>
                    </a:ext>
                  </a:extLst>
                </a:gridCol>
              </a:tblGrid>
              <a:tr h="435696">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975724">
                <a:tc>
                  <a:txBody>
                    <a:bodyPr/>
                    <a:lstStyle/>
                    <a:p>
                      <a:r>
                        <a:rPr lang="en-US" sz="2400" dirty="0">
                          <a:latin typeface="+mj-lt"/>
                        </a:rPr>
                        <a:t>4C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49) Lateral &amp; septal LV walls </a:t>
                      </a:r>
                    </a:p>
                    <a:p>
                      <a:endParaRPr lang="en-US" sz="2000" kern="1200" dirty="0">
                        <a:solidFill>
                          <a:schemeClr val="dk1"/>
                        </a:solidFill>
                        <a:effectLst/>
                        <a:latin typeface="+mn-lt"/>
                        <a:ea typeface="+mn-ea"/>
                        <a:cs typeface="+mn-cs"/>
                      </a:endParaRPr>
                    </a:p>
                    <a:p>
                      <a:pPr marL="628650" indent="-342900">
                        <a:buFont typeface="Arial" panose="020B0604020202020204" pitchFamily="34" charset="0"/>
                        <a:buChar char="•"/>
                      </a:pPr>
                      <a:r>
                        <a:rPr lang="en-US" sz="2000" kern="1200" dirty="0">
                          <a:solidFill>
                            <a:schemeClr val="dk1"/>
                          </a:solidFill>
                          <a:effectLst/>
                          <a:latin typeface="+mn-lt"/>
                          <a:ea typeface="+mn-ea"/>
                          <a:cs typeface="+mn-cs"/>
                        </a:rPr>
                        <a:t>thicker than RV walls</a:t>
                      </a:r>
                    </a:p>
                    <a:p>
                      <a:pPr marL="628650" indent="-342900">
                        <a:buFont typeface="Arial" panose="020B0604020202020204" pitchFamily="34" charset="0"/>
                        <a:buChar char="•"/>
                      </a:pPr>
                      <a:r>
                        <a:rPr lang="en-US" sz="2000" kern="1200" dirty="0">
                          <a:solidFill>
                            <a:schemeClr val="dk1"/>
                          </a:solidFill>
                          <a:effectLst/>
                          <a:latin typeface="+mn-lt"/>
                          <a:ea typeface="+mn-ea"/>
                          <a:cs typeface="+mn-cs"/>
                        </a:rPr>
                        <a:t>squeeze concentrically</a:t>
                      </a:r>
                    </a:p>
                    <a:p>
                      <a:pPr marL="285750" indent="-285750">
                        <a:buFont typeface="Arial" panose="020B0604020202020204" pitchFamily="34" charset="0"/>
                        <a:buChar char="•"/>
                      </a:pPr>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50) LV </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 </a:t>
                      </a:r>
                      <a:r>
                        <a:rPr lang="en-US" sz="2000" b="0" kern="1200" dirty="0">
                          <a:solidFill>
                            <a:schemeClr val="dk1"/>
                          </a:solidFill>
                          <a:effectLst/>
                          <a:latin typeface="+mn-lt"/>
                          <a:ea typeface="+mn-ea"/>
                          <a:cs typeface="+mn-cs"/>
                        </a:rPr>
                        <a:t>largest chamber</a:t>
                      </a:r>
                    </a:p>
                    <a:p>
                      <a:pPr marL="628650" indent="-342900">
                        <a:buFont typeface="Arial" panose="020B0604020202020204" pitchFamily="34" charset="0"/>
                        <a:buChar char="•"/>
                      </a:pPr>
                      <a:r>
                        <a:rPr lang="en-US" sz="2000" b="0" kern="1200" dirty="0">
                          <a:solidFill>
                            <a:schemeClr val="dk1"/>
                          </a:solidFill>
                          <a:effectLst/>
                          <a:latin typeface="+mn-lt"/>
                          <a:ea typeface="+mn-ea"/>
                          <a:cs typeface="+mn-cs"/>
                        </a:rPr>
                        <a:t>longer, more conical &amp; less trabeculated than RV</a:t>
                      </a:r>
                    </a:p>
                    <a:p>
                      <a:pPr marL="628650" indent="-342900">
                        <a:buFont typeface="Arial" panose="020B0604020202020204" pitchFamily="34" charset="0"/>
                        <a:buChar char="•"/>
                      </a:pPr>
                      <a:r>
                        <a:rPr lang="en-US" sz="2000" b="0" kern="1200" dirty="0">
                          <a:solidFill>
                            <a:schemeClr val="dk1"/>
                          </a:solidFill>
                          <a:effectLst/>
                          <a:latin typeface="+mn-lt"/>
                          <a:ea typeface="+mn-ea"/>
                          <a:cs typeface="+mn-cs"/>
                        </a:rPr>
                        <a:t>forms the apex with the RV</a:t>
                      </a:r>
                    </a:p>
                    <a:p>
                      <a:pPr marL="628650" indent="-342900">
                        <a:buFont typeface="Arial" panose="020B0604020202020204" pitchFamily="34" charset="0"/>
                        <a:buChar char="•"/>
                      </a:pPr>
                      <a:r>
                        <a:rPr lang="en-US" sz="2000" b="0" kern="1200" dirty="0">
                          <a:solidFill>
                            <a:schemeClr val="dk1"/>
                          </a:solidFill>
                          <a:effectLst/>
                          <a:latin typeface="+mn-lt"/>
                          <a:ea typeface="+mn-ea"/>
                          <a:cs typeface="+mn-cs"/>
                        </a:rPr>
                        <a:t>LVV &amp; LVEF</a:t>
                      </a:r>
                    </a:p>
                    <a:p>
                      <a:pPr marL="571500" indent="-285750">
                        <a:buFont typeface="Courier New" panose="02070309020205020404" pitchFamily="49" charset="0"/>
                        <a:buChar char="o"/>
                      </a:pPr>
                      <a:endParaRPr lang="en-US" sz="11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marL="571500" indent="-285750">
                        <a:buFont typeface="Courier New" panose="02070309020205020404" pitchFamily="49" charset="0"/>
                        <a:buChar char="o"/>
                      </a:pPr>
                      <a:endParaRPr lang="en-US" sz="11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5923" y="5171401"/>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254261" y="35950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3">
            <a:extLst>
              <a:ext uri="{FF2B5EF4-FFF2-40B4-BE49-F238E27FC236}">
                <a16:creationId xmlns:a16="http://schemas.microsoft.com/office/drawing/2014/main" id="{B01CE8CC-6FA3-44B5-8DA6-267028F5EF4B}"/>
              </a:ext>
            </a:extLst>
          </p:cNvPr>
          <p:cNvSpPr>
            <a:spLocks noChangeArrowheads="1"/>
          </p:cNvSpPr>
          <p:nvPr/>
        </p:nvSpPr>
        <p:spPr bwMode="auto">
          <a:xfrm>
            <a:off x="4332270" y="4847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2" name="Rectangle 4">
            <a:extLst>
              <a:ext uri="{FF2B5EF4-FFF2-40B4-BE49-F238E27FC236}">
                <a16:creationId xmlns:a16="http://schemas.microsoft.com/office/drawing/2014/main" id="{6B6A8103-DB1D-472E-AE8D-B66DECBF3E8E}"/>
              </a:ext>
            </a:extLst>
          </p:cNvPr>
          <p:cNvSpPr>
            <a:spLocks noChangeArrowheads="1"/>
          </p:cNvSpPr>
          <p:nvPr/>
        </p:nvSpPr>
        <p:spPr bwMode="auto">
          <a:xfrm>
            <a:off x="4332270" y="25992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7">
            <a:extLst>
              <a:ext uri="{FF2B5EF4-FFF2-40B4-BE49-F238E27FC236}">
                <a16:creationId xmlns:a16="http://schemas.microsoft.com/office/drawing/2014/main" id="{997870F2-D366-4FBF-B280-97B3C1A4FFFF}"/>
              </a:ext>
            </a:extLst>
          </p:cNvPr>
          <p:cNvSpPr>
            <a:spLocks noChangeArrowheads="1"/>
          </p:cNvSpPr>
          <p:nvPr/>
        </p:nvSpPr>
        <p:spPr bwMode="auto">
          <a:xfrm>
            <a:off x="2710147" y="94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2" name="Rectangle 8">
            <a:extLst>
              <a:ext uri="{FF2B5EF4-FFF2-40B4-BE49-F238E27FC236}">
                <a16:creationId xmlns:a16="http://schemas.microsoft.com/office/drawing/2014/main" id="{34149BB3-F1E1-48C5-A6F5-07B8587D5A1D}"/>
              </a:ext>
            </a:extLst>
          </p:cNvPr>
          <p:cNvSpPr>
            <a:spLocks noChangeArrowheads="1"/>
          </p:cNvSpPr>
          <p:nvPr/>
        </p:nvSpPr>
        <p:spPr bwMode="auto">
          <a:xfrm>
            <a:off x="2710147" y="3075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2" name="Object 71">
            <a:extLst>
              <a:ext uri="{FF2B5EF4-FFF2-40B4-BE49-F238E27FC236}">
                <a16:creationId xmlns:a16="http://schemas.microsoft.com/office/drawing/2014/main" id="{2B8F3BC1-0F62-4C56-9D43-66140A19CC17}"/>
              </a:ext>
            </a:extLst>
          </p:cNvPr>
          <p:cNvGraphicFramePr>
            <a:graphicFrameLocks noChangeAspect="1"/>
          </p:cNvGraphicFramePr>
          <p:nvPr>
            <p:extLst>
              <p:ext uri="{D42A27DB-BD31-4B8C-83A1-F6EECF244321}">
                <p14:modId xmlns:p14="http://schemas.microsoft.com/office/powerpoint/2010/main" val="2422845950"/>
              </p:ext>
            </p:extLst>
          </p:nvPr>
        </p:nvGraphicFramePr>
        <p:xfrm>
          <a:off x="8367571" y="941675"/>
          <a:ext cx="2578129" cy="3709607"/>
        </p:xfrm>
        <a:graphic>
          <a:graphicData uri="http://schemas.openxmlformats.org/presentationml/2006/ole">
            <mc:AlternateContent xmlns:mc="http://schemas.openxmlformats.org/markup-compatibility/2006">
              <mc:Choice xmlns:v="urn:schemas-microsoft-com:vml" Requires="v">
                <p:oleObj name="Bitmap Image" r:id="rId2" imgW="1952640" imgH="2533680" progId="Paint.Picture">
                  <p:embed/>
                </p:oleObj>
              </mc:Choice>
              <mc:Fallback>
                <p:oleObj name="Bitmap Image" r:id="rId2" imgW="1952640" imgH="2533680" progId="Paint.Picture">
                  <p:embed/>
                  <p:pic>
                    <p:nvPicPr>
                      <p:cNvPr id="72" name="Object 71">
                        <a:extLst>
                          <a:ext uri="{FF2B5EF4-FFF2-40B4-BE49-F238E27FC236}">
                            <a16:creationId xmlns:a16="http://schemas.microsoft.com/office/drawing/2014/main" id="{2B8F3BC1-0F62-4C56-9D43-66140A19CC17}"/>
                          </a:ext>
                        </a:extLst>
                      </p:cNvPr>
                      <p:cNvPicPr>
                        <a:picLocks noChangeAspect="1" noChangeArrowheads="1"/>
                      </p:cNvPicPr>
                      <p:nvPr/>
                    </p:nvPicPr>
                    <p:blipFill>
                      <a:blip r:embed="rId3">
                        <a:lum bright="32000" contrast="42000"/>
                      </a:blip>
                      <a:srcRect/>
                      <a:stretch>
                        <a:fillRect/>
                      </a:stretch>
                    </p:blipFill>
                    <p:spPr bwMode="auto">
                      <a:xfrm>
                        <a:off x="8367571" y="941675"/>
                        <a:ext cx="2578129" cy="3709607"/>
                      </a:xfrm>
                      <a:prstGeom prst="rect">
                        <a:avLst/>
                      </a:prstGeom>
                      <a:noFill/>
                    </p:spPr>
                  </p:pic>
                </p:oleObj>
              </mc:Fallback>
            </mc:AlternateContent>
          </a:graphicData>
        </a:graphic>
      </p:graphicFrame>
      <p:sp>
        <p:nvSpPr>
          <p:cNvPr id="65" name="TextBox 64">
            <a:extLst>
              <a:ext uri="{FF2B5EF4-FFF2-40B4-BE49-F238E27FC236}">
                <a16:creationId xmlns:a16="http://schemas.microsoft.com/office/drawing/2014/main" id="{F4556B8F-A8BE-4FB8-95D3-3F129DEC29C0}"/>
              </a:ext>
            </a:extLst>
          </p:cNvPr>
          <p:cNvSpPr txBox="1"/>
          <p:nvPr/>
        </p:nvSpPr>
        <p:spPr>
          <a:xfrm>
            <a:off x="0" y="5309900"/>
            <a:ext cx="12191999" cy="646331"/>
          </a:xfrm>
          <a:prstGeom prst="rect">
            <a:avLst/>
          </a:prstGeom>
          <a:noFill/>
        </p:spPr>
        <p:txBody>
          <a:bodyPr wrap="square">
            <a:spAutoFit/>
          </a:bodyPr>
          <a:lstStyle/>
          <a:p>
            <a:pPr marL="0" marR="0" algn="ctr">
              <a:spcBef>
                <a:spcPts val="0"/>
              </a:spcBef>
              <a:spcAft>
                <a:spcPts val="0"/>
              </a:spcAft>
            </a:pPr>
            <a:r>
              <a:rPr lang="en-US" i="1" dirty="0">
                <a:effectLst/>
                <a:ea typeface="MS Mincho" panose="02020609040205080304" pitchFamily="49" charset="-128"/>
                <a:cs typeface="Courier New" panose="02070309020205020404" pitchFamily="49" charset="0"/>
              </a:rPr>
              <a:t>According to the 2019 ASE Guidelines, acquire </a:t>
            </a:r>
            <a:r>
              <a:rPr lang="en-US" i="1" dirty="0">
                <a:ea typeface="MS Mincho" panose="02020609040205080304" pitchFamily="49" charset="-128"/>
                <a:cs typeface="Courier New" panose="02070309020205020404" pitchFamily="49" charset="0"/>
              </a:rPr>
              <a:t>the </a:t>
            </a:r>
            <a:r>
              <a:rPr lang="en-US" i="1" dirty="0">
                <a:effectLst/>
                <a:ea typeface="MS Mincho" panose="02020609040205080304" pitchFamily="49" charset="-128"/>
                <a:cs typeface="Courier New" panose="02070309020205020404" pitchFamily="49" charset="0"/>
              </a:rPr>
              <a:t>LV dimensions with the calipers placed at the interface between compacted &amp; noncompacted myocardium for all 2D </a:t>
            </a:r>
            <a:r>
              <a:rPr lang="en-US" i="1" dirty="0">
                <a:ea typeface="MS Mincho" panose="02020609040205080304" pitchFamily="49" charset="-128"/>
                <a:cs typeface="Courier New" panose="02070309020205020404" pitchFamily="49" charset="0"/>
              </a:rPr>
              <a:t>&amp;</a:t>
            </a:r>
            <a:r>
              <a:rPr lang="en-US" i="1" dirty="0">
                <a:effectLst/>
                <a:ea typeface="MS Mincho" panose="02020609040205080304" pitchFamily="49" charset="-128"/>
                <a:cs typeface="Courier New" panose="02070309020205020404" pitchFamily="49" charset="0"/>
              </a:rPr>
              <a:t> 3D measurements.  If this interface cannot be determined, use the blood-tissue interface.</a:t>
            </a:r>
            <a:endParaRPr lang="en-US" sz="3200" dirty="0">
              <a:effectLst/>
              <a:ea typeface="Times New Roman" panose="02020603050405020304" pitchFamily="18" charset="0"/>
            </a:endParaRPr>
          </a:p>
        </p:txBody>
      </p:sp>
    </p:spTree>
    <p:extLst>
      <p:ext uri="{BB962C8B-B14F-4D97-AF65-F5344CB8AC3E}">
        <p14:creationId xmlns:p14="http://schemas.microsoft.com/office/powerpoint/2010/main" val="42998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46</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078802292"/>
              </p:ext>
            </p:extLst>
          </p:nvPr>
        </p:nvGraphicFramePr>
        <p:xfrm>
          <a:off x="1858551" y="221375"/>
          <a:ext cx="10068675" cy="6045917"/>
        </p:xfrm>
        <a:graphic>
          <a:graphicData uri="http://schemas.openxmlformats.org/drawingml/2006/table">
            <a:tbl>
              <a:tblPr firstRow="1" bandRow="1">
                <a:tableStyleId>{5C22544A-7EE6-4342-B048-85BDC9FD1C3A}</a:tableStyleId>
              </a:tblPr>
              <a:tblGrid>
                <a:gridCol w="6617152">
                  <a:extLst>
                    <a:ext uri="{9D8B030D-6E8A-4147-A177-3AD203B41FA5}">
                      <a16:colId xmlns:a16="http://schemas.microsoft.com/office/drawing/2014/main" val="1425804619"/>
                    </a:ext>
                  </a:extLst>
                </a:gridCol>
                <a:gridCol w="3451523">
                  <a:extLst>
                    <a:ext uri="{9D8B030D-6E8A-4147-A177-3AD203B41FA5}">
                      <a16:colId xmlns:a16="http://schemas.microsoft.com/office/drawing/2014/main" val="2274368862"/>
                    </a:ext>
                  </a:extLst>
                </a:gridCol>
              </a:tblGrid>
              <a:tr h="427332">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618585">
                <a:tc>
                  <a:txBody>
                    <a:bodyPr/>
                    <a:lstStyle/>
                    <a:p>
                      <a:r>
                        <a:rPr lang="en-US" sz="2000" b="0" u="sng" kern="1200" dirty="0">
                          <a:solidFill>
                            <a:schemeClr val="dk1"/>
                          </a:solidFill>
                          <a:effectLst/>
                          <a:latin typeface="+mn-lt"/>
                          <a:ea typeface="+mn-ea"/>
                          <a:cs typeface="+mn-cs"/>
                        </a:rPr>
                        <a:t>BIPLANE METHOD OF DISKS</a:t>
                      </a:r>
                    </a:p>
                    <a:p>
                      <a:endParaRPr lang="en-US" sz="2000" b="0" kern="1200" dirty="0">
                        <a:solidFill>
                          <a:schemeClr val="dk1"/>
                        </a:solidFill>
                        <a:effectLst/>
                        <a:latin typeface="+mn-lt"/>
                        <a:ea typeface="+mn-ea"/>
                        <a:cs typeface="+mn-cs"/>
                      </a:endParaRPr>
                    </a:p>
                    <a:p>
                      <a:pPr marL="404813"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kern="1200" dirty="0">
                          <a:solidFill>
                            <a:schemeClr val="dk1"/>
                          </a:solidFill>
                          <a:effectLst/>
                          <a:latin typeface="+mn-lt"/>
                          <a:ea typeface="+mn-ea"/>
                          <a:cs typeface="+mn-cs"/>
                        </a:rPr>
                        <a:t>if 3D volumetric analysis not available, biplane method of disks is next best &amp; most common method</a:t>
                      </a:r>
                    </a:p>
                    <a:p>
                      <a:pPr marL="404813"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kern="1200" dirty="0">
                          <a:solidFill>
                            <a:schemeClr val="dk1"/>
                          </a:solidFill>
                          <a:effectLst/>
                          <a:latin typeface="+mn-lt"/>
                          <a:ea typeface="+mn-ea"/>
                          <a:cs typeface="+mn-cs"/>
                        </a:rPr>
                        <a:t>reliable estimate of </a:t>
                      </a:r>
                      <a:r>
                        <a:rPr lang="en-US" sz="2000" b="0" kern="1200" dirty="0">
                          <a:solidFill>
                            <a:schemeClr val="dk1"/>
                          </a:solidFill>
                          <a:effectLst/>
                          <a:latin typeface="+mn-lt"/>
                          <a:ea typeface="+mn-ea"/>
                          <a:cs typeface="+mn-cs"/>
                        </a:rPr>
                        <a:t>LVEDV &amp; LVESV </a:t>
                      </a:r>
                      <a:endParaRPr lang="en-US" sz="2000" kern="1200" dirty="0">
                        <a:solidFill>
                          <a:schemeClr val="dk1"/>
                        </a:solidFill>
                        <a:effectLst/>
                        <a:latin typeface="+mn-lt"/>
                        <a:ea typeface="+mn-ea"/>
                        <a:cs typeface="+mn-cs"/>
                      </a:endParaRPr>
                    </a:p>
                    <a:p>
                      <a:pPr marL="404813" indent="-342900">
                        <a:buFont typeface="Wingdings" panose="05000000000000000000" pitchFamily="2" charset="2"/>
                        <a:buChar char="ü"/>
                      </a:pPr>
                      <a:r>
                        <a:rPr lang="en-US" sz="2000" kern="1200" dirty="0">
                          <a:solidFill>
                            <a:schemeClr val="dk1"/>
                          </a:solidFill>
                          <a:effectLst/>
                          <a:latin typeface="+mn-lt"/>
                          <a:ea typeface="+mn-ea"/>
                          <a:cs typeface="+mn-cs"/>
                        </a:rPr>
                        <a:t>zoom, avoid apical foreshortening</a:t>
                      </a:r>
                    </a:p>
                    <a:p>
                      <a:pPr marL="404813" indent="-342900">
                        <a:buFont typeface="Wingdings" panose="05000000000000000000" pitchFamily="2" charset="2"/>
                        <a:buChar char="ü"/>
                      </a:pPr>
                      <a:r>
                        <a:rPr lang="en-US" sz="2000" kern="1200" dirty="0">
                          <a:solidFill>
                            <a:schemeClr val="dk1"/>
                          </a:solidFill>
                          <a:effectLst/>
                          <a:latin typeface="+mn-lt"/>
                          <a:ea typeface="+mn-ea"/>
                          <a:cs typeface="+mn-cs"/>
                        </a:rPr>
                        <a:t>if indicated, use contrast agent </a:t>
                      </a:r>
                    </a:p>
                    <a:p>
                      <a:pPr marL="404813" indent="-342900">
                        <a:buFont typeface="Wingdings" panose="05000000000000000000" pitchFamily="2" charset="2"/>
                        <a:buChar char="ü"/>
                      </a:pPr>
                      <a:r>
                        <a:rPr lang="en-US" sz="2000" kern="1200" dirty="0">
                          <a:solidFill>
                            <a:schemeClr val="dk1"/>
                          </a:solidFill>
                          <a:effectLst/>
                          <a:latin typeface="+mn-lt"/>
                          <a:ea typeface="+mn-ea"/>
                          <a:cs typeface="+mn-cs"/>
                        </a:rPr>
                        <a:t>4C &amp; 2C, acquire EDV</a:t>
                      </a:r>
                    </a:p>
                    <a:p>
                      <a:pPr marL="404813" indent="-342900">
                        <a:buFont typeface="Wingdings" panose="05000000000000000000" pitchFamily="2" charset="2"/>
                        <a:buChar char="ü"/>
                      </a:pPr>
                      <a:r>
                        <a:rPr lang="en-US" sz="2000" kern="1200" dirty="0">
                          <a:solidFill>
                            <a:schemeClr val="dk1"/>
                          </a:solidFill>
                          <a:effectLst/>
                          <a:latin typeface="+mn-lt"/>
                          <a:ea typeface="+mn-ea"/>
                          <a:cs typeface="+mn-cs"/>
                        </a:rPr>
                        <a:t>4C &amp; 2C, acquire ESV</a:t>
                      </a:r>
                    </a:p>
                    <a:p>
                      <a:pPr marL="404813" indent="-342900">
                        <a:buFont typeface="Wingdings" panose="05000000000000000000" pitchFamily="2" charset="2"/>
                        <a:buChar char="ü"/>
                      </a:pPr>
                      <a:r>
                        <a:rPr lang="en-US" sz="2000" kern="1200" dirty="0">
                          <a:solidFill>
                            <a:schemeClr val="dk1"/>
                          </a:solidFill>
                          <a:effectLst/>
                          <a:latin typeface="+mn-lt"/>
                          <a:ea typeface="+mn-ea"/>
                          <a:cs typeface="+mn-cs"/>
                        </a:rPr>
                        <a:t>4C &amp; 2C, acquire LV length</a:t>
                      </a:r>
                    </a:p>
                    <a:p>
                      <a:pPr marL="571500" indent="-285750">
                        <a:buFont typeface="Courier New" panose="02070309020205020404" pitchFamily="49" charset="0"/>
                        <a:buChar char="o"/>
                      </a:pPr>
                      <a:endParaRPr lang="en-US" sz="11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5923" y="5171401"/>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962153" y="864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3">
            <a:extLst>
              <a:ext uri="{FF2B5EF4-FFF2-40B4-BE49-F238E27FC236}">
                <a16:creationId xmlns:a16="http://schemas.microsoft.com/office/drawing/2014/main" id="{B01CE8CC-6FA3-44B5-8DA6-267028F5EF4B}"/>
              </a:ext>
            </a:extLst>
          </p:cNvPr>
          <p:cNvSpPr>
            <a:spLocks noChangeArrowheads="1"/>
          </p:cNvSpPr>
          <p:nvPr/>
        </p:nvSpPr>
        <p:spPr bwMode="auto">
          <a:xfrm>
            <a:off x="4332270" y="4847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2" name="Rectangle 4">
            <a:extLst>
              <a:ext uri="{FF2B5EF4-FFF2-40B4-BE49-F238E27FC236}">
                <a16:creationId xmlns:a16="http://schemas.microsoft.com/office/drawing/2014/main" id="{6B6A8103-DB1D-472E-AE8D-B66DECBF3E8E}"/>
              </a:ext>
            </a:extLst>
          </p:cNvPr>
          <p:cNvSpPr>
            <a:spLocks noChangeArrowheads="1"/>
          </p:cNvSpPr>
          <p:nvPr/>
        </p:nvSpPr>
        <p:spPr bwMode="auto">
          <a:xfrm>
            <a:off x="4332270" y="25992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7">
            <a:extLst>
              <a:ext uri="{FF2B5EF4-FFF2-40B4-BE49-F238E27FC236}">
                <a16:creationId xmlns:a16="http://schemas.microsoft.com/office/drawing/2014/main" id="{997870F2-D366-4FBF-B280-97B3C1A4FFFF}"/>
              </a:ext>
            </a:extLst>
          </p:cNvPr>
          <p:cNvSpPr>
            <a:spLocks noChangeArrowheads="1"/>
          </p:cNvSpPr>
          <p:nvPr/>
        </p:nvSpPr>
        <p:spPr bwMode="auto">
          <a:xfrm>
            <a:off x="2710147" y="94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2" name="Rectangle 8">
            <a:extLst>
              <a:ext uri="{FF2B5EF4-FFF2-40B4-BE49-F238E27FC236}">
                <a16:creationId xmlns:a16="http://schemas.microsoft.com/office/drawing/2014/main" id="{34149BB3-F1E1-48C5-A6F5-07B8587D5A1D}"/>
              </a:ext>
            </a:extLst>
          </p:cNvPr>
          <p:cNvSpPr>
            <a:spLocks noChangeArrowheads="1"/>
          </p:cNvSpPr>
          <p:nvPr/>
        </p:nvSpPr>
        <p:spPr bwMode="auto">
          <a:xfrm>
            <a:off x="2710147" y="3075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4" name="Table 63">
            <a:extLst>
              <a:ext uri="{FF2B5EF4-FFF2-40B4-BE49-F238E27FC236}">
                <a16:creationId xmlns:a16="http://schemas.microsoft.com/office/drawing/2014/main" id="{7470D59B-86F2-4296-815C-D0D68DD4084B}"/>
              </a:ext>
            </a:extLst>
          </p:cNvPr>
          <p:cNvGraphicFramePr>
            <a:graphicFrameLocks noGrp="1"/>
          </p:cNvGraphicFramePr>
          <p:nvPr>
            <p:extLst>
              <p:ext uri="{D42A27DB-BD31-4B8C-83A1-F6EECF244321}">
                <p14:modId xmlns:p14="http://schemas.microsoft.com/office/powerpoint/2010/main" val="396269105"/>
              </p:ext>
            </p:extLst>
          </p:nvPr>
        </p:nvGraphicFramePr>
        <p:xfrm>
          <a:off x="1866769" y="4291235"/>
          <a:ext cx="6582250" cy="1687068"/>
        </p:xfrm>
        <a:graphic>
          <a:graphicData uri="http://schemas.openxmlformats.org/drawingml/2006/table">
            <a:tbl>
              <a:tblPr firstRow="1" bandRow="1">
                <a:tableStyleId>{5C22544A-7EE6-4342-B048-85BDC9FD1C3A}</a:tableStyleId>
              </a:tblPr>
              <a:tblGrid>
                <a:gridCol w="4069884">
                  <a:extLst>
                    <a:ext uri="{9D8B030D-6E8A-4147-A177-3AD203B41FA5}">
                      <a16:colId xmlns:a16="http://schemas.microsoft.com/office/drawing/2014/main" val="2447459376"/>
                    </a:ext>
                  </a:extLst>
                </a:gridCol>
                <a:gridCol w="1367326">
                  <a:extLst>
                    <a:ext uri="{9D8B030D-6E8A-4147-A177-3AD203B41FA5}">
                      <a16:colId xmlns:a16="http://schemas.microsoft.com/office/drawing/2014/main" val="1557894316"/>
                    </a:ext>
                  </a:extLst>
                </a:gridCol>
                <a:gridCol w="1145040">
                  <a:extLst>
                    <a:ext uri="{9D8B030D-6E8A-4147-A177-3AD203B41FA5}">
                      <a16:colId xmlns:a16="http://schemas.microsoft.com/office/drawing/2014/main" val="3216815137"/>
                    </a:ext>
                  </a:extLst>
                </a:gridCol>
              </a:tblGrid>
              <a:tr h="333915">
                <a:tc>
                  <a:txBody>
                    <a:bodyPr/>
                    <a:lstStyle/>
                    <a:p>
                      <a:pPr marL="0" marR="0" algn="ctr">
                        <a:spcBef>
                          <a:spcPts val="0"/>
                        </a:spcBef>
                        <a:spcAft>
                          <a:spcPts val="0"/>
                        </a:spcAft>
                      </a:pPr>
                      <a:r>
                        <a:rPr lang="en-US" sz="2400" b="0" dirty="0">
                          <a:solidFill>
                            <a:schemeClr val="tx1"/>
                          </a:solidFill>
                          <a:effectLst/>
                          <a:latin typeface="+mj-lt"/>
                          <a:ea typeface="Times New Roman" panose="02020603050405020304" pitchFamily="18" charset="0"/>
                        </a:rPr>
                        <a:t>BIPLANE METHOD OF DISKS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690"/>
                    </a:solidFill>
                  </a:tcPr>
                </a:tc>
                <a:tc>
                  <a:txBody>
                    <a:bodyPr/>
                    <a:lstStyle/>
                    <a:p>
                      <a:pPr marL="0" marR="0" algn="ctr">
                        <a:spcBef>
                          <a:spcPts val="0"/>
                        </a:spcBef>
                        <a:spcAft>
                          <a:spcPts val="0"/>
                        </a:spcAft>
                      </a:pPr>
                      <a:r>
                        <a:rPr lang="en-US" sz="2400" b="0" dirty="0">
                          <a:solidFill>
                            <a:schemeClr val="tx1"/>
                          </a:solidFill>
                          <a:effectLst/>
                          <a:latin typeface="+mj-lt"/>
                          <a:ea typeface="Times New Roman" panose="02020603050405020304" pitchFamily="18" charset="0"/>
                        </a:rPr>
                        <a:t>FEMALE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690"/>
                    </a:solidFill>
                  </a:tcPr>
                </a:tc>
                <a:tc>
                  <a:txBody>
                    <a:bodyPr/>
                    <a:lstStyle/>
                    <a:p>
                      <a:pPr marL="0" marR="0" algn="ctr">
                        <a:spcBef>
                          <a:spcPts val="0"/>
                        </a:spcBef>
                        <a:spcAft>
                          <a:spcPts val="0"/>
                        </a:spcAft>
                      </a:pPr>
                      <a:r>
                        <a:rPr lang="en-US" sz="2400" b="0" dirty="0">
                          <a:solidFill>
                            <a:schemeClr val="tx1"/>
                          </a:solidFill>
                          <a:effectLst/>
                          <a:latin typeface="+mj-lt"/>
                          <a:ea typeface="Times New Roman" panose="02020603050405020304" pitchFamily="18" charset="0"/>
                        </a:rPr>
                        <a:t>MALE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690"/>
                    </a:solidFill>
                  </a:tcPr>
                </a:tc>
                <a:extLst>
                  <a:ext uri="{0D108BD9-81ED-4DB2-BD59-A6C34878D82A}">
                    <a16:rowId xmlns:a16="http://schemas.microsoft.com/office/drawing/2014/main" val="3925616826"/>
                  </a:ext>
                </a:extLst>
              </a:tr>
              <a:tr h="374263">
                <a:tc>
                  <a:txBody>
                    <a:bodyPr/>
                    <a:lstStyle/>
                    <a:p>
                      <a:pPr marL="0" marR="0">
                        <a:lnSpc>
                          <a:spcPct val="150000"/>
                        </a:lnSpc>
                        <a:spcBef>
                          <a:spcPts val="0"/>
                        </a:spcBef>
                        <a:spcAft>
                          <a:spcPts val="0"/>
                        </a:spcAft>
                      </a:pPr>
                      <a:r>
                        <a:rPr lang="en-US" sz="2000" b="0" dirty="0">
                          <a:effectLst/>
                          <a:latin typeface="+mn-lt"/>
                          <a:ea typeface="Times New Roman" panose="02020603050405020304" pitchFamily="18" charset="0"/>
                        </a:rPr>
                        <a:t>EDV indexed to BSA (mL/m</a:t>
                      </a:r>
                      <a:r>
                        <a:rPr lang="en-US" sz="2000" b="0" baseline="30000" dirty="0">
                          <a:effectLst/>
                          <a:latin typeface="+mn-lt"/>
                          <a:ea typeface="Times New Roman" panose="02020603050405020304" pitchFamily="18" charset="0"/>
                        </a:rPr>
                        <a:t>2</a:t>
                      </a:r>
                      <a:r>
                        <a:rPr lang="en-US" sz="2000" b="0" dirty="0">
                          <a:effectLst/>
                          <a:latin typeface="+mn-lt"/>
                          <a:ea typeface="Times New Roman" panose="02020603050405020304" pitchFamily="18"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50000"/>
                        </a:lnSpc>
                        <a:spcBef>
                          <a:spcPts val="0"/>
                        </a:spcBef>
                        <a:spcAft>
                          <a:spcPts val="0"/>
                        </a:spcAft>
                      </a:pPr>
                      <a:r>
                        <a:rPr lang="en-US" sz="2000" b="0" dirty="0">
                          <a:effectLst/>
                          <a:latin typeface="+mn-lt"/>
                          <a:ea typeface="Times New Roman" panose="02020603050405020304" pitchFamily="18" charset="0"/>
                        </a:rPr>
                        <a:t>&lt; 61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50000"/>
                        </a:lnSpc>
                        <a:spcBef>
                          <a:spcPts val="0"/>
                        </a:spcBef>
                        <a:spcAft>
                          <a:spcPts val="0"/>
                        </a:spcAft>
                      </a:pPr>
                      <a:r>
                        <a:rPr lang="en-US" sz="2000" b="0" dirty="0">
                          <a:effectLst/>
                          <a:latin typeface="+mn-lt"/>
                          <a:ea typeface="Times New Roman" panose="02020603050405020304" pitchFamily="18" charset="0"/>
                        </a:rPr>
                        <a:t>&lt; 74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667140653"/>
                  </a:ext>
                </a:extLst>
              </a:tr>
              <a:tr h="374263">
                <a:tc>
                  <a:txBody>
                    <a:bodyPr/>
                    <a:lstStyle/>
                    <a:p>
                      <a:pPr marL="0" marR="0">
                        <a:lnSpc>
                          <a:spcPct val="150000"/>
                        </a:lnSpc>
                        <a:spcBef>
                          <a:spcPts val="0"/>
                        </a:spcBef>
                        <a:spcAft>
                          <a:spcPts val="0"/>
                        </a:spcAft>
                      </a:pPr>
                      <a:r>
                        <a:rPr lang="en-US" sz="2000" b="0" dirty="0">
                          <a:effectLst/>
                          <a:latin typeface="+mn-lt"/>
                          <a:ea typeface="Times New Roman" panose="02020603050405020304" pitchFamily="18" charset="0"/>
                        </a:rPr>
                        <a:t>ESV indexed to BSA (mL/m</a:t>
                      </a:r>
                      <a:r>
                        <a:rPr lang="en-US" sz="2000" b="0" baseline="30000" dirty="0">
                          <a:effectLst/>
                          <a:latin typeface="+mn-lt"/>
                          <a:ea typeface="Times New Roman" panose="02020603050405020304" pitchFamily="18" charset="0"/>
                        </a:rPr>
                        <a:t>2</a:t>
                      </a:r>
                      <a:r>
                        <a:rPr lang="en-US" sz="2000" b="0" dirty="0">
                          <a:effectLst/>
                          <a:latin typeface="+mn-lt"/>
                          <a:ea typeface="Times New Roman" panose="02020603050405020304" pitchFamily="18"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50000"/>
                        </a:lnSpc>
                        <a:spcBef>
                          <a:spcPts val="0"/>
                        </a:spcBef>
                        <a:spcAft>
                          <a:spcPts val="0"/>
                        </a:spcAft>
                      </a:pPr>
                      <a:r>
                        <a:rPr lang="en-US" sz="2000" b="0" dirty="0">
                          <a:effectLst/>
                          <a:latin typeface="+mn-lt"/>
                          <a:ea typeface="Times New Roman" panose="02020603050405020304" pitchFamily="18" charset="0"/>
                        </a:rPr>
                        <a:t>&lt; 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50000"/>
                        </a:lnSpc>
                        <a:spcBef>
                          <a:spcPts val="0"/>
                        </a:spcBef>
                        <a:spcAft>
                          <a:spcPts val="0"/>
                        </a:spcAft>
                      </a:pPr>
                      <a:r>
                        <a:rPr lang="en-US" sz="2000" b="0" dirty="0">
                          <a:effectLst/>
                          <a:latin typeface="+mn-lt"/>
                          <a:ea typeface="Times New Roman" panose="02020603050405020304" pitchFamily="18" charset="0"/>
                        </a:rPr>
                        <a:t>&lt; 31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488620691"/>
                  </a:ext>
                </a:extLst>
              </a:tr>
              <a:tr h="457742">
                <a:tc>
                  <a:txBody>
                    <a:bodyPr/>
                    <a:lstStyle/>
                    <a:p>
                      <a:pPr marL="0" marR="0">
                        <a:lnSpc>
                          <a:spcPct val="150000"/>
                        </a:lnSpc>
                        <a:spcBef>
                          <a:spcPts val="0"/>
                        </a:spcBef>
                        <a:spcAft>
                          <a:spcPts val="0"/>
                        </a:spcAft>
                      </a:pPr>
                      <a:r>
                        <a:rPr lang="en-US" sz="2000" b="0" dirty="0">
                          <a:effectLst/>
                          <a:latin typeface="+mn-lt"/>
                          <a:ea typeface="Times New Roman" panose="02020603050405020304" pitchFamily="18" charset="0"/>
                        </a:rPr>
                        <a:t>LVEF % (20+ years)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lnSpc>
                          <a:spcPct val="150000"/>
                        </a:lnSpc>
                      </a:pPr>
                      <a:r>
                        <a:rPr lang="en-US" sz="2000" b="0" kern="1200" dirty="0">
                          <a:solidFill>
                            <a:schemeClr val="dk1"/>
                          </a:solidFill>
                          <a:effectLst/>
                          <a:latin typeface="+mn-lt"/>
                          <a:ea typeface="+mn-ea"/>
                          <a:cs typeface="+mn-cs"/>
                        </a:rPr>
                        <a:t>53 - 73%</a:t>
                      </a:r>
                      <a:endParaRPr lang="en-US" sz="20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050" dirty="0"/>
                    </a:p>
                  </a:txBody>
                  <a:tcPr>
                    <a:solidFill>
                      <a:schemeClr val="accent6">
                        <a:lumMod val="60000"/>
                        <a:lumOff val="40000"/>
                      </a:schemeClr>
                    </a:solidFill>
                  </a:tcPr>
                </a:tc>
                <a:extLst>
                  <a:ext uri="{0D108BD9-81ED-4DB2-BD59-A6C34878D82A}">
                    <a16:rowId xmlns:a16="http://schemas.microsoft.com/office/drawing/2014/main" val="3150076411"/>
                  </a:ext>
                </a:extLst>
              </a:tr>
            </a:tbl>
          </a:graphicData>
        </a:graphic>
      </p:graphicFrame>
      <p:sp>
        <p:nvSpPr>
          <p:cNvPr id="65" name="TextBox 64">
            <a:extLst>
              <a:ext uri="{FF2B5EF4-FFF2-40B4-BE49-F238E27FC236}">
                <a16:creationId xmlns:a16="http://schemas.microsoft.com/office/drawing/2014/main" id="{1ED94B24-766F-40F8-BA1A-D8CD494D08EC}"/>
              </a:ext>
            </a:extLst>
          </p:cNvPr>
          <p:cNvSpPr txBox="1"/>
          <p:nvPr/>
        </p:nvSpPr>
        <p:spPr>
          <a:xfrm>
            <a:off x="19436" y="4310918"/>
            <a:ext cx="1838541"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is the </a:t>
            </a:r>
          </a:p>
          <a:p>
            <a:pPr algn="ctr"/>
            <a:r>
              <a:rPr lang="en-US" sz="2000" dirty="0">
                <a:solidFill>
                  <a:srgbClr val="7030A0"/>
                </a:solidFill>
                <a:latin typeface="Gabriola" panose="04040605051002020D02" pitchFamily="82" charset="0"/>
              </a:rPr>
              <a:t>LVEF formula?</a:t>
            </a:r>
          </a:p>
        </p:txBody>
      </p:sp>
      <p:sp>
        <p:nvSpPr>
          <p:cNvPr id="37" name="TextBox 36">
            <a:extLst>
              <a:ext uri="{FF2B5EF4-FFF2-40B4-BE49-F238E27FC236}">
                <a16:creationId xmlns:a16="http://schemas.microsoft.com/office/drawing/2014/main" id="{C3B069C4-C5F6-4D42-9CC0-BF91F751DF13}"/>
              </a:ext>
            </a:extLst>
          </p:cNvPr>
          <p:cNvSpPr txBox="1"/>
          <p:nvPr/>
        </p:nvSpPr>
        <p:spPr>
          <a:xfrm>
            <a:off x="8480570" y="772319"/>
            <a:ext cx="473584" cy="3339376"/>
          </a:xfrm>
          <a:prstGeom prst="rect">
            <a:avLst/>
          </a:prstGeom>
          <a:noFill/>
        </p:spPr>
        <p:txBody>
          <a:bodyPr wrap="square" rtlCol="0">
            <a:spAutoFit/>
          </a:bodyPr>
          <a:lstStyle/>
          <a:p>
            <a:r>
              <a:rPr lang="en-US" dirty="0"/>
              <a:t>4C</a:t>
            </a:r>
          </a:p>
          <a:p>
            <a:endParaRPr lang="en-US" dirty="0"/>
          </a:p>
          <a:p>
            <a:endParaRPr lang="en-US" dirty="0"/>
          </a:p>
          <a:p>
            <a:endParaRPr lang="en-US" dirty="0"/>
          </a:p>
          <a:p>
            <a:endParaRPr lang="en-US" dirty="0"/>
          </a:p>
          <a:p>
            <a:endParaRPr lang="en-US" dirty="0"/>
          </a:p>
          <a:p>
            <a:endParaRPr lang="en-US" dirty="0"/>
          </a:p>
          <a:p>
            <a:endParaRPr lang="en-US" dirty="0"/>
          </a:p>
          <a:p>
            <a:endParaRPr lang="en-US" sz="2000" dirty="0"/>
          </a:p>
          <a:p>
            <a:endParaRPr lang="en-US" sz="1100" dirty="0"/>
          </a:p>
          <a:p>
            <a:endParaRPr lang="en-US" dirty="0"/>
          </a:p>
          <a:p>
            <a:r>
              <a:rPr lang="en-US" dirty="0"/>
              <a:t>2C</a:t>
            </a:r>
          </a:p>
        </p:txBody>
      </p:sp>
      <p:sp>
        <p:nvSpPr>
          <p:cNvPr id="70" name="TextBox 69">
            <a:extLst>
              <a:ext uri="{FF2B5EF4-FFF2-40B4-BE49-F238E27FC236}">
                <a16:creationId xmlns:a16="http://schemas.microsoft.com/office/drawing/2014/main" id="{80B75AFA-97F2-24B9-7FF7-1AF9EC5A6AF8}"/>
              </a:ext>
            </a:extLst>
          </p:cNvPr>
          <p:cNvSpPr txBox="1"/>
          <p:nvPr/>
        </p:nvSpPr>
        <p:spPr>
          <a:xfrm>
            <a:off x="5284383" y="3207102"/>
            <a:ext cx="10544174" cy="369332"/>
          </a:xfrm>
          <a:prstGeom prst="rect">
            <a:avLst/>
          </a:prstGeom>
          <a:noFill/>
        </p:spPr>
        <p:txBody>
          <a:bodyPr wrap="square">
            <a:spAutoFit/>
          </a:bodyPr>
          <a:lstStyle/>
          <a:p>
            <a:r>
              <a:rPr lang="en-US" dirty="0"/>
              <a:t> </a:t>
            </a:r>
          </a:p>
        </p:txBody>
      </p:sp>
      <p:pic>
        <p:nvPicPr>
          <p:cNvPr id="73" name="Picture 72">
            <a:extLst>
              <a:ext uri="{FF2B5EF4-FFF2-40B4-BE49-F238E27FC236}">
                <a16:creationId xmlns:a16="http://schemas.microsoft.com/office/drawing/2014/main" id="{E3CEE84F-8BFC-EC6D-71A8-1B6E19949785}"/>
              </a:ext>
            </a:extLst>
          </p:cNvPr>
          <p:cNvPicPr>
            <a:picLocks noChangeAspect="1"/>
          </p:cNvPicPr>
          <p:nvPr/>
        </p:nvPicPr>
        <p:blipFill>
          <a:blip r:embed="rId2"/>
          <a:stretch>
            <a:fillRect/>
          </a:stretch>
        </p:blipFill>
        <p:spPr>
          <a:xfrm>
            <a:off x="8954154" y="3701728"/>
            <a:ext cx="2819867" cy="2327859"/>
          </a:xfrm>
          <a:prstGeom prst="rect">
            <a:avLst/>
          </a:prstGeom>
        </p:spPr>
      </p:pic>
      <p:pic>
        <p:nvPicPr>
          <p:cNvPr id="75" name="Picture 74">
            <a:extLst>
              <a:ext uri="{FF2B5EF4-FFF2-40B4-BE49-F238E27FC236}">
                <a16:creationId xmlns:a16="http://schemas.microsoft.com/office/drawing/2014/main" id="{036C55B7-232D-9C0D-8DE7-8CEE4A4CE850}"/>
              </a:ext>
            </a:extLst>
          </p:cNvPr>
          <p:cNvPicPr>
            <a:picLocks noChangeAspect="1"/>
          </p:cNvPicPr>
          <p:nvPr/>
        </p:nvPicPr>
        <p:blipFill>
          <a:blip r:embed="rId3"/>
          <a:stretch>
            <a:fillRect/>
          </a:stretch>
        </p:blipFill>
        <p:spPr>
          <a:xfrm>
            <a:off x="8920440" y="764318"/>
            <a:ext cx="2857500" cy="2364581"/>
          </a:xfrm>
          <a:prstGeom prst="rect">
            <a:avLst/>
          </a:prstGeom>
        </p:spPr>
      </p:pic>
    </p:spTree>
    <p:extLst>
      <p:ext uri="{BB962C8B-B14F-4D97-AF65-F5344CB8AC3E}">
        <p14:creationId xmlns:p14="http://schemas.microsoft.com/office/powerpoint/2010/main" val="3714474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47</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4178377131"/>
              </p:ext>
            </p:extLst>
          </p:nvPr>
        </p:nvGraphicFramePr>
        <p:xfrm>
          <a:off x="9353" y="-12971"/>
          <a:ext cx="12222507" cy="6310756"/>
        </p:xfrm>
        <a:graphic>
          <a:graphicData uri="http://schemas.openxmlformats.org/drawingml/2006/table">
            <a:tbl>
              <a:tblPr firstRow="1" bandRow="1">
                <a:tableStyleId>{5C22544A-7EE6-4342-B048-85BDC9FD1C3A}</a:tableStyleId>
              </a:tblPr>
              <a:tblGrid>
                <a:gridCol w="804313">
                  <a:extLst>
                    <a:ext uri="{9D8B030D-6E8A-4147-A177-3AD203B41FA5}">
                      <a16:colId xmlns:a16="http://schemas.microsoft.com/office/drawing/2014/main" val="3969356882"/>
                    </a:ext>
                  </a:extLst>
                </a:gridCol>
                <a:gridCol w="5456964">
                  <a:extLst>
                    <a:ext uri="{9D8B030D-6E8A-4147-A177-3AD203B41FA5}">
                      <a16:colId xmlns:a16="http://schemas.microsoft.com/office/drawing/2014/main" val="1425804619"/>
                    </a:ext>
                  </a:extLst>
                </a:gridCol>
                <a:gridCol w="5961230">
                  <a:extLst>
                    <a:ext uri="{9D8B030D-6E8A-4147-A177-3AD203B41FA5}">
                      <a16:colId xmlns:a16="http://schemas.microsoft.com/office/drawing/2014/main" val="2274368862"/>
                    </a:ext>
                  </a:extLst>
                </a:gridCol>
              </a:tblGrid>
              <a:tr h="428116">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228265">
                <a:tc>
                  <a:txBody>
                    <a:bodyPr/>
                    <a:lstStyle/>
                    <a:p>
                      <a:r>
                        <a:rPr lang="en-US" sz="2400" dirty="0">
                          <a:latin typeface="+mj-lt"/>
                        </a:rPr>
                        <a:t>4C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51) AMVL &amp; PMVL </a:t>
                      </a:r>
                    </a:p>
                    <a:p>
                      <a:endParaRPr lang="en-US" sz="800" kern="1200" dirty="0">
                        <a:solidFill>
                          <a:schemeClr val="dk1"/>
                        </a:solidFill>
                        <a:effectLst/>
                        <a:latin typeface="+mn-lt"/>
                        <a:ea typeface="+mn-ea"/>
                        <a:cs typeface="+mn-cs"/>
                      </a:endParaRPr>
                    </a:p>
                    <a:p>
                      <a:pPr marL="569913" indent="-279400">
                        <a:buFont typeface="Arial" panose="020B0604020202020204" pitchFamily="34" charset="0"/>
                        <a:buChar char="•"/>
                      </a:pPr>
                      <a:r>
                        <a:rPr lang="en-US" sz="2000" kern="1200" dirty="0">
                          <a:solidFill>
                            <a:schemeClr val="dk1"/>
                          </a:solidFill>
                          <a:effectLst/>
                          <a:latin typeface="+mn-lt"/>
                          <a:ea typeface="+mn-ea"/>
                          <a:cs typeface="+mn-cs"/>
                        </a:rPr>
                        <a:t>thin, pliable &amp; unrestricted opening</a:t>
                      </a:r>
                    </a:p>
                    <a:p>
                      <a:pPr marL="569913" indent="-279400">
                        <a:buFont typeface="Arial" panose="020B0604020202020204" pitchFamily="34" charset="0"/>
                        <a:buChar char="•"/>
                      </a:pPr>
                      <a:r>
                        <a:rPr lang="en-US" sz="2000" kern="1200" dirty="0">
                          <a:solidFill>
                            <a:schemeClr val="dk1"/>
                          </a:solidFill>
                          <a:effectLst/>
                          <a:latin typeface="+mn-lt"/>
                          <a:ea typeface="+mn-ea"/>
                          <a:cs typeface="+mn-cs"/>
                        </a:rPr>
                        <a:t>AMVL more mobile </a:t>
                      </a:r>
                    </a:p>
                    <a:p>
                      <a:pPr marL="569913" indent="-279400">
                        <a:buFont typeface="Arial" panose="020B0604020202020204" pitchFamily="34" charset="0"/>
                        <a:buChar char="•"/>
                      </a:pPr>
                      <a:r>
                        <a:rPr lang="en-US" sz="2000" kern="1200" dirty="0">
                          <a:solidFill>
                            <a:schemeClr val="dk1"/>
                          </a:solidFill>
                          <a:effectLst/>
                          <a:latin typeface="+mn-lt"/>
                          <a:ea typeface="+mn-ea"/>
                          <a:cs typeface="+mn-cs"/>
                        </a:rPr>
                        <a:t>no MVP/MAC</a:t>
                      </a:r>
                    </a:p>
                    <a:p>
                      <a:pPr marL="342900" indent="-342900">
                        <a:buFont typeface="Arial" panose="020B0604020202020204" pitchFamily="34" charset="0"/>
                        <a:buChar char="•"/>
                      </a:pPr>
                      <a:endParaRPr lang="en-US" sz="12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 52) LA </a:t>
                      </a:r>
                    </a:p>
                    <a:p>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most posterior chamber</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reservoir that receives PV4 return</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passageway to LV</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contractile pump</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LA appears slightly larger than RA</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smaller than ventricles</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LAVi = LAV/BSA </a:t>
                      </a:r>
                      <a:r>
                        <a:rPr lang="en-US" sz="2000" i="0" kern="1200" dirty="0">
                          <a:solidFill>
                            <a:schemeClr val="dk1"/>
                          </a:solidFill>
                          <a:effectLst/>
                          <a:latin typeface="+mn-lt"/>
                          <a:ea typeface="+mn-ea"/>
                          <a:cs typeface="+mn-cs"/>
                        </a:rPr>
                        <a:t>(details to follow) </a:t>
                      </a:r>
                    </a:p>
                    <a:p>
                      <a:pPr marL="285750" indent="-285750">
                        <a:buFont typeface="Arial" panose="020B0604020202020204" pitchFamily="34" charset="0"/>
                        <a:buChar char="•"/>
                      </a:pPr>
                      <a:endParaRPr lang="en-US" sz="1200" kern="1200" dirty="0">
                        <a:solidFill>
                          <a:schemeClr val="dk1"/>
                        </a:solidFill>
                        <a:effectLst/>
                        <a:latin typeface="+mn-lt"/>
                        <a:ea typeface="+mn-ea"/>
                        <a:cs typeface="+mn-cs"/>
                      </a:endParaRPr>
                    </a:p>
                    <a:p>
                      <a:pPr marL="342900" indent="-342900">
                        <a:buFont typeface="Arial" panose="020B0604020202020204" pitchFamily="34" charset="0"/>
                        <a:buAutoNum type="arabicParenR" startAt="53"/>
                      </a:pPr>
                      <a:r>
                        <a:rPr lang="en-US" sz="2000" kern="1200" dirty="0">
                          <a:solidFill>
                            <a:schemeClr val="dk1"/>
                          </a:solidFill>
                          <a:effectLst/>
                          <a:latin typeface="+mn-lt"/>
                          <a:ea typeface="+mn-ea"/>
                          <a:cs typeface="+mn-cs"/>
                        </a:rPr>
                        <a:t> Rule out LA abnormalities</a:t>
                      </a:r>
                    </a:p>
                    <a:p>
                      <a:pPr marL="573088" indent="-287338">
                        <a:buFont typeface="Arial" panose="020B0604020202020204" pitchFamily="34" charset="0"/>
                        <a:buChar char="•"/>
                      </a:pPr>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LAE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clot/mass</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IAS bowing/aneurysm</a:t>
                      </a:r>
                    </a:p>
                    <a:p>
                      <a:pPr marL="342900" indent="-342900">
                        <a:buFont typeface="Arial" panose="020B0604020202020204" pitchFamily="34" charset="0"/>
                        <a:buAutoNum type="arabicParenR" startAt="53"/>
                      </a:pPr>
                      <a:endParaRPr lang="en-US" sz="12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544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6" name="Object 45">
            <a:extLst>
              <a:ext uri="{FF2B5EF4-FFF2-40B4-BE49-F238E27FC236}">
                <a16:creationId xmlns:a16="http://schemas.microsoft.com/office/drawing/2014/main" id="{C3DA4C01-A6EE-44DB-8512-F652E1F4E62E}"/>
              </a:ext>
            </a:extLst>
          </p:cNvPr>
          <p:cNvGraphicFramePr>
            <a:graphicFrameLocks noChangeAspect="1"/>
          </p:cNvGraphicFramePr>
          <p:nvPr>
            <p:extLst>
              <p:ext uri="{D42A27DB-BD31-4B8C-83A1-F6EECF244321}">
                <p14:modId xmlns:p14="http://schemas.microsoft.com/office/powerpoint/2010/main" val="1353442869"/>
              </p:ext>
            </p:extLst>
          </p:nvPr>
        </p:nvGraphicFramePr>
        <p:xfrm>
          <a:off x="6556179" y="844541"/>
          <a:ext cx="2426990" cy="2426990"/>
        </p:xfrm>
        <a:graphic>
          <a:graphicData uri="http://schemas.openxmlformats.org/presentationml/2006/ole">
            <mc:AlternateContent xmlns:mc="http://schemas.openxmlformats.org/markup-compatibility/2006">
              <mc:Choice xmlns:v="urn:schemas-microsoft-com:vml" Requires="v">
                <p:oleObj name="Bitmap Image" r:id="rId3" imgW="3552381" imgH="3543795" progId="Paint.Picture">
                  <p:embed/>
                </p:oleObj>
              </mc:Choice>
              <mc:Fallback>
                <p:oleObj name="Bitmap Image" r:id="rId3" imgW="3552381" imgH="3543795" progId="Paint.Picture">
                  <p:embed/>
                  <p:pic>
                    <p:nvPicPr>
                      <p:cNvPr id="46" name="Object 45">
                        <a:extLst>
                          <a:ext uri="{FF2B5EF4-FFF2-40B4-BE49-F238E27FC236}">
                            <a16:creationId xmlns:a16="http://schemas.microsoft.com/office/drawing/2014/main" id="{C3DA4C01-A6EE-44DB-8512-F652E1F4E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179" y="844541"/>
                        <a:ext cx="2426990" cy="2426990"/>
                      </a:xfrm>
                      <a:prstGeom prst="rect">
                        <a:avLst/>
                      </a:prstGeom>
                      <a:noFill/>
                    </p:spPr>
                  </p:pic>
                </p:oleObj>
              </mc:Fallback>
            </mc:AlternateContent>
          </a:graphicData>
        </a:graphic>
      </p:graphicFrame>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 name="Object 51">
            <a:extLst>
              <a:ext uri="{FF2B5EF4-FFF2-40B4-BE49-F238E27FC236}">
                <a16:creationId xmlns:a16="http://schemas.microsoft.com/office/drawing/2014/main" id="{4144A71D-2679-4C3F-9329-9A1807628895}"/>
              </a:ext>
            </a:extLst>
          </p:cNvPr>
          <p:cNvGraphicFramePr>
            <a:graphicFrameLocks noChangeAspect="1"/>
          </p:cNvGraphicFramePr>
          <p:nvPr>
            <p:extLst>
              <p:ext uri="{D42A27DB-BD31-4B8C-83A1-F6EECF244321}">
                <p14:modId xmlns:p14="http://schemas.microsoft.com/office/powerpoint/2010/main" val="2191255095"/>
              </p:ext>
            </p:extLst>
          </p:nvPr>
        </p:nvGraphicFramePr>
        <p:xfrm>
          <a:off x="6556179" y="3600590"/>
          <a:ext cx="2445544" cy="2274355"/>
        </p:xfrm>
        <a:graphic>
          <a:graphicData uri="http://schemas.openxmlformats.org/presentationml/2006/ole">
            <mc:AlternateContent xmlns:mc="http://schemas.openxmlformats.org/markup-compatibility/2006">
              <mc:Choice xmlns:v="urn:schemas-microsoft-com:vml" Requires="v">
                <p:oleObj name="Bitmap Image" r:id="rId5" imgW="2838846" imgH="2629267" progId="Paint.Picture">
                  <p:embed/>
                </p:oleObj>
              </mc:Choice>
              <mc:Fallback>
                <p:oleObj name="Bitmap Image" r:id="rId5" imgW="2838846" imgH="2629267" progId="Paint.Picture">
                  <p:embed/>
                  <p:pic>
                    <p:nvPicPr>
                      <p:cNvPr id="52" name="Object 51">
                        <a:extLst>
                          <a:ext uri="{FF2B5EF4-FFF2-40B4-BE49-F238E27FC236}">
                            <a16:creationId xmlns:a16="http://schemas.microsoft.com/office/drawing/2014/main" id="{4144A71D-2679-4C3F-9329-9A1807628895}"/>
                          </a:ext>
                        </a:extLst>
                      </p:cNvPr>
                      <p:cNvPicPr>
                        <a:picLocks noChangeAspect="1" noChangeArrowheads="1"/>
                      </p:cNvPicPr>
                      <p:nvPr/>
                    </p:nvPicPr>
                    <p:blipFill>
                      <a:blip r:embed="rId6">
                        <a:lum bright="16000" contrast="20000"/>
                        <a:extLst>
                          <a:ext uri="{28A0092B-C50C-407E-A947-70E740481C1C}">
                            <a14:useLocalDpi xmlns:a14="http://schemas.microsoft.com/office/drawing/2010/main" val="0"/>
                          </a:ext>
                        </a:extLst>
                      </a:blip>
                      <a:srcRect/>
                      <a:stretch>
                        <a:fillRect/>
                      </a:stretch>
                    </p:blipFill>
                    <p:spPr bwMode="auto">
                      <a:xfrm>
                        <a:off x="6556179" y="3600590"/>
                        <a:ext cx="2445544" cy="2274355"/>
                      </a:xfrm>
                      <a:prstGeom prst="rect">
                        <a:avLst/>
                      </a:prstGeom>
                      <a:noFill/>
                    </p:spPr>
                  </p:pic>
                </p:oleObj>
              </mc:Fallback>
            </mc:AlternateContent>
          </a:graphicData>
        </a:graphic>
      </p:graphicFrame>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8" name="Object 57">
            <a:extLst>
              <a:ext uri="{FF2B5EF4-FFF2-40B4-BE49-F238E27FC236}">
                <a16:creationId xmlns:a16="http://schemas.microsoft.com/office/drawing/2014/main" id="{0CC599A2-33BF-4197-9F8D-9190077EE677}"/>
              </a:ext>
            </a:extLst>
          </p:cNvPr>
          <p:cNvGraphicFramePr>
            <a:graphicFrameLocks noChangeAspect="1"/>
          </p:cNvGraphicFramePr>
          <p:nvPr>
            <p:extLst>
              <p:ext uri="{D42A27DB-BD31-4B8C-83A1-F6EECF244321}">
                <p14:modId xmlns:p14="http://schemas.microsoft.com/office/powerpoint/2010/main" val="3601859280"/>
              </p:ext>
            </p:extLst>
          </p:nvPr>
        </p:nvGraphicFramePr>
        <p:xfrm>
          <a:off x="9209510" y="3608865"/>
          <a:ext cx="2747447" cy="2257803"/>
        </p:xfrm>
        <a:graphic>
          <a:graphicData uri="http://schemas.openxmlformats.org/presentationml/2006/ole">
            <mc:AlternateContent xmlns:mc="http://schemas.openxmlformats.org/markup-compatibility/2006">
              <mc:Choice xmlns:v="urn:schemas-microsoft-com:vml" Requires="v">
                <p:oleObj name="Bitmap Image" r:id="rId7" imgW="2505425" imgH="2000000" progId="Paint.Picture">
                  <p:embed/>
                </p:oleObj>
              </mc:Choice>
              <mc:Fallback>
                <p:oleObj name="Bitmap Image" r:id="rId7" imgW="2505425" imgH="2000000" progId="Paint.Picture">
                  <p:embed/>
                  <p:pic>
                    <p:nvPicPr>
                      <p:cNvPr id="58" name="Object 57">
                        <a:extLst>
                          <a:ext uri="{FF2B5EF4-FFF2-40B4-BE49-F238E27FC236}">
                            <a16:creationId xmlns:a16="http://schemas.microsoft.com/office/drawing/2014/main" id="{0CC599A2-33BF-4197-9F8D-9190077EE6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9510" y="3608865"/>
                        <a:ext cx="2747447" cy="2257803"/>
                      </a:xfrm>
                      <a:prstGeom prst="rect">
                        <a:avLst/>
                      </a:prstGeom>
                      <a:noFill/>
                    </p:spPr>
                  </p:pic>
                </p:oleObj>
              </mc:Fallback>
            </mc:AlternateContent>
          </a:graphicData>
        </a:graphic>
      </p:graphicFrame>
      <p:sp>
        <p:nvSpPr>
          <p:cNvPr id="60" name="TextBox 59">
            <a:extLst>
              <a:ext uri="{FF2B5EF4-FFF2-40B4-BE49-F238E27FC236}">
                <a16:creationId xmlns:a16="http://schemas.microsoft.com/office/drawing/2014/main" id="{D2A841F4-2367-40AD-93EC-DA9CF3771DD3}"/>
              </a:ext>
            </a:extLst>
          </p:cNvPr>
          <p:cNvSpPr txBox="1"/>
          <p:nvPr/>
        </p:nvSpPr>
        <p:spPr>
          <a:xfrm>
            <a:off x="9245311" y="2189637"/>
            <a:ext cx="2702746"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Identify the red line, </a:t>
            </a:r>
          </a:p>
          <a:p>
            <a:pPr algn="ctr"/>
            <a:r>
              <a:rPr lang="en-US" sz="2000" dirty="0">
                <a:solidFill>
                  <a:srgbClr val="7030A0"/>
                </a:solidFill>
                <a:latin typeface="Gabriola" panose="04040605051002020D02" pitchFamily="82" charset="0"/>
              </a:rPr>
              <a:t>yellow line &amp; arrows.</a:t>
            </a:r>
          </a:p>
        </p:txBody>
      </p:sp>
    </p:spTree>
    <p:extLst>
      <p:ext uri="{BB962C8B-B14F-4D97-AF65-F5344CB8AC3E}">
        <p14:creationId xmlns:p14="http://schemas.microsoft.com/office/powerpoint/2010/main" val="2210226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48</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4167540292"/>
              </p:ext>
            </p:extLst>
          </p:nvPr>
        </p:nvGraphicFramePr>
        <p:xfrm>
          <a:off x="12442" y="19919"/>
          <a:ext cx="12171698" cy="6047758"/>
        </p:xfrm>
        <a:graphic>
          <a:graphicData uri="http://schemas.openxmlformats.org/drawingml/2006/table">
            <a:tbl>
              <a:tblPr firstRow="1" bandRow="1">
                <a:tableStyleId>{5C22544A-7EE6-4342-B048-85BDC9FD1C3A}</a:tableStyleId>
              </a:tblPr>
              <a:tblGrid>
                <a:gridCol w="842794">
                  <a:extLst>
                    <a:ext uri="{9D8B030D-6E8A-4147-A177-3AD203B41FA5}">
                      <a16:colId xmlns:a16="http://schemas.microsoft.com/office/drawing/2014/main" val="3969356882"/>
                    </a:ext>
                  </a:extLst>
                </a:gridCol>
                <a:gridCol w="3812014">
                  <a:extLst>
                    <a:ext uri="{9D8B030D-6E8A-4147-A177-3AD203B41FA5}">
                      <a16:colId xmlns:a16="http://schemas.microsoft.com/office/drawing/2014/main" val="1425804619"/>
                    </a:ext>
                  </a:extLst>
                </a:gridCol>
                <a:gridCol w="7516890">
                  <a:extLst>
                    <a:ext uri="{9D8B030D-6E8A-4147-A177-3AD203B41FA5}">
                      <a16:colId xmlns:a16="http://schemas.microsoft.com/office/drawing/2014/main" val="2274368862"/>
                    </a:ext>
                  </a:extLst>
                </a:gridCol>
              </a:tblGrid>
              <a:tr h="439438">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607371">
                <a:tc>
                  <a:txBody>
                    <a:bodyPr/>
                    <a:lstStyle/>
                    <a:p>
                      <a:r>
                        <a:rPr lang="en-US" sz="2400" dirty="0">
                          <a:latin typeface="+mj-lt"/>
                        </a:rPr>
                        <a:t>4C</a:t>
                      </a:r>
                      <a:endParaRPr lang="en-US" sz="2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latin typeface="+mn-lt"/>
                          <a:ea typeface="+mn-ea"/>
                          <a:cs typeface="+mn-cs"/>
                        </a:rPr>
                        <a:t>54) Doppler sweep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r>
                        <a:rPr lang="en-US" sz="2000" kern="1200" dirty="0">
                          <a:solidFill>
                            <a:schemeClr val="dk1"/>
                          </a:solidFill>
                          <a:effectLst/>
                          <a:latin typeface="+mn-lt"/>
                          <a:ea typeface="+mn-ea"/>
                          <a:cs typeface="+mn-cs"/>
                        </a:rPr>
                        <a:t>RA, TV &amp; RV</a:t>
                      </a:r>
                    </a:p>
                    <a:p>
                      <a:pPr marL="509588" indent="-276225">
                        <a:buFont typeface="Arial" panose="020B0604020202020204" pitchFamily="34" charset="0"/>
                        <a:buChar char="•"/>
                      </a:pPr>
                      <a:r>
                        <a:rPr lang="en-US" sz="2000" kern="1200" dirty="0">
                          <a:solidFill>
                            <a:schemeClr val="dk1"/>
                          </a:solidFill>
                          <a:effectLst/>
                          <a:latin typeface="+mn-lt"/>
                          <a:ea typeface="+mn-ea"/>
                          <a:cs typeface="+mn-cs"/>
                        </a:rPr>
                        <a:t>TR </a:t>
                      </a:r>
                    </a:p>
                    <a:p>
                      <a:pPr marL="509588" indent="-276225">
                        <a:buFont typeface="Arial" panose="020B0604020202020204" pitchFamily="34" charset="0"/>
                        <a:buChar char="•"/>
                      </a:pPr>
                      <a:r>
                        <a:rPr lang="en-US" sz="2000" kern="1200" dirty="0">
                          <a:solidFill>
                            <a:schemeClr val="dk1"/>
                          </a:solidFill>
                          <a:effectLst/>
                          <a:latin typeface="+mn-lt"/>
                          <a:ea typeface="+mn-ea"/>
                          <a:cs typeface="+mn-cs"/>
                        </a:rPr>
                        <a:t>TV &amp; peak TRV  </a:t>
                      </a:r>
                    </a:p>
                    <a:p>
                      <a:pPr marL="509588" indent="-276225">
                        <a:buFont typeface="Arial" panose="020B0604020202020204" pitchFamily="34" charset="0"/>
                        <a:buChar char="•"/>
                      </a:pPr>
                      <a:r>
                        <a:rPr lang="en-US" sz="2000" kern="1200" dirty="0">
                          <a:solidFill>
                            <a:schemeClr val="dk1"/>
                          </a:solidFill>
                          <a:effectLst/>
                          <a:latin typeface="+mn-lt"/>
                          <a:ea typeface="+mn-ea"/>
                          <a:cs typeface="+mn-cs"/>
                        </a:rPr>
                        <a:t>PWD of TV inflow (not shown)</a:t>
                      </a: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r>
                        <a:rPr lang="en-US" sz="2000" kern="1200" dirty="0">
                          <a:solidFill>
                            <a:schemeClr val="dk1"/>
                          </a:solidFill>
                          <a:effectLst/>
                          <a:latin typeface="+mn-lt"/>
                          <a:ea typeface="+mn-ea"/>
                          <a:cs typeface="+mn-cs"/>
                        </a:rPr>
                        <a:t>IAS &amp; IVS</a:t>
                      </a:r>
                    </a:p>
                    <a:p>
                      <a:pPr marL="509588" indent="-276225">
                        <a:buFont typeface="Arial" panose="020B0604020202020204" pitchFamily="34" charset="0"/>
                        <a:buChar char="•"/>
                      </a:pPr>
                      <a:r>
                        <a:rPr lang="en-US" sz="2000" kern="1200" dirty="0">
                          <a:solidFill>
                            <a:schemeClr val="dk1"/>
                          </a:solidFill>
                          <a:effectLst/>
                          <a:latin typeface="+mn-lt"/>
                          <a:ea typeface="+mn-ea"/>
                          <a:cs typeface="+mn-cs"/>
                        </a:rPr>
                        <a:t>LA, MV &amp; LV</a:t>
                      </a:r>
                    </a:p>
                    <a:p>
                      <a:pPr marL="509588" indent="-276225">
                        <a:buFont typeface="Arial" panose="020B0604020202020204" pitchFamily="34" charset="0"/>
                        <a:buChar char="•"/>
                      </a:pPr>
                      <a:r>
                        <a:rPr lang="en-US" sz="2000" kern="1200" dirty="0">
                          <a:solidFill>
                            <a:schemeClr val="dk1"/>
                          </a:solidFill>
                          <a:effectLst/>
                          <a:latin typeface="+mn-lt"/>
                          <a:ea typeface="+mn-ea"/>
                          <a:cs typeface="+mn-cs"/>
                        </a:rPr>
                        <a:t>MR</a:t>
                      </a:r>
                    </a:p>
                    <a:p>
                      <a:pPr marL="509588" indent="-276225">
                        <a:buFont typeface="Arial" panose="020B0604020202020204" pitchFamily="34" charset="0"/>
                        <a:buChar char="•"/>
                      </a:pPr>
                      <a:endParaRPr lang="en-US" sz="18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18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18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5404549" y="5122064"/>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895726" y="21062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0ECB0006-85D3-4B0B-AAC6-8AF01895B4D4}"/>
              </a:ext>
            </a:extLst>
          </p:cNvPr>
          <p:cNvGraphicFramePr>
            <a:graphicFrameLocks noChangeAspect="1"/>
          </p:cNvGraphicFramePr>
          <p:nvPr>
            <p:extLst>
              <p:ext uri="{D42A27DB-BD31-4B8C-83A1-F6EECF244321}">
                <p14:modId xmlns:p14="http://schemas.microsoft.com/office/powerpoint/2010/main" val="2522273794"/>
              </p:ext>
            </p:extLst>
          </p:nvPr>
        </p:nvGraphicFramePr>
        <p:xfrm>
          <a:off x="4938201" y="603677"/>
          <a:ext cx="1909763" cy="2560637"/>
        </p:xfrm>
        <a:graphic>
          <a:graphicData uri="http://schemas.openxmlformats.org/presentationml/2006/ole">
            <mc:AlternateContent xmlns:mc="http://schemas.openxmlformats.org/markup-compatibility/2006">
              <mc:Choice xmlns:v="urn:schemas-microsoft-com:vml" Requires="v">
                <p:oleObj name="Bitmap Image" r:id="rId2" imgW="1486080" imgH="2114640" progId="Paint.Picture">
                  <p:embed/>
                </p:oleObj>
              </mc:Choice>
              <mc:Fallback>
                <p:oleObj name="Bitmap Image" r:id="rId2" imgW="1486080" imgH="2114640" progId="Paint.Picture">
                  <p:embed/>
                  <p:pic>
                    <p:nvPicPr>
                      <p:cNvPr id="62" name="Object 61">
                        <a:extLst>
                          <a:ext uri="{FF2B5EF4-FFF2-40B4-BE49-F238E27FC236}">
                            <a16:creationId xmlns:a16="http://schemas.microsoft.com/office/drawing/2014/main" id="{0ECB0006-85D3-4B0B-AAC6-8AF01895B4D4}"/>
                          </a:ext>
                        </a:extLst>
                      </p:cNvPr>
                      <p:cNvPicPr>
                        <a:picLocks noChangeAspect="1" noChangeArrowheads="1"/>
                      </p:cNvPicPr>
                      <p:nvPr/>
                    </p:nvPicPr>
                    <p:blipFill>
                      <a:blip r:embed="rId3"/>
                      <a:srcRect/>
                      <a:stretch>
                        <a:fillRect/>
                      </a:stretch>
                    </p:blipFill>
                    <p:spPr bwMode="auto">
                      <a:xfrm>
                        <a:off x="4938201" y="603677"/>
                        <a:ext cx="1909763" cy="2560637"/>
                      </a:xfrm>
                      <a:prstGeom prst="rect">
                        <a:avLst/>
                      </a:prstGeom>
                      <a:noFill/>
                    </p:spPr>
                  </p:pic>
                </p:oleObj>
              </mc:Fallback>
            </mc:AlternateContent>
          </a:graphicData>
        </a:graphic>
      </p:graphicFrame>
      <p:graphicFrame>
        <p:nvGraphicFramePr>
          <p:cNvPr id="64" name="Object 63">
            <a:extLst>
              <a:ext uri="{FF2B5EF4-FFF2-40B4-BE49-F238E27FC236}">
                <a16:creationId xmlns:a16="http://schemas.microsoft.com/office/drawing/2014/main" id="{78A53C20-487D-45DA-A2C0-BECFA638C6CE}"/>
              </a:ext>
            </a:extLst>
          </p:cNvPr>
          <p:cNvGraphicFramePr>
            <a:graphicFrameLocks noChangeAspect="1"/>
          </p:cNvGraphicFramePr>
          <p:nvPr>
            <p:extLst>
              <p:ext uri="{D42A27DB-BD31-4B8C-83A1-F6EECF244321}">
                <p14:modId xmlns:p14="http://schemas.microsoft.com/office/powerpoint/2010/main" val="792611949"/>
              </p:ext>
            </p:extLst>
          </p:nvPr>
        </p:nvGraphicFramePr>
        <p:xfrm>
          <a:off x="7091674" y="605046"/>
          <a:ext cx="1932957" cy="2571815"/>
        </p:xfrm>
        <a:graphic>
          <a:graphicData uri="http://schemas.openxmlformats.org/presentationml/2006/ole">
            <mc:AlternateContent xmlns:mc="http://schemas.openxmlformats.org/markup-compatibility/2006">
              <mc:Choice xmlns:v="urn:schemas-microsoft-com:vml" Requires="v">
                <p:oleObj name="Bitmap Image" r:id="rId4" imgW="1267002" imgH="1743318" progId="Paint.Picture">
                  <p:embed/>
                </p:oleObj>
              </mc:Choice>
              <mc:Fallback>
                <p:oleObj name="Bitmap Image" r:id="rId4" imgW="1267002" imgH="1743318" progId="Paint.Picture">
                  <p:embed/>
                  <p:pic>
                    <p:nvPicPr>
                      <p:cNvPr id="64" name="Object 63">
                        <a:extLst>
                          <a:ext uri="{FF2B5EF4-FFF2-40B4-BE49-F238E27FC236}">
                            <a16:creationId xmlns:a16="http://schemas.microsoft.com/office/drawing/2014/main" id="{78A53C20-487D-45DA-A2C0-BECFA638C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1674" y="605046"/>
                        <a:ext cx="1932957" cy="2571815"/>
                      </a:xfrm>
                      <a:prstGeom prst="rect">
                        <a:avLst/>
                      </a:prstGeom>
                      <a:noFill/>
                    </p:spPr>
                  </p:pic>
                </p:oleObj>
              </mc:Fallback>
            </mc:AlternateContent>
          </a:graphicData>
        </a:graphic>
      </p:graphicFrame>
      <p:graphicFrame>
        <p:nvGraphicFramePr>
          <p:cNvPr id="65" name="Object 64">
            <a:extLst>
              <a:ext uri="{FF2B5EF4-FFF2-40B4-BE49-F238E27FC236}">
                <a16:creationId xmlns:a16="http://schemas.microsoft.com/office/drawing/2014/main" id="{8F856A12-FC87-4A9E-8B1F-D40FC5C9BE84}"/>
              </a:ext>
            </a:extLst>
          </p:cNvPr>
          <p:cNvGraphicFramePr>
            <a:graphicFrameLocks noChangeAspect="1"/>
          </p:cNvGraphicFramePr>
          <p:nvPr>
            <p:extLst>
              <p:ext uri="{D42A27DB-BD31-4B8C-83A1-F6EECF244321}">
                <p14:modId xmlns:p14="http://schemas.microsoft.com/office/powerpoint/2010/main" val="4117655479"/>
              </p:ext>
            </p:extLst>
          </p:nvPr>
        </p:nvGraphicFramePr>
        <p:xfrm>
          <a:off x="9268249" y="602643"/>
          <a:ext cx="2645189" cy="2545370"/>
        </p:xfrm>
        <a:graphic>
          <a:graphicData uri="http://schemas.openxmlformats.org/presentationml/2006/ole">
            <mc:AlternateContent xmlns:mc="http://schemas.openxmlformats.org/markup-compatibility/2006">
              <mc:Choice xmlns:v="urn:schemas-microsoft-com:vml" Requires="v">
                <p:oleObj name="Bitmap Image" r:id="rId6" imgW="1819529" imgH="1752381" progId="Paint.Picture">
                  <p:embed/>
                </p:oleObj>
              </mc:Choice>
              <mc:Fallback>
                <p:oleObj name="Bitmap Image" r:id="rId6" imgW="1819529" imgH="1752381" progId="Paint.Picture">
                  <p:embed/>
                  <p:pic>
                    <p:nvPicPr>
                      <p:cNvPr id="65" name="Object 64">
                        <a:extLst>
                          <a:ext uri="{FF2B5EF4-FFF2-40B4-BE49-F238E27FC236}">
                            <a16:creationId xmlns:a16="http://schemas.microsoft.com/office/drawing/2014/main" id="{8F856A12-FC87-4A9E-8B1F-D40FC5C9BE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8249" y="602643"/>
                        <a:ext cx="2645189" cy="2545370"/>
                      </a:xfrm>
                      <a:prstGeom prst="rect">
                        <a:avLst/>
                      </a:prstGeom>
                      <a:noFill/>
                    </p:spPr>
                  </p:pic>
                </p:oleObj>
              </mc:Fallback>
            </mc:AlternateContent>
          </a:graphicData>
        </a:graphic>
      </p:graphicFrame>
      <p:graphicFrame>
        <p:nvGraphicFramePr>
          <p:cNvPr id="66" name="Object 65">
            <a:extLst>
              <a:ext uri="{FF2B5EF4-FFF2-40B4-BE49-F238E27FC236}">
                <a16:creationId xmlns:a16="http://schemas.microsoft.com/office/drawing/2014/main" id="{856EACCB-BD2E-475B-B71C-95528EA626AE}"/>
              </a:ext>
            </a:extLst>
          </p:cNvPr>
          <p:cNvGraphicFramePr>
            <a:graphicFrameLocks noChangeAspect="1"/>
          </p:cNvGraphicFramePr>
          <p:nvPr>
            <p:extLst>
              <p:ext uri="{D42A27DB-BD31-4B8C-83A1-F6EECF244321}">
                <p14:modId xmlns:p14="http://schemas.microsoft.com/office/powerpoint/2010/main" val="3332695477"/>
              </p:ext>
            </p:extLst>
          </p:nvPr>
        </p:nvGraphicFramePr>
        <p:xfrm>
          <a:off x="6113132" y="3372006"/>
          <a:ext cx="1932484" cy="2501558"/>
        </p:xfrm>
        <a:graphic>
          <a:graphicData uri="http://schemas.openxmlformats.org/presentationml/2006/ole">
            <mc:AlternateContent xmlns:mc="http://schemas.openxmlformats.org/markup-compatibility/2006">
              <mc:Choice xmlns:v="urn:schemas-microsoft-com:vml" Requires="v">
                <p:oleObj name="Bitmap Image" r:id="rId8" imgW="1428840" imgH="1895400" progId="Paint.Picture">
                  <p:embed/>
                </p:oleObj>
              </mc:Choice>
              <mc:Fallback>
                <p:oleObj name="Bitmap Image" r:id="rId8" imgW="1428840" imgH="1895400" progId="Paint.Picture">
                  <p:embed/>
                  <p:pic>
                    <p:nvPicPr>
                      <p:cNvPr id="66" name="Object 65">
                        <a:extLst>
                          <a:ext uri="{FF2B5EF4-FFF2-40B4-BE49-F238E27FC236}">
                            <a16:creationId xmlns:a16="http://schemas.microsoft.com/office/drawing/2014/main" id="{856EACCB-BD2E-475B-B71C-95528EA626AE}"/>
                          </a:ext>
                        </a:extLst>
                      </p:cNvPr>
                      <p:cNvPicPr>
                        <a:picLocks noChangeAspect="1" noChangeArrowheads="1"/>
                      </p:cNvPicPr>
                      <p:nvPr/>
                    </p:nvPicPr>
                    <p:blipFill>
                      <a:blip r:embed="rId9"/>
                      <a:srcRect/>
                      <a:stretch>
                        <a:fillRect/>
                      </a:stretch>
                    </p:blipFill>
                    <p:spPr bwMode="auto">
                      <a:xfrm>
                        <a:off x="6113132" y="3372006"/>
                        <a:ext cx="1932484" cy="2501558"/>
                      </a:xfrm>
                      <a:prstGeom prst="rect">
                        <a:avLst/>
                      </a:prstGeom>
                      <a:noFill/>
                    </p:spPr>
                  </p:pic>
                </p:oleObj>
              </mc:Fallback>
            </mc:AlternateContent>
          </a:graphicData>
        </a:graphic>
      </p:graphicFrame>
      <p:sp>
        <p:nvSpPr>
          <p:cNvPr id="72" name="Rectangle 6">
            <a:extLst>
              <a:ext uri="{FF2B5EF4-FFF2-40B4-BE49-F238E27FC236}">
                <a16:creationId xmlns:a16="http://schemas.microsoft.com/office/drawing/2014/main" id="{B9A0D516-FE81-48E2-990F-E8843E9438F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3" name="Rectangle 7">
            <a:extLst>
              <a:ext uri="{FF2B5EF4-FFF2-40B4-BE49-F238E27FC236}">
                <a16:creationId xmlns:a16="http://schemas.microsoft.com/office/drawing/2014/main" id="{08B7937C-F108-43C4-95AC-E61DCAC43BCE}"/>
              </a:ext>
            </a:extLst>
          </p:cNvPr>
          <p:cNvSpPr>
            <a:spLocks noChangeArrowheads="1"/>
          </p:cNvSpPr>
          <p:nvPr/>
        </p:nvSpPr>
        <p:spPr bwMode="auto">
          <a:xfrm>
            <a:off x="0" y="189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8">
            <a:extLst>
              <a:ext uri="{FF2B5EF4-FFF2-40B4-BE49-F238E27FC236}">
                <a16:creationId xmlns:a16="http://schemas.microsoft.com/office/drawing/2014/main" id="{F49FE6CF-FBB4-477E-8E0B-FAE19F967A9B}"/>
              </a:ext>
            </a:extLst>
          </p:cNvPr>
          <p:cNvSpPr>
            <a:spLocks noChangeArrowheads="1"/>
          </p:cNvSpPr>
          <p:nvPr/>
        </p:nvSpPr>
        <p:spPr bwMode="auto">
          <a:xfrm>
            <a:off x="0" y="3390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5" name="Rectangle 9">
            <a:extLst>
              <a:ext uri="{FF2B5EF4-FFF2-40B4-BE49-F238E27FC236}">
                <a16:creationId xmlns:a16="http://schemas.microsoft.com/office/drawing/2014/main" id="{FDB876D2-4691-4A79-93B4-719C2723AB5E}"/>
              </a:ext>
            </a:extLst>
          </p:cNvPr>
          <p:cNvSpPr>
            <a:spLocks noChangeArrowheads="1"/>
          </p:cNvSpPr>
          <p:nvPr/>
        </p:nvSpPr>
        <p:spPr bwMode="auto">
          <a:xfrm>
            <a:off x="0" y="4848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6" name="Rectangle 10">
            <a:extLst>
              <a:ext uri="{FF2B5EF4-FFF2-40B4-BE49-F238E27FC236}">
                <a16:creationId xmlns:a16="http://schemas.microsoft.com/office/drawing/2014/main" id="{59087D5E-41CA-461E-BEEB-018843047926}"/>
              </a:ext>
            </a:extLst>
          </p:cNvPr>
          <p:cNvSpPr>
            <a:spLocks noChangeArrowheads="1"/>
          </p:cNvSpPr>
          <p:nvPr/>
        </p:nvSpPr>
        <p:spPr bwMode="auto">
          <a:xfrm>
            <a:off x="25418" y="63170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11">
            <a:extLst>
              <a:ext uri="{FF2B5EF4-FFF2-40B4-BE49-F238E27FC236}">
                <a16:creationId xmlns:a16="http://schemas.microsoft.com/office/drawing/2014/main" id="{C09FB735-5C0F-418D-B4C9-879C88619CD5}"/>
              </a:ext>
            </a:extLst>
          </p:cNvPr>
          <p:cNvSpPr>
            <a:spLocks noChangeArrowheads="1"/>
          </p:cNvSpPr>
          <p:nvPr/>
        </p:nvSpPr>
        <p:spPr bwMode="auto">
          <a:xfrm>
            <a:off x="0" y="780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3" name="Rectangle 22">
            <a:extLst>
              <a:ext uri="{FF2B5EF4-FFF2-40B4-BE49-F238E27FC236}">
                <a16:creationId xmlns:a16="http://schemas.microsoft.com/office/drawing/2014/main" id="{9B9852DA-6A51-4403-8EED-59DADFB8B8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4" name="Rectangle 23">
            <a:extLst>
              <a:ext uri="{FF2B5EF4-FFF2-40B4-BE49-F238E27FC236}">
                <a16:creationId xmlns:a16="http://schemas.microsoft.com/office/drawing/2014/main" id="{AC498DD9-1588-405E-B863-F84E669901F9}"/>
              </a:ext>
            </a:extLst>
          </p:cNvPr>
          <p:cNvSpPr>
            <a:spLocks noChangeArrowheads="1"/>
          </p:cNvSpPr>
          <p:nvPr/>
        </p:nvSpPr>
        <p:spPr bwMode="auto">
          <a:xfrm>
            <a:off x="0" y="1504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Rectangle 24">
            <a:extLst>
              <a:ext uri="{FF2B5EF4-FFF2-40B4-BE49-F238E27FC236}">
                <a16:creationId xmlns:a16="http://schemas.microsoft.com/office/drawing/2014/main" id="{F39AD752-0F0E-4B49-BF89-27C259063A7E}"/>
              </a:ext>
            </a:extLst>
          </p:cNvPr>
          <p:cNvSpPr>
            <a:spLocks noChangeArrowheads="1"/>
          </p:cNvSpPr>
          <p:nvPr/>
        </p:nvSpPr>
        <p:spPr bwMode="auto">
          <a:xfrm>
            <a:off x="0" y="3048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6" name="Rectangle 25">
            <a:extLst>
              <a:ext uri="{FF2B5EF4-FFF2-40B4-BE49-F238E27FC236}">
                <a16:creationId xmlns:a16="http://schemas.microsoft.com/office/drawing/2014/main" id="{1834BB90-8E5E-4AEB-B3C8-2D38643B3A79}"/>
              </a:ext>
            </a:extLst>
          </p:cNvPr>
          <p:cNvSpPr>
            <a:spLocks noChangeArrowheads="1"/>
          </p:cNvSpPr>
          <p:nvPr/>
        </p:nvSpPr>
        <p:spPr bwMode="auto">
          <a:xfrm>
            <a:off x="0" y="4610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7" name="Rectangle 26">
            <a:extLst>
              <a:ext uri="{FF2B5EF4-FFF2-40B4-BE49-F238E27FC236}">
                <a16:creationId xmlns:a16="http://schemas.microsoft.com/office/drawing/2014/main" id="{2C016292-E83B-4A8B-946F-953A64442BC3}"/>
              </a:ext>
            </a:extLst>
          </p:cNvPr>
          <p:cNvSpPr>
            <a:spLocks noChangeArrowheads="1"/>
          </p:cNvSpPr>
          <p:nvPr/>
        </p:nvSpPr>
        <p:spPr bwMode="auto">
          <a:xfrm>
            <a:off x="25418" y="6095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ea typeface="Times New Roman" panose="02020603050405020304" pitchFamily="18" charset="0"/>
              </a:rPr>
              <a:t>  </a:t>
            </a: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27">
            <a:extLst>
              <a:ext uri="{FF2B5EF4-FFF2-40B4-BE49-F238E27FC236}">
                <a16:creationId xmlns:a16="http://schemas.microsoft.com/office/drawing/2014/main" id="{9A2BC5D2-B8AF-46DE-8190-852AB1DE9436}"/>
              </a:ext>
            </a:extLst>
          </p:cNvPr>
          <p:cNvSpPr>
            <a:spLocks noChangeArrowheads="1"/>
          </p:cNvSpPr>
          <p:nvPr/>
        </p:nvSpPr>
        <p:spPr bwMode="auto">
          <a:xfrm>
            <a:off x="0" y="777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9" name="Object 88">
            <a:extLst>
              <a:ext uri="{FF2B5EF4-FFF2-40B4-BE49-F238E27FC236}">
                <a16:creationId xmlns:a16="http://schemas.microsoft.com/office/drawing/2014/main" id="{622CC613-3C09-40C1-85F5-5758E607CB57}"/>
              </a:ext>
            </a:extLst>
          </p:cNvPr>
          <p:cNvGraphicFramePr>
            <a:graphicFrameLocks noChangeAspect="1"/>
          </p:cNvGraphicFramePr>
          <p:nvPr>
            <p:extLst>
              <p:ext uri="{D42A27DB-BD31-4B8C-83A1-F6EECF244321}">
                <p14:modId xmlns:p14="http://schemas.microsoft.com/office/powerpoint/2010/main" val="3048454032"/>
              </p:ext>
            </p:extLst>
          </p:nvPr>
        </p:nvGraphicFramePr>
        <p:xfrm>
          <a:off x="8256666" y="3402967"/>
          <a:ext cx="1767425" cy="2490463"/>
        </p:xfrm>
        <a:graphic>
          <a:graphicData uri="http://schemas.openxmlformats.org/presentationml/2006/ole">
            <mc:AlternateContent xmlns:mc="http://schemas.openxmlformats.org/markup-compatibility/2006">
              <mc:Choice xmlns:v="urn:schemas-microsoft-com:vml" Requires="v">
                <p:oleObj name="Bitmap Image" r:id="rId10" imgW="2762636" imgH="3877216" progId="Paint.Picture">
                  <p:embed/>
                </p:oleObj>
              </mc:Choice>
              <mc:Fallback>
                <p:oleObj name="Bitmap Image" r:id="rId10" imgW="2762636" imgH="3877216" progId="Paint.Picture">
                  <p:embed/>
                  <p:pic>
                    <p:nvPicPr>
                      <p:cNvPr id="89" name="Object 88">
                        <a:extLst>
                          <a:ext uri="{FF2B5EF4-FFF2-40B4-BE49-F238E27FC236}">
                            <a16:creationId xmlns:a16="http://schemas.microsoft.com/office/drawing/2014/main" id="{622CC613-3C09-40C1-85F5-5758E607CB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6666" y="3402967"/>
                        <a:ext cx="1767425" cy="2490463"/>
                      </a:xfrm>
                      <a:prstGeom prst="rect">
                        <a:avLst/>
                      </a:prstGeom>
                      <a:noFill/>
                    </p:spPr>
                  </p:pic>
                </p:oleObj>
              </mc:Fallback>
            </mc:AlternateContent>
          </a:graphicData>
        </a:graphic>
      </p:graphicFrame>
      <p:graphicFrame>
        <p:nvGraphicFramePr>
          <p:cNvPr id="90" name="Object 89">
            <a:extLst>
              <a:ext uri="{FF2B5EF4-FFF2-40B4-BE49-F238E27FC236}">
                <a16:creationId xmlns:a16="http://schemas.microsoft.com/office/drawing/2014/main" id="{398F410F-063C-4135-AA21-0DF09E94CB34}"/>
              </a:ext>
            </a:extLst>
          </p:cNvPr>
          <p:cNvGraphicFramePr>
            <a:graphicFrameLocks noChangeAspect="1"/>
          </p:cNvGraphicFramePr>
          <p:nvPr>
            <p:extLst>
              <p:ext uri="{D42A27DB-BD31-4B8C-83A1-F6EECF244321}">
                <p14:modId xmlns:p14="http://schemas.microsoft.com/office/powerpoint/2010/main" val="545786703"/>
              </p:ext>
            </p:extLst>
          </p:nvPr>
        </p:nvGraphicFramePr>
        <p:xfrm>
          <a:off x="10256778" y="3379742"/>
          <a:ext cx="1653347" cy="2511816"/>
        </p:xfrm>
        <a:graphic>
          <a:graphicData uri="http://schemas.openxmlformats.org/presentationml/2006/ole">
            <mc:AlternateContent xmlns:mc="http://schemas.openxmlformats.org/markup-compatibility/2006">
              <mc:Choice xmlns:v="urn:schemas-microsoft-com:vml" Requires="v">
                <p:oleObj name="Bitmap Image" r:id="rId12" imgW="1209600" imgH="1952640" progId="Paint.Picture">
                  <p:embed/>
                </p:oleObj>
              </mc:Choice>
              <mc:Fallback>
                <p:oleObj name="Bitmap Image" r:id="rId12" imgW="1209600" imgH="1952640" progId="Paint.Picture">
                  <p:embed/>
                  <p:pic>
                    <p:nvPicPr>
                      <p:cNvPr id="90" name="Object 89">
                        <a:extLst>
                          <a:ext uri="{FF2B5EF4-FFF2-40B4-BE49-F238E27FC236}">
                            <a16:creationId xmlns:a16="http://schemas.microsoft.com/office/drawing/2014/main" id="{398F410F-063C-4135-AA21-0DF09E94CB34}"/>
                          </a:ext>
                        </a:extLst>
                      </p:cNvPr>
                      <p:cNvPicPr>
                        <a:picLocks noChangeAspect="1" noChangeArrowheads="1"/>
                      </p:cNvPicPr>
                      <p:nvPr/>
                    </p:nvPicPr>
                    <p:blipFill>
                      <a:blip r:embed="rId13"/>
                      <a:srcRect/>
                      <a:stretch>
                        <a:fillRect/>
                      </a:stretch>
                    </p:blipFill>
                    <p:spPr bwMode="auto">
                      <a:xfrm>
                        <a:off x="10256778" y="3379742"/>
                        <a:ext cx="1653347" cy="2511816"/>
                      </a:xfrm>
                      <a:prstGeom prst="rect">
                        <a:avLst/>
                      </a:prstGeom>
                      <a:noFill/>
                    </p:spPr>
                  </p:pic>
                </p:oleObj>
              </mc:Fallback>
            </mc:AlternateContent>
          </a:graphicData>
        </a:graphic>
      </p:graphicFrame>
      <p:sp>
        <p:nvSpPr>
          <p:cNvPr id="81" name="TextBox 80">
            <a:extLst>
              <a:ext uri="{FF2B5EF4-FFF2-40B4-BE49-F238E27FC236}">
                <a16:creationId xmlns:a16="http://schemas.microsoft.com/office/drawing/2014/main" id="{DB083382-F2AB-49A9-B679-E6F8673E4F7D}"/>
              </a:ext>
            </a:extLst>
          </p:cNvPr>
          <p:cNvSpPr txBox="1"/>
          <p:nvPr/>
        </p:nvSpPr>
        <p:spPr>
          <a:xfrm>
            <a:off x="4857409" y="4803670"/>
            <a:ext cx="1248390"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Locate the </a:t>
            </a:r>
          </a:p>
          <a:p>
            <a:pPr algn="ctr"/>
            <a:r>
              <a:rPr lang="en-US" sz="2000" dirty="0">
                <a:solidFill>
                  <a:srgbClr val="7030A0"/>
                </a:solidFill>
                <a:latin typeface="Gabriola" panose="04040605051002020D02" pitchFamily="82" charset="0"/>
              </a:rPr>
              <a:t>TR &amp; MR.</a:t>
            </a:r>
          </a:p>
        </p:txBody>
      </p:sp>
    </p:spTree>
    <p:extLst>
      <p:ext uri="{BB962C8B-B14F-4D97-AF65-F5344CB8AC3E}">
        <p14:creationId xmlns:p14="http://schemas.microsoft.com/office/powerpoint/2010/main" val="337338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49</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034891791"/>
              </p:ext>
            </p:extLst>
          </p:nvPr>
        </p:nvGraphicFramePr>
        <p:xfrm>
          <a:off x="37781" y="47446"/>
          <a:ext cx="12151366" cy="6237216"/>
        </p:xfrm>
        <a:graphic>
          <a:graphicData uri="http://schemas.openxmlformats.org/drawingml/2006/table">
            <a:tbl>
              <a:tblPr firstRow="1" bandRow="1">
                <a:tableStyleId>{5C22544A-7EE6-4342-B048-85BDC9FD1C3A}</a:tableStyleId>
              </a:tblPr>
              <a:tblGrid>
                <a:gridCol w="798518">
                  <a:extLst>
                    <a:ext uri="{9D8B030D-6E8A-4147-A177-3AD203B41FA5}">
                      <a16:colId xmlns:a16="http://schemas.microsoft.com/office/drawing/2014/main" val="3969356882"/>
                    </a:ext>
                  </a:extLst>
                </a:gridCol>
                <a:gridCol w="3593409">
                  <a:extLst>
                    <a:ext uri="{9D8B030D-6E8A-4147-A177-3AD203B41FA5}">
                      <a16:colId xmlns:a16="http://schemas.microsoft.com/office/drawing/2014/main" val="1425804619"/>
                    </a:ext>
                  </a:extLst>
                </a:gridCol>
                <a:gridCol w="7759439">
                  <a:extLst>
                    <a:ext uri="{9D8B030D-6E8A-4147-A177-3AD203B41FA5}">
                      <a16:colId xmlns:a16="http://schemas.microsoft.com/office/drawing/2014/main" val="2274368862"/>
                    </a:ext>
                  </a:extLst>
                </a:gridCol>
              </a:tblGrid>
              <a:tr h="345938">
                <a:tc>
                  <a:txBody>
                    <a:bodyPr/>
                    <a:lstStyle/>
                    <a:p>
                      <a:r>
                        <a:rPr lang="en-US" sz="2000" b="0" dirty="0">
                          <a:latin typeface="+mj-lt"/>
                        </a:rPr>
                        <a:t>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840976">
                <a:tc>
                  <a:txBody>
                    <a:bodyPr/>
                    <a:lstStyle/>
                    <a:p>
                      <a:r>
                        <a:rPr lang="en-US" sz="2400" dirty="0">
                          <a:latin typeface="+mj-lt"/>
                        </a:rPr>
                        <a:t>4C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latin typeface="+mn-lt"/>
                          <a:ea typeface="+mn-ea"/>
                          <a:cs typeface="+mn-cs"/>
                        </a:rPr>
                        <a:t>54) Doppler sweep </a:t>
                      </a:r>
                      <a:r>
                        <a:rPr lang="en-US" sz="2000" i="1" kern="1200" dirty="0">
                          <a:solidFill>
                            <a:schemeClr val="dk1"/>
                          </a:solidFill>
                          <a:effectLst/>
                          <a:latin typeface="+mn-lt"/>
                          <a:ea typeface="+mn-ea"/>
                          <a:cs typeface="+mn-cs"/>
                        </a:rPr>
                        <a:t>(continued)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i="1" kern="1200" dirty="0">
                        <a:solidFill>
                          <a:schemeClr val="dk1"/>
                        </a:solidFill>
                        <a:effectLst/>
                        <a:latin typeface="+mn-lt"/>
                        <a:ea typeface="+mn-ea"/>
                        <a:cs typeface="+mn-cs"/>
                      </a:endParaRPr>
                    </a:p>
                    <a:p>
                      <a:pPr marL="509588" indent="-276225">
                        <a:buFont typeface="Arial" panose="020B0604020202020204" pitchFamily="34" charset="0"/>
                        <a:buChar char="•"/>
                      </a:pPr>
                      <a:r>
                        <a:rPr lang="en-US" sz="2000" kern="1200" dirty="0">
                          <a:solidFill>
                            <a:schemeClr val="dk1"/>
                          </a:solidFill>
                          <a:effectLst/>
                          <a:latin typeface="+mn-lt"/>
                          <a:ea typeface="+mn-ea"/>
                          <a:cs typeface="+mn-cs"/>
                        </a:rPr>
                        <a:t>MV &amp; MR </a:t>
                      </a:r>
                    </a:p>
                    <a:p>
                      <a:pPr marL="509588" indent="-276225">
                        <a:buFont typeface="Arial" panose="020B0604020202020204" pitchFamily="34" charset="0"/>
                        <a:buChar char="•"/>
                      </a:pPr>
                      <a:r>
                        <a:rPr lang="en-US" sz="2000" kern="1200" dirty="0">
                          <a:solidFill>
                            <a:schemeClr val="dk1"/>
                          </a:solidFill>
                          <a:effectLst/>
                          <a:latin typeface="+mn-lt"/>
                          <a:ea typeface="+mn-ea"/>
                          <a:cs typeface="+mn-cs"/>
                        </a:rPr>
                        <a:t>MV inflow</a:t>
                      </a:r>
                    </a:p>
                    <a:p>
                      <a:pPr marL="509588" indent="-276225">
                        <a:buFont typeface="Arial" panose="020B0604020202020204" pitchFamily="34" charset="0"/>
                        <a:buChar char="•"/>
                      </a:pPr>
                      <a:r>
                        <a:rPr lang="en-US" sz="2000" kern="1200" dirty="0">
                          <a:solidFill>
                            <a:schemeClr val="dk1"/>
                          </a:solidFill>
                          <a:effectLst/>
                          <a:latin typeface="+mn-lt"/>
                          <a:ea typeface="+mn-ea"/>
                          <a:cs typeface="+mn-cs"/>
                        </a:rPr>
                        <a:t>TDI of MV annulus</a:t>
                      </a: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endParaRPr lang="en-US" sz="2000" kern="1200" dirty="0">
                        <a:solidFill>
                          <a:schemeClr val="dk1"/>
                        </a:solidFill>
                        <a:effectLst/>
                        <a:latin typeface="+mn-lt"/>
                        <a:ea typeface="+mn-ea"/>
                        <a:cs typeface="+mn-cs"/>
                      </a:endParaRPr>
                    </a:p>
                    <a:p>
                      <a:pPr marL="509588" indent="-276225">
                        <a:buFont typeface="Arial" panose="020B0604020202020204" pitchFamily="34" charset="0"/>
                        <a:buChar char="•"/>
                      </a:pPr>
                      <a:r>
                        <a:rPr lang="en-US" sz="2000" kern="1200" dirty="0">
                          <a:solidFill>
                            <a:schemeClr val="dk1"/>
                          </a:solidFill>
                          <a:effectLst/>
                          <a:latin typeface="+mn-lt"/>
                          <a:ea typeface="+mn-ea"/>
                          <a:cs typeface="+mn-cs"/>
                        </a:rPr>
                        <a:t>PV4</a:t>
                      </a:r>
                    </a:p>
                    <a:p>
                      <a:pPr marL="233363" indent="0">
                        <a:buFont typeface="Arial" panose="020B0604020202020204" pitchFamily="34" charset="0"/>
                        <a:buNone/>
                      </a:pPr>
                      <a:r>
                        <a:rPr lang="en-US" sz="2000" kern="1200" dirty="0">
                          <a:solidFill>
                            <a:schemeClr val="dk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7535971" y="3776553"/>
            <a:ext cx="4211089" cy="1323439"/>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is the difference between </a:t>
            </a:r>
          </a:p>
          <a:p>
            <a:pPr algn="ctr"/>
            <a:r>
              <a:rPr lang="en-US" sz="2000" dirty="0">
                <a:solidFill>
                  <a:srgbClr val="7030A0"/>
                </a:solidFill>
                <a:latin typeface="Gabriola" panose="04040605051002020D02" pitchFamily="82" charset="0"/>
              </a:rPr>
              <a:t>CWD of the MV </a:t>
            </a:r>
          </a:p>
          <a:p>
            <a:pPr algn="ctr"/>
            <a:r>
              <a:rPr lang="en-US" sz="2000" dirty="0">
                <a:solidFill>
                  <a:srgbClr val="7030A0"/>
                </a:solidFill>
                <a:latin typeface="Gabriola" panose="04040605051002020D02" pitchFamily="82" charset="0"/>
              </a:rPr>
              <a:t>&amp; PWD of the MV inflow?</a:t>
            </a:r>
            <a:endParaRPr lang="en-US" dirty="0">
              <a:solidFill>
                <a:srgbClr val="7030A0"/>
              </a:solidFill>
              <a:latin typeface="Gabriola" panose="04040605051002020D02" pitchFamily="82" charset="0"/>
            </a:endParaRPr>
          </a:p>
        </p:txBody>
      </p:sp>
      <p:sp>
        <p:nvSpPr>
          <p:cNvPr id="73" name="Rectangle 7">
            <a:extLst>
              <a:ext uri="{FF2B5EF4-FFF2-40B4-BE49-F238E27FC236}">
                <a16:creationId xmlns:a16="http://schemas.microsoft.com/office/drawing/2014/main" id="{08B7937C-F108-43C4-95AC-E61DCAC43BCE}"/>
              </a:ext>
            </a:extLst>
          </p:cNvPr>
          <p:cNvSpPr>
            <a:spLocks noChangeArrowheads="1"/>
          </p:cNvSpPr>
          <p:nvPr/>
        </p:nvSpPr>
        <p:spPr bwMode="auto">
          <a:xfrm>
            <a:off x="0" y="189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8">
            <a:extLst>
              <a:ext uri="{FF2B5EF4-FFF2-40B4-BE49-F238E27FC236}">
                <a16:creationId xmlns:a16="http://schemas.microsoft.com/office/drawing/2014/main" id="{F49FE6CF-FBB4-477E-8E0B-FAE19F967A9B}"/>
              </a:ext>
            </a:extLst>
          </p:cNvPr>
          <p:cNvSpPr>
            <a:spLocks noChangeArrowheads="1"/>
          </p:cNvSpPr>
          <p:nvPr/>
        </p:nvSpPr>
        <p:spPr bwMode="auto">
          <a:xfrm>
            <a:off x="0" y="3390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5" name="Rectangle 9">
            <a:extLst>
              <a:ext uri="{FF2B5EF4-FFF2-40B4-BE49-F238E27FC236}">
                <a16:creationId xmlns:a16="http://schemas.microsoft.com/office/drawing/2014/main" id="{FDB876D2-4691-4A79-93B4-719C2723AB5E}"/>
              </a:ext>
            </a:extLst>
          </p:cNvPr>
          <p:cNvSpPr>
            <a:spLocks noChangeArrowheads="1"/>
          </p:cNvSpPr>
          <p:nvPr/>
        </p:nvSpPr>
        <p:spPr bwMode="auto">
          <a:xfrm>
            <a:off x="0" y="4848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6" name="Rectangle 10">
            <a:extLst>
              <a:ext uri="{FF2B5EF4-FFF2-40B4-BE49-F238E27FC236}">
                <a16:creationId xmlns:a16="http://schemas.microsoft.com/office/drawing/2014/main" id="{59087D5E-41CA-461E-BEEB-018843047926}"/>
              </a:ext>
            </a:extLst>
          </p:cNvPr>
          <p:cNvSpPr>
            <a:spLocks noChangeArrowheads="1"/>
          </p:cNvSpPr>
          <p:nvPr/>
        </p:nvSpPr>
        <p:spPr bwMode="auto">
          <a:xfrm>
            <a:off x="25418" y="63262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11">
            <a:extLst>
              <a:ext uri="{FF2B5EF4-FFF2-40B4-BE49-F238E27FC236}">
                <a16:creationId xmlns:a16="http://schemas.microsoft.com/office/drawing/2014/main" id="{C09FB735-5C0F-418D-B4C9-879C88619CD5}"/>
              </a:ext>
            </a:extLst>
          </p:cNvPr>
          <p:cNvSpPr>
            <a:spLocks noChangeArrowheads="1"/>
          </p:cNvSpPr>
          <p:nvPr/>
        </p:nvSpPr>
        <p:spPr bwMode="auto">
          <a:xfrm>
            <a:off x="0" y="780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9" name="Object 78">
            <a:extLst>
              <a:ext uri="{FF2B5EF4-FFF2-40B4-BE49-F238E27FC236}">
                <a16:creationId xmlns:a16="http://schemas.microsoft.com/office/drawing/2014/main" id="{AC1BF63C-A431-42E1-A8A3-AF3DDA30AB9D}"/>
              </a:ext>
            </a:extLst>
          </p:cNvPr>
          <p:cNvGraphicFramePr>
            <a:graphicFrameLocks noChangeAspect="1"/>
          </p:cNvGraphicFramePr>
          <p:nvPr>
            <p:extLst>
              <p:ext uri="{D42A27DB-BD31-4B8C-83A1-F6EECF244321}">
                <p14:modId xmlns:p14="http://schemas.microsoft.com/office/powerpoint/2010/main" val="2673394261"/>
              </p:ext>
            </p:extLst>
          </p:nvPr>
        </p:nvGraphicFramePr>
        <p:xfrm>
          <a:off x="4853928" y="644234"/>
          <a:ext cx="2127904" cy="2971728"/>
        </p:xfrm>
        <a:graphic>
          <a:graphicData uri="http://schemas.openxmlformats.org/presentationml/2006/ole">
            <mc:AlternateContent xmlns:mc="http://schemas.openxmlformats.org/markup-compatibility/2006">
              <mc:Choice xmlns:v="urn:schemas-microsoft-com:vml" Requires="v">
                <p:oleObj name="Bitmap Image" r:id="rId2" imgW="1476190" imgH="2133898" progId="Paint.Picture">
                  <p:embed/>
                </p:oleObj>
              </mc:Choice>
              <mc:Fallback>
                <p:oleObj name="Bitmap Image" r:id="rId2" imgW="1476190" imgH="2133898" progId="Paint.Picture">
                  <p:embed/>
                  <p:pic>
                    <p:nvPicPr>
                      <p:cNvPr id="79" name="Object 78">
                        <a:extLst>
                          <a:ext uri="{FF2B5EF4-FFF2-40B4-BE49-F238E27FC236}">
                            <a16:creationId xmlns:a16="http://schemas.microsoft.com/office/drawing/2014/main" id="{AC1BF63C-A431-42E1-A8A3-AF3DDA30A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928" y="644234"/>
                        <a:ext cx="2127904" cy="2971728"/>
                      </a:xfrm>
                      <a:prstGeom prst="rect">
                        <a:avLst/>
                      </a:prstGeom>
                      <a:noFill/>
                    </p:spPr>
                  </p:pic>
                </p:oleObj>
              </mc:Fallback>
            </mc:AlternateContent>
          </a:graphicData>
        </a:graphic>
      </p:graphicFrame>
      <p:graphicFrame>
        <p:nvGraphicFramePr>
          <p:cNvPr id="80" name="Object 79">
            <a:extLst>
              <a:ext uri="{FF2B5EF4-FFF2-40B4-BE49-F238E27FC236}">
                <a16:creationId xmlns:a16="http://schemas.microsoft.com/office/drawing/2014/main" id="{03FB7B17-A67A-4329-BD58-4EC1D681DDD2}"/>
              </a:ext>
            </a:extLst>
          </p:cNvPr>
          <p:cNvGraphicFramePr>
            <a:graphicFrameLocks noChangeAspect="1"/>
          </p:cNvGraphicFramePr>
          <p:nvPr>
            <p:extLst>
              <p:ext uri="{D42A27DB-BD31-4B8C-83A1-F6EECF244321}">
                <p14:modId xmlns:p14="http://schemas.microsoft.com/office/powerpoint/2010/main" val="1733461181"/>
              </p:ext>
            </p:extLst>
          </p:nvPr>
        </p:nvGraphicFramePr>
        <p:xfrm>
          <a:off x="7420781" y="640047"/>
          <a:ext cx="2180835" cy="2955844"/>
        </p:xfrm>
        <a:graphic>
          <a:graphicData uri="http://schemas.openxmlformats.org/presentationml/2006/ole">
            <mc:AlternateContent xmlns:mc="http://schemas.openxmlformats.org/markup-compatibility/2006">
              <mc:Choice xmlns:v="urn:schemas-microsoft-com:vml" Requires="v">
                <p:oleObj name="Bitmap Image" r:id="rId4" imgW="2876190" imgH="4086795" progId="Paint.Picture">
                  <p:embed/>
                </p:oleObj>
              </mc:Choice>
              <mc:Fallback>
                <p:oleObj name="Bitmap Image" r:id="rId4" imgW="2876190" imgH="4086795" progId="Paint.Picture">
                  <p:embed/>
                  <p:pic>
                    <p:nvPicPr>
                      <p:cNvPr id="80" name="Object 79">
                        <a:extLst>
                          <a:ext uri="{FF2B5EF4-FFF2-40B4-BE49-F238E27FC236}">
                            <a16:creationId xmlns:a16="http://schemas.microsoft.com/office/drawing/2014/main" id="{03FB7B17-A67A-4329-BD58-4EC1D681D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0781" y="640047"/>
                        <a:ext cx="2180835" cy="2955844"/>
                      </a:xfrm>
                      <a:prstGeom prst="rect">
                        <a:avLst/>
                      </a:prstGeom>
                      <a:noFill/>
                    </p:spPr>
                  </p:pic>
                </p:oleObj>
              </mc:Fallback>
            </mc:AlternateContent>
          </a:graphicData>
        </a:graphic>
      </p:graphicFrame>
      <p:graphicFrame>
        <p:nvGraphicFramePr>
          <p:cNvPr id="82" name="Object 81">
            <a:extLst>
              <a:ext uri="{FF2B5EF4-FFF2-40B4-BE49-F238E27FC236}">
                <a16:creationId xmlns:a16="http://schemas.microsoft.com/office/drawing/2014/main" id="{C2527482-14EB-4FE2-80E4-3CF20C8BA67D}"/>
              </a:ext>
            </a:extLst>
          </p:cNvPr>
          <p:cNvGraphicFramePr>
            <a:graphicFrameLocks noChangeAspect="1"/>
          </p:cNvGraphicFramePr>
          <p:nvPr>
            <p:extLst>
              <p:ext uri="{D42A27DB-BD31-4B8C-83A1-F6EECF244321}">
                <p14:modId xmlns:p14="http://schemas.microsoft.com/office/powerpoint/2010/main" val="2252751217"/>
              </p:ext>
            </p:extLst>
          </p:nvPr>
        </p:nvGraphicFramePr>
        <p:xfrm>
          <a:off x="4850300" y="3781504"/>
          <a:ext cx="2685671" cy="2398433"/>
        </p:xfrm>
        <a:graphic>
          <a:graphicData uri="http://schemas.openxmlformats.org/presentationml/2006/ole">
            <mc:AlternateContent xmlns:mc="http://schemas.openxmlformats.org/markup-compatibility/2006">
              <mc:Choice xmlns:v="urn:schemas-microsoft-com:vml" Requires="v">
                <p:oleObj name="Bitmap Image" r:id="rId6" imgW="4076190" imgH="3638095" progId="Paint.Picture">
                  <p:embed/>
                </p:oleObj>
              </mc:Choice>
              <mc:Fallback>
                <p:oleObj name="Bitmap Image" r:id="rId6" imgW="4076190" imgH="3638095" progId="Paint.Picture">
                  <p:embed/>
                  <p:pic>
                    <p:nvPicPr>
                      <p:cNvPr id="82" name="Object 81">
                        <a:extLst>
                          <a:ext uri="{FF2B5EF4-FFF2-40B4-BE49-F238E27FC236}">
                            <a16:creationId xmlns:a16="http://schemas.microsoft.com/office/drawing/2014/main" id="{C2527482-14EB-4FE2-80E4-3CF20C8BA6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0300" y="3781504"/>
                        <a:ext cx="2685671" cy="2398433"/>
                      </a:xfrm>
                      <a:prstGeom prst="rect">
                        <a:avLst/>
                      </a:prstGeom>
                      <a:noFill/>
                    </p:spPr>
                  </p:pic>
                </p:oleObj>
              </mc:Fallback>
            </mc:AlternateContent>
          </a:graphicData>
        </a:graphic>
      </p:graphicFrame>
      <p:sp>
        <p:nvSpPr>
          <p:cNvPr id="83" name="Rectangle 22">
            <a:extLst>
              <a:ext uri="{FF2B5EF4-FFF2-40B4-BE49-F238E27FC236}">
                <a16:creationId xmlns:a16="http://schemas.microsoft.com/office/drawing/2014/main" id="{9B9852DA-6A51-4403-8EED-59DADFB8B8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4" name="Rectangle 23">
            <a:extLst>
              <a:ext uri="{FF2B5EF4-FFF2-40B4-BE49-F238E27FC236}">
                <a16:creationId xmlns:a16="http://schemas.microsoft.com/office/drawing/2014/main" id="{AC498DD9-1588-405E-B863-F84E669901F9}"/>
              </a:ext>
            </a:extLst>
          </p:cNvPr>
          <p:cNvSpPr>
            <a:spLocks noChangeArrowheads="1"/>
          </p:cNvSpPr>
          <p:nvPr/>
        </p:nvSpPr>
        <p:spPr bwMode="auto">
          <a:xfrm>
            <a:off x="0" y="1504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Rectangle 24">
            <a:extLst>
              <a:ext uri="{FF2B5EF4-FFF2-40B4-BE49-F238E27FC236}">
                <a16:creationId xmlns:a16="http://schemas.microsoft.com/office/drawing/2014/main" id="{F39AD752-0F0E-4B49-BF89-27C259063A7E}"/>
              </a:ext>
            </a:extLst>
          </p:cNvPr>
          <p:cNvSpPr>
            <a:spLocks noChangeArrowheads="1"/>
          </p:cNvSpPr>
          <p:nvPr/>
        </p:nvSpPr>
        <p:spPr bwMode="auto">
          <a:xfrm>
            <a:off x="0" y="3048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6" name="Rectangle 25">
            <a:extLst>
              <a:ext uri="{FF2B5EF4-FFF2-40B4-BE49-F238E27FC236}">
                <a16:creationId xmlns:a16="http://schemas.microsoft.com/office/drawing/2014/main" id="{1834BB90-8E5E-4AEB-B3C8-2D38643B3A79}"/>
              </a:ext>
            </a:extLst>
          </p:cNvPr>
          <p:cNvSpPr>
            <a:spLocks noChangeArrowheads="1"/>
          </p:cNvSpPr>
          <p:nvPr/>
        </p:nvSpPr>
        <p:spPr bwMode="auto">
          <a:xfrm>
            <a:off x="0" y="4610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7" name="Rectangle 26">
            <a:extLst>
              <a:ext uri="{FF2B5EF4-FFF2-40B4-BE49-F238E27FC236}">
                <a16:creationId xmlns:a16="http://schemas.microsoft.com/office/drawing/2014/main" id="{2C016292-E83B-4A8B-946F-953A64442BC3}"/>
              </a:ext>
            </a:extLst>
          </p:cNvPr>
          <p:cNvSpPr>
            <a:spLocks noChangeArrowheads="1"/>
          </p:cNvSpPr>
          <p:nvPr/>
        </p:nvSpPr>
        <p:spPr bwMode="auto">
          <a:xfrm>
            <a:off x="25418" y="6095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ea typeface="Times New Roman" panose="02020603050405020304" pitchFamily="18" charset="0"/>
              </a:rPr>
              <a:t>  </a:t>
            </a: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27">
            <a:extLst>
              <a:ext uri="{FF2B5EF4-FFF2-40B4-BE49-F238E27FC236}">
                <a16:creationId xmlns:a16="http://schemas.microsoft.com/office/drawing/2014/main" id="{9A2BC5D2-B8AF-46DE-8190-852AB1DE9436}"/>
              </a:ext>
            </a:extLst>
          </p:cNvPr>
          <p:cNvSpPr>
            <a:spLocks noChangeArrowheads="1"/>
          </p:cNvSpPr>
          <p:nvPr/>
        </p:nvSpPr>
        <p:spPr bwMode="auto">
          <a:xfrm>
            <a:off x="0" y="777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2" name="Picture 51">
            <a:extLst>
              <a:ext uri="{FF2B5EF4-FFF2-40B4-BE49-F238E27FC236}">
                <a16:creationId xmlns:a16="http://schemas.microsoft.com/office/drawing/2014/main" id="{A979FEAC-47DE-6D85-E18E-4442E1BE777B}"/>
              </a:ext>
            </a:extLst>
          </p:cNvPr>
          <p:cNvPicPr>
            <a:picLocks noChangeAspect="1"/>
          </p:cNvPicPr>
          <p:nvPr/>
        </p:nvPicPr>
        <p:blipFill>
          <a:blip r:embed="rId8"/>
          <a:stretch>
            <a:fillRect/>
          </a:stretch>
        </p:blipFill>
        <p:spPr>
          <a:xfrm>
            <a:off x="10040565" y="640047"/>
            <a:ext cx="1691760" cy="2956127"/>
          </a:xfrm>
          <a:prstGeom prst="rect">
            <a:avLst/>
          </a:prstGeom>
        </p:spPr>
      </p:pic>
    </p:spTree>
    <p:extLst>
      <p:ext uri="{BB962C8B-B14F-4D97-AF65-F5344CB8AC3E}">
        <p14:creationId xmlns:p14="http://schemas.microsoft.com/office/powerpoint/2010/main" val="114168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D7747-6A40-42BA-BD59-46938492F9B2}"/>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a:extLst>
              <a:ext uri="{FF2B5EF4-FFF2-40B4-BE49-F238E27FC236}">
                <a16:creationId xmlns:a16="http://schemas.microsoft.com/office/drawing/2014/main" id="{394430E7-3ED3-4573-A749-482CD789D3A1}"/>
              </a:ext>
            </a:extLst>
          </p:cNvPr>
          <p:cNvSpPr txBox="1"/>
          <p:nvPr/>
        </p:nvSpPr>
        <p:spPr>
          <a:xfrm>
            <a:off x="3411474" y="1554815"/>
            <a:ext cx="5369051" cy="1354217"/>
          </a:xfrm>
          <a:prstGeom prst="rect">
            <a:avLst/>
          </a:prstGeom>
          <a:solidFill>
            <a:srgbClr val="F8C690"/>
          </a:solidFill>
          <a:ln w="57150">
            <a:solidFill>
              <a:schemeClr val="accent4">
                <a:lumMod val="75000"/>
              </a:schemeClr>
            </a:solidFill>
          </a:ln>
        </p:spPr>
        <p:txBody>
          <a:bodyPr wrap="square" rtlCol="0">
            <a:spAutoFit/>
          </a:bodyPr>
          <a:lstStyle/>
          <a:p>
            <a:pPr algn="ctr"/>
            <a:endParaRPr lang="en-US" sz="1400" dirty="0">
              <a:latin typeface="Castellar" panose="020A0402060406010301" pitchFamily="18" charset="0"/>
            </a:endParaRPr>
          </a:p>
          <a:p>
            <a:pPr algn="ctr"/>
            <a:r>
              <a:rPr lang="en-US" sz="5400" dirty="0">
                <a:latin typeface="Castellar" panose="020A0402060406010301" pitchFamily="18" charset="0"/>
              </a:rPr>
              <a:t>NOTES: TTE</a:t>
            </a:r>
          </a:p>
          <a:p>
            <a:pPr algn="ctr"/>
            <a:endParaRPr lang="en-US" sz="1400" dirty="0">
              <a:latin typeface="Castellar" panose="020A0402060406010301" pitchFamily="18" charset="0"/>
            </a:endParaRPr>
          </a:p>
        </p:txBody>
      </p:sp>
    </p:spTree>
    <p:extLst>
      <p:ext uri="{BB962C8B-B14F-4D97-AF65-F5344CB8AC3E}">
        <p14:creationId xmlns:p14="http://schemas.microsoft.com/office/powerpoint/2010/main" val="1022246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50</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746154819"/>
              </p:ext>
            </p:extLst>
          </p:nvPr>
        </p:nvGraphicFramePr>
        <p:xfrm>
          <a:off x="1883069" y="-5492"/>
          <a:ext cx="10316284" cy="6325507"/>
        </p:xfrm>
        <a:graphic>
          <a:graphicData uri="http://schemas.openxmlformats.org/drawingml/2006/table">
            <a:tbl>
              <a:tblPr firstRow="1" bandRow="1">
                <a:tableStyleId>{5C22544A-7EE6-4342-B048-85BDC9FD1C3A}</a:tableStyleId>
              </a:tblPr>
              <a:tblGrid>
                <a:gridCol w="851339">
                  <a:extLst>
                    <a:ext uri="{9D8B030D-6E8A-4147-A177-3AD203B41FA5}">
                      <a16:colId xmlns:a16="http://schemas.microsoft.com/office/drawing/2014/main" val="3969356882"/>
                    </a:ext>
                  </a:extLst>
                </a:gridCol>
                <a:gridCol w="4462793">
                  <a:extLst>
                    <a:ext uri="{9D8B030D-6E8A-4147-A177-3AD203B41FA5}">
                      <a16:colId xmlns:a16="http://schemas.microsoft.com/office/drawing/2014/main" val="1425804619"/>
                    </a:ext>
                  </a:extLst>
                </a:gridCol>
                <a:gridCol w="5002152">
                  <a:extLst>
                    <a:ext uri="{9D8B030D-6E8A-4147-A177-3AD203B41FA5}">
                      <a16:colId xmlns:a16="http://schemas.microsoft.com/office/drawing/2014/main" val="2274368862"/>
                    </a:ext>
                  </a:extLst>
                </a:gridCol>
              </a:tblGrid>
              <a:tr h="395704">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929267">
                <a:tc>
                  <a:txBody>
                    <a:bodyPr/>
                    <a:lstStyle/>
                    <a:p>
                      <a:r>
                        <a:rPr lang="en-US" sz="2400" dirty="0">
                          <a:latin typeface="+mj-lt"/>
                        </a:rPr>
                        <a:t>5C</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latin typeface="+mn-lt"/>
                          <a:ea typeface="+mn-ea"/>
                          <a:cs typeface="+mn-cs"/>
                        </a:rPr>
                        <a:t>55) RCC &amp; NCC of AOV</a:t>
                      </a:r>
                    </a:p>
                    <a:p>
                      <a:endParaRPr lang="en-US" sz="1000" kern="1200" dirty="0">
                        <a:solidFill>
                          <a:schemeClr val="dk1"/>
                        </a:solidFill>
                        <a:effectLst/>
                        <a:latin typeface="+mn-lt"/>
                        <a:ea typeface="+mn-ea"/>
                        <a:cs typeface="+mn-cs"/>
                      </a:endParaRPr>
                    </a:p>
                    <a:p>
                      <a:pPr marL="682625" indent="-396875">
                        <a:buFont typeface="Arial" panose="020B0604020202020204" pitchFamily="34" charset="0"/>
                        <a:buChar char="•"/>
                      </a:pPr>
                      <a:r>
                        <a:rPr lang="en-US" sz="2000" kern="1200" dirty="0">
                          <a:solidFill>
                            <a:schemeClr val="dk1"/>
                          </a:solidFill>
                          <a:effectLst/>
                          <a:latin typeface="+mn-lt"/>
                          <a:ea typeface="+mn-ea"/>
                          <a:cs typeface="+mn-cs"/>
                        </a:rPr>
                        <a:t>thin, delicate &amp; pliable</a:t>
                      </a:r>
                    </a:p>
                    <a:p>
                      <a:pPr marL="682625" indent="-396875">
                        <a:buFont typeface="Arial" panose="020B0604020202020204" pitchFamily="34" charset="0"/>
                        <a:buChar char="•"/>
                      </a:pPr>
                      <a:r>
                        <a:rPr lang="en-US" sz="2000" kern="1200" dirty="0">
                          <a:solidFill>
                            <a:schemeClr val="dk1"/>
                          </a:solidFill>
                          <a:effectLst/>
                          <a:latin typeface="+mn-lt"/>
                          <a:ea typeface="+mn-ea"/>
                          <a:cs typeface="+mn-cs"/>
                        </a:rPr>
                        <a:t>unrestricted opening</a:t>
                      </a:r>
                    </a:p>
                    <a:p>
                      <a:pPr marL="682625" indent="-396875">
                        <a:buFont typeface="Arial" panose="020B0604020202020204" pitchFamily="34" charset="0"/>
                        <a:buChar char="•"/>
                      </a:pPr>
                      <a:r>
                        <a:rPr lang="en-US" sz="2000" kern="1200" dirty="0">
                          <a:solidFill>
                            <a:schemeClr val="dk1"/>
                          </a:solidFill>
                          <a:effectLst/>
                          <a:latin typeface="+mn-lt"/>
                          <a:ea typeface="+mn-ea"/>
                          <a:cs typeface="+mn-cs"/>
                        </a:rPr>
                        <a:t>disappear into AO walls</a:t>
                      </a:r>
                    </a:p>
                    <a:p>
                      <a:pPr marL="285750" indent="0">
                        <a:buFont typeface="Arial" panose="020B0604020202020204" pitchFamily="34" charset="0"/>
                        <a:buNone/>
                      </a:pPr>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56) LVOT </a:t>
                      </a:r>
                    </a:p>
                    <a:p>
                      <a:endParaRPr lang="en-US" sz="1000" kern="1200" dirty="0">
                        <a:solidFill>
                          <a:schemeClr val="dk1"/>
                        </a:solidFill>
                        <a:effectLst/>
                        <a:latin typeface="+mn-lt"/>
                        <a:ea typeface="+mn-ea"/>
                        <a:cs typeface="+mn-cs"/>
                      </a:endParaRPr>
                    </a:p>
                    <a:p>
                      <a:pPr marL="682625" indent="-396875">
                        <a:buFont typeface="Arial" panose="020B0604020202020204" pitchFamily="34" charset="0"/>
                        <a:buChar char="•"/>
                      </a:pPr>
                      <a:r>
                        <a:rPr lang="en-US" sz="2000" kern="1200" dirty="0">
                          <a:solidFill>
                            <a:schemeClr val="dk1"/>
                          </a:solidFill>
                          <a:effectLst/>
                          <a:latin typeface="+mn-lt"/>
                          <a:ea typeface="+mn-ea"/>
                          <a:cs typeface="+mn-cs"/>
                        </a:rPr>
                        <a:t>unobstructed</a:t>
                      </a:r>
                    </a:p>
                    <a:p>
                      <a:pPr marL="682625" indent="-396875">
                        <a:buFont typeface="Arial" panose="020B0604020202020204" pitchFamily="34" charset="0"/>
                        <a:buChar char="•"/>
                      </a:pPr>
                      <a:r>
                        <a:rPr lang="en-US" sz="2000" kern="1200" dirty="0">
                          <a:solidFill>
                            <a:schemeClr val="dk1"/>
                          </a:solidFill>
                          <a:effectLst/>
                          <a:latin typeface="+mn-lt"/>
                          <a:ea typeface="+mn-ea"/>
                          <a:cs typeface="+mn-cs"/>
                        </a:rPr>
                        <a:t>laminar flow</a:t>
                      </a:r>
                    </a:p>
                    <a:p>
                      <a:pPr marL="285750" indent="0">
                        <a:buFont typeface="Arial" panose="020B0604020202020204" pitchFamily="34" charset="0"/>
                        <a:buNone/>
                      </a:pPr>
                      <a:endParaRPr lang="en-US" sz="2000" kern="1200" dirty="0">
                        <a:solidFill>
                          <a:schemeClr val="dk1"/>
                        </a:solidFill>
                        <a:effectLst/>
                        <a:latin typeface="+mn-lt"/>
                        <a:ea typeface="+mn-ea"/>
                        <a:cs typeface="+mn-cs"/>
                      </a:endParaRPr>
                    </a:p>
                    <a:p>
                      <a:pPr marL="396875" indent="-396875"/>
                      <a:r>
                        <a:rPr lang="en-US" sz="2000" kern="1200" dirty="0">
                          <a:solidFill>
                            <a:schemeClr val="dk1"/>
                          </a:solidFill>
                          <a:effectLst/>
                          <a:latin typeface="+mn-lt"/>
                          <a:ea typeface="+mn-ea"/>
                          <a:cs typeface="+mn-cs"/>
                        </a:rPr>
                        <a:t>57) MV apparatus</a:t>
                      </a:r>
                    </a:p>
                    <a:p>
                      <a:pPr marL="396875" indent="-396875"/>
                      <a:endParaRPr lang="en-US" sz="1000" kern="1200" dirty="0">
                        <a:solidFill>
                          <a:schemeClr val="dk1"/>
                        </a:solidFill>
                        <a:effectLst/>
                        <a:latin typeface="+mn-lt"/>
                        <a:ea typeface="+mn-ea"/>
                        <a:cs typeface="+mn-cs"/>
                      </a:endParaRPr>
                    </a:p>
                    <a:p>
                      <a:pPr marL="628650" indent="-342900">
                        <a:buFont typeface="Arial" panose="020B0604020202020204" pitchFamily="34" charset="0"/>
                        <a:buChar char="•"/>
                      </a:pPr>
                      <a:r>
                        <a:rPr lang="en-US" sz="2000" kern="1200" dirty="0">
                          <a:solidFill>
                            <a:schemeClr val="dk1"/>
                          </a:solidFill>
                          <a:effectLst/>
                          <a:latin typeface="+mn-lt"/>
                          <a:ea typeface="+mn-ea"/>
                          <a:cs typeface="+mn-cs"/>
                        </a:rPr>
                        <a:t>no interference </a:t>
                      </a:r>
                      <a:r>
                        <a:rPr lang="en-US" sz="2000" kern="1200" dirty="0">
                          <a:solidFill>
                            <a:schemeClr val="dk1"/>
                          </a:solidFill>
                          <a:effectLst/>
                          <a:latin typeface="+mn-lt"/>
                          <a:ea typeface="+mn-ea"/>
                          <a:cs typeface="+mn-cs"/>
                          <a:sym typeface="Wingdings" panose="05000000000000000000" pitchFamily="2" charset="2"/>
                        </a:rPr>
                        <a:t> </a:t>
                      </a:r>
                      <a:r>
                        <a:rPr lang="en-US" sz="2000" kern="1200" dirty="0">
                          <a:solidFill>
                            <a:schemeClr val="dk1"/>
                          </a:solidFill>
                          <a:effectLst/>
                          <a:latin typeface="+mn-lt"/>
                          <a:ea typeface="+mn-ea"/>
                          <a:cs typeface="+mn-cs"/>
                        </a:rPr>
                        <a:t>LVOT</a:t>
                      </a:r>
                    </a:p>
                    <a:p>
                      <a:endParaRPr lang="en-US" sz="18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5923" y="5180367"/>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7544185" y="5368053"/>
            <a:ext cx="1989920"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 </a:t>
            </a:r>
          </a:p>
          <a:p>
            <a:pPr algn="ctr"/>
            <a:r>
              <a:rPr lang="en-US" sz="2000" dirty="0">
                <a:solidFill>
                  <a:srgbClr val="7030A0"/>
                </a:solidFill>
                <a:latin typeface="Gabriola" panose="04040605051002020D02" pitchFamily="82" charset="0"/>
              </a:rPr>
              <a:t>What is SAM?</a:t>
            </a:r>
          </a:p>
        </p:txBody>
      </p:sp>
      <p:sp>
        <p:nvSpPr>
          <p:cNvPr id="46" name="Rectangle 2">
            <a:extLst>
              <a:ext uri="{FF2B5EF4-FFF2-40B4-BE49-F238E27FC236}">
                <a16:creationId xmlns:a16="http://schemas.microsoft.com/office/drawing/2014/main" id="{3BBA9068-DA9F-4540-BBE8-408A3D6E28BA}"/>
              </a:ext>
            </a:extLst>
          </p:cNvPr>
          <p:cNvSpPr>
            <a:spLocks noChangeArrowheads="1"/>
          </p:cNvSpPr>
          <p:nvPr/>
        </p:nvSpPr>
        <p:spPr bwMode="auto">
          <a:xfrm>
            <a:off x="4902359" y="21648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 name="Object 51">
            <a:extLst>
              <a:ext uri="{FF2B5EF4-FFF2-40B4-BE49-F238E27FC236}">
                <a16:creationId xmlns:a16="http://schemas.microsoft.com/office/drawing/2014/main" id="{F3FD1B3C-F2A5-46DB-94F9-2E85565D97BB}"/>
              </a:ext>
            </a:extLst>
          </p:cNvPr>
          <p:cNvGraphicFramePr>
            <a:graphicFrameLocks noChangeAspect="1"/>
          </p:cNvGraphicFramePr>
          <p:nvPr>
            <p:extLst>
              <p:ext uri="{D42A27DB-BD31-4B8C-83A1-F6EECF244321}">
                <p14:modId xmlns:p14="http://schemas.microsoft.com/office/powerpoint/2010/main" val="688296662"/>
              </p:ext>
            </p:extLst>
          </p:nvPr>
        </p:nvGraphicFramePr>
        <p:xfrm>
          <a:off x="9895704" y="644893"/>
          <a:ext cx="2037582" cy="2741384"/>
        </p:xfrm>
        <a:graphic>
          <a:graphicData uri="http://schemas.openxmlformats.org/presentationml/2006/ole">
            <mc:AlternateContent xmlns:mc="http://schemas.openxmlformats.org/markup-compatibility/2006">
              <mc:Choice xmlns:v="urn:schemas-microsoft-com:vml" Requires="v">
                <p:oleObj name="Bitmap Image" r:id="rId2" imgW="2838600" imgH="3857760" progId="Paint.Picture">
                  <p:embed/>
                </p:oleObj>
              </mc:Choice>
              <mc:Fallback>
                <p:oleObj name="Bitmap Image" r:id="rId2" imgW="2838600" imgH="3857760" progId="Paint.Picture">
                  <p:embed/>
                  <p:pic>
                    <p:nvPicPr>
                      <p:cNvPr id="52" name="Object 51">
                        <a:extLst>
                          <a:ext uri="{FF2B5EF4-FFF2-40B4-BE49-F238E27FC236}">
                            <a16:creationId xmlns:a16="http://schemas.microsoft.com/office/drawing/2014/main" id="{F3FD1B3C-F2A5-46DB-94F9-2E85565D97BB}"/>
                          </a:ext>
                        </a:extLst>
                      </p:cNvPr>
                      <p:cNvPicPr>
                        <a:picLocks noChangeAspect="1" noChangeArrowheads="1"/>
                      </p:cNvPicPr>
                      <p:nvPr/>
                    </p:nvPicPr>
                    <p:blipFill>
                      <a:blip r:embed="rId3"/>
                      <a:srcRect/>
                      <a:stretch>
                        <a:fillRect/>
                      </a:stretch>
                    </p:blipFill>
                    <p:spPr bwMode="auto">
                      <a:xfrm>
                        <a:off x="9895704" y="644893"/>
                        <a:ext cx="2037582" cy="2741384"/>
                      </a:xfrm>
                      <a:prstGeom prst="rect">
                        <a:avLst/>
                      </a:prstGeom>
                      <a:noFill/>
                    </p:spPr>
                  </p:pic>
                </p:oleObj>
              </mc:Fallback>
            </mc:AlternateContent>
          </a:graphicData>
        </a:graphic>
      </p:graphicFrame>
      <p:sp>
        <p:nvSpPr>
          <p:cNvPr id="58" name="Rectangle 4">
            <a:extLst>
              <a:ext uri="{FF2B5EF4-FFF2-40B4-BE49-F238E27FC236}">
                <a16:creationId xmlns:a16="http://schemas.microsoft.com/office/drawing/2014/main" id="{A4EE8A58-CB9A-4D6D-AED9-B411C15C8A25}"/>
              </a:ext>
            </a:extLst>
          </p:cNvPr>
          <p:cNvSpPr>
            <a:spLocks noChangeArrowheads="1"/>
          </p:cNvSpPr>
          <p:nvPr/>
        </p:nvSpPr>
        <p:spPr bwMode="auto">
          <a:xfrm>
            <a:off x="7008025" y="21644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TextBox 64">
            <a:extLst>
              <a:ext uri="{FF2B5EF4-FFF2-40B4-BE49-F238E27FC236}">
                <a16:creationId xmlns:a16="http://schemas.microsoft.com/office/drawing/2014/main" id="{21C42776-5C6D-46D4-A13C-D096D3B7741D}"/>
              </a:ext>
            </a:extLst>
          </p:cNvPr>
          <p:cNvSpPr txBox="1"/>
          <p:nvPr/>
        </p:nvSpPr>
        <p:spPr>
          <a:xfrm>
            <a:off x="745745" y="3350536"/>
            <a:ext cx="1113663" cy="707886"/>
          </a:xfrm>
          <a:prstGeom prst="rect">
            <a:avLst/>
          </a:prstGeom>
          <a:noFill/>
        </p:spPr>
        <p:txBody>
          <a:bodyPr wrap="square" rtlCol="0">
            <a:spAutoFit/>
          </a:bodyPr>
          <a:lstStyle/>
          <a:p>
            <a:r>
              <a:rPr lang="en-US" sz="2000" i="1" dirty="0"/>
              <a:t>Hey, </a:t>
            </a:r>
          </a:p>
          <a:p>
            <a:r>
              <a:rPr lang="en-US" sz="2000" i="1" dirty="0"/>
              <a:t>I’m Sam!</a:t>
            </a:r>
          </a:p>
        </p:txBody>
      </p:sp>
      <p:sp>
        <p:nvSpPr>
          <p:cNvPr id="62" name="Rectangle 260">
            <a:extLst>
              <a:ext uri="{FF2B5EF4-FFF2-40B4-BE49-F238E27FC236}">
                <a16:creationId xmlns:a16="http://schemas.microsoft.com/office/drawing/2014/main" id="{AF311488-7AB6-4A44-B08D-9707100CC1B1}"/>
              </a:ext>
            </a:extLst>
          </p:cNvPr>
          <p:cNvSpPr>
            <a:spLocks noChangeArrowheads="1"/>
          </p:cNvSpPr>
          <p:nvPr/>
        </p:nvSpPr>
        <p:spPr bwMode="auto">
          <a:xfrm>
            <a:off x="5734171" y="48302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0" name="Rectangle 2">
            <a:extLst>
              <a:ext uri="{FF2B5EF4-FFF2-40B4-BE49-F238E27FC236}">
                <a16:creationId xmlns:a16="http://schemas.microsoft.com/office/drawing/2014/main" id="{DE80FCCD-89B4-4F47-96D0-E00718E7C013}"/>
              </a:ext>
            </a:extLst>
          </p:cNvPr>
          <p:cNvSpPr>
            <a:spLocks noChangeArrowheads="1"/>
          </p:cNvSpPr>
          <p:nvPr/>
        </p:nvSpPr>
        <p:spPr bwMode="auto">
          <a:xfrm>
            <a:off x="7283554" y="2094430"/>
            <a:ext cx="144124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74" name="TextBox 73">
            <a:extLst>
              <a:ext uri="{FF2B5EF4-FFF2-40B4-BE49-F238E27FC236}">
                <a16:creationId xmlns:a16="http://schemas.microsoft.com/office/drawing/2014/main" id="{9B385877-237C-4243-AE03-A1CADD05CC8E}"/>
              </a:ext>
            </a:extLst>
          </p:cNvPr>
          <p:cNvSpPr txBox="1"/>
          <p:nvPr/>
        </p:nvSpPr>
        <p:spPr>
          <a:xfrm>
            <a:off x="7206764" y="669712"/>
            <a:ext cx="2671142" cy="707886"/>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 </a:t>
            </a:r>
          </a:p>
          <a:p>
            <a:pPr algn="ctr"/>
            <a:r>
              <a:rPr lang="en-US" sz="2000" dirty="0">
                <a:solidFill>
                  <a:srgbClr val="7030A0"/>
                </a:solidFill>
                <a:latin typeface="Gabriola" panose="04040605051002020D02" pitchFamily="82" charset="0"/>
              </a:rPr>
              <a:t>Label the anatomy #1 - 3.</a:t>
            </a:r>
          </a:p>
        </p:txBody>
      </p:sp>
      <p:sp>
        <p:nvSpPr>
          <p:cNvPr id="66" name="Rectangle 9">
            <a:extLst>
              <a:ext uri="{FF2B5EF4-FFF2-40B4-BE49-F238E27FC236}">
                <a16:creationId xmlns:a16="http://schemas.microsoft.com/office/drawing/2014/main" id="{19C552F7-7D37-4CE5-9A83-74B2BF934639}"/>
              </a:ext>
            </a:extLst>
          </p:cNvPr>
          <p:cNvSpPr>
            <a:spLocks noChangeArrowheads="1"/>
          </p:cNvSpPr>
          <p:nvPr/>
        </p:nvSpPr>
        <p:spPr bwMode="auto">
          <a:xfrm>
            <a:off x="9419531" y="4501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3" name="Object 72">
            <a:extLst>
              <a:ext uri="{FF2B5EF4-FFF2-40B4-BE49-F238E27FC236}">
                <a16:creationId xmlns:a16="http://schemas.microsoft.com/office/drawing/2014/main" id="{767745B6-6E3D-4F03-859F-753E6E96DC2F}"/>
              </a:ext>
            </a:extLst>
          </p:cNvPr>
          <p:cNvGraphicFramePr>
            <a:graphicFrameLocks noChangeAspect="1"/>
          </p:cNvGraphicFramePr>
          <p:nvPr>
            <p:extLst>
              <p:ext uri="{D42A27DB-BD31-4B8C-83A1-F6EECF244321}">
                <p14:modId xmlns:p14="http://schemas.microsoft.com/office/powerpoint/2010/main" val="479110041"/>
              </p:ext>
            </p:extLst>
          </p:nvPr>
        </p:nvGraphicFramePr>
        <p:xfrm>
          <a:off x="9891403" y="3699228"/>
          <a:ext cx="2008323" cy="2341131"/>
        </p:xfrm>
        <a:graphic>
          <a:graphicData uri="http://schemas.openxmlformats.org/presentationml/2006/ole">
            <mc:AlternateContent xmlns:mc="http://schemas.openxmlformats.org/markup-compatibility/2006">
              <mc:Choice xmlns:v="urn:schemas-microsoft-com:vml" Requires="v">
                <p:oleObj name="Bitmap Image" r:id="rId4" imgW="1552792" imgH="1752381" progId="Paint.Picture">
                  <p:embed/>
                </p:oleObj>
              </mc:Choice>
              <mc:Fallback>
                <p:oleObj name="Bitmap Image" r:id="rId4" imgW="1552792" imgH="1752381" progId="Paint.Picture">
                  <p:embed/>
                  <p:pic>
                    <p:nvPicPr>
                      <p:cNvPr id="73" name="Object 72">
                        <a:extLst>
                          <a:ext uri="{FF2B5EF4-FFF2-40B4-BE49-F238E27FC236}">
                            <a16:creationId xmlns:a16="http://schemas.microsoft.com/office/drawing/2014/main" id="{767745B6-6E3D-4F03-859F-753E6E96DC2F}"/>
                          </a:ext>
                        </a:extLst>
                      </p:cNvPr>
                      <p:cNvPicPr>
                        <a:picLocks noChangeAspect="1" noChangeArrowheads="1"/>
                      </p:cNvPicPr>
                      <p:nvPr/>
                    </p:nvPicPr>
                    <p:blipFill>
                      <a:blip r:embed="rId5">
                        <a:lum bright="22000" contrast="40000"/>
                        <a:extLst>
                          <a:ext uri="{28A0092B-C50C-407E-A947-70E740481C1C}">
                            <a14:useLocalDpi xmlns:a14="http://schemas.microsoft.com/office/drawing/2010/main" val="0"/>
                          </a:ext>
                        </a:extLst>
                      </a:blip>
                      <a:srcRect/>
                      <a:stretch>
                        <a:fillRect/>
                      </a:stretch>
                    </p:blipFill>
                    <p:spPr bwMode="auto">
                      <a:xfrm>
                        <a:off x="9891403" y="3699228"/>
                        <a:ext cx="2008323" cy="2341131"/>
                      </a:xfrm>
                      <a:prstGeom prst="rect">
                        <a:avLst/>
                      </a:prstGeom>
                      <a:noFill/>
                    </p:spPr>
                  </p:pic>
                </p:oleObj>
              </mc:Fallback>
            </mc:AlternateContent>
          </a:graphicData>
        </a:graphic>
      </p:graphicFrame>
      <p:sp>
        <p:nvSpPr>
          <p:cNvPr id="75" name="AutoShape 65">
            <a:extLst>
              <a:ext uri="{FF2B5EF4-FFF2-40B4-BE49-F238E27FC236}">
                <a16:creationId xmlns:a16="http://schemas.microsoft.com/office/drawing/2014/main" id="{DCFB0FE7-2070-415F-A905-BAD607E59B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8" name="Picture 77">
            <a:extLst>
              <a:ext uri="{FF2B5EF4-FFF2-40B4-BE49-F238E27FC236}">
                <a16:creationId xmlns:a16="http://schemas.microsoft.com/office/drawing/2014/main" id="{29922574-E62E-429D-BC09-5B4BBBF1AF67}"/>
              </a:ext>
            </a:extLst>
          </p:cNvPr>
          <p:cNvPicPr>
            <a:picLocks noChangeAspect="1"/>
          </p:cNvPicPr>
          <p:nvPr/>
        </p:nvPicPr>
        <p:blipFill>
          <a:blip r:embed="rId6"/>
          <a:stretch>
            <a:fillRect/>
          </a:stretch>
        </p:blipFill>
        <p:spPr>
          <a:xfrm>
            <a:off x="4552" y="4084026"/>
            <a:ext cx="2748438" cy="2229928"/>
          </a:xfrm>
          <a:prstGeom prst="rect">
            <a:avLst/>
          </a:prstGeom>
        </p:spPr>
      </p:pic>
      <p:sp>
        <p:nvSpPr>
          <p:cNvPr id="86" name="Heart 85">
            <a:extLst>
              <a:ext uri="{FF2B5EF4-FFF2-40B4-BE49-F238E27FC236}">
                <a16:creationId xmlns:a16="http://schemas.microsoft.com/office/drawing/2014/main" id="{3D170E5C-2F95-4C3A-BB68-F8141F1DBDDC}"/>
              </a:ext>
            </a:extLst>
          </p:cNvPr>
          <p:cNvSpPr/>
          <p:nvPr/>
        </p:nvSpPr>
        <p:spPr>
          <a:xfrm>
            <a:off x="165957" y="3379573"/>
            <a:ext cx="570333" cy="467672"/>
          </a:xfrm>
          <a:prstGeom prst="heart">
            <a:avLst/>
          </a:prstGeom>
          <a:solidFill>
            <a:schemeClr val="accent1">
              <a:lumMod val="7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4BB552C-A011-3D43-5020-AA028E7F11A1}"/>
              </a:ext>
            </a:extLst>
          </p:cNvPr>
          <p:cNvPicPr>
            <a:picLocks noChangeAspect="1"/>
          </p:cNvPicPr>
          <p:nvPr/>
        </p:nvPicPr>
        <p:blipFill>
          <a:blip r:embed="rId7"/>
          <a:stretch>
            <a:fillRect/>
          </a:stretch>
        </p:blipFill>
        <p:spPr>
          <a:xfrm>
            <a:off x="7544185" y="1719877"/>
            <a:ext cx="1989920" cy="3308820"/>
          </a:xfrm>
          <a:prstGeom prst="rect">
            <a:avLst/>
          </a:prstGeom>
        </p:spPr>
      </p:pic>
    </p:spTree>
    <p:extLst>
      <p:ext uri="{BB962C8B-B14F-4D97-AF65-F5344CB8AC3E}">
        <p14:creationId xmlns:p14="http://schemas.microsoft.com/office/powerpoint/2010/main" val="27329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51</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883447071"/>
              </p:ext>
            </p:extLst>
          </p:nvPr>
        </p:nvGraphicFramePr>
        <p:xfrm>
          <a:off x="-1" y="264985"/>
          <a:ext cx="12192001" cy="4561781"/>
        </p:xfrm>
        <a:graphic>
          <a:graphicData uri="http://schemas.openxmlformats.org/drawingml/2006/table">
            <a:tbl>
              <a:tblPr firstRow="1" bandRow="1">
                <a:tableStyleId>{5C22544A-7EE6-4342-B048-85BDC9FD1C3A}</a:tableStyleId>
              </a:tblPr>
              <a:tblGrid>
                <a:gridCol w="788220">
                  <a:extLst>
                    <a:ext uri="{9D8B030D-6E8A-4147-A177-3AD203B41FA5}">
                      <a16:colId xmlns:a16="http://schemas.microsoft.com/office/drawing/2014/main" val="3969356882"/>
                    </a:ext>
                  </a:extLst>
                </a:gridCol>
                <a:gridCol w="5943087">
                  <a:extLst>
                    <a:ext uri="{9D8B030D-6E8A-4147-A177-3AD203B41FA5}">
                      <a16:colId xmlns:a16="http://schemas.microsoft.com/office/drawing/2014/main" val="1425804619"/>
                    </a:ext>
                  </a:extLst>
                </a:gridCol>
                <a:gridCol w="5460694">
                  <a:extLst>
                    <a:ext uri="{9D8B030D-6E8A-4147-A177-3AD203B41FA5}">
                      <a16:colId xmlns:a16="http://schemas.microsoft.com/office/drawing/2014/main" val="2274368862"/>
                    </a:ext>
                  </a:extLst>
                </a:gridCol>
              </a:tblGrid>
              <a:tr h="408829">
                <a:tc>
                  <a:txBody>
                    <a:bodyPr/>
                    <a:lstStyle/>
                    <a:p>
                      <a:r>
                        <a:rPr lang="en-US" sz="2000" b="0" dirty="0">
                          <a:latin typeface="+mj-lt"/>
                        </a:rPr>
                        <a:t>VIEW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152952">
                <a:tc>
                  <a:txBody>
                    <a:bodyPr/>
                    <a:lstStyle/>
                    <a:p>
                      <a:r>
                        <a:rPr lang="en-US" sz="2400" dirty="0">
                          <a:latin typeface="+mj-lt"/>
                        </a:rPr>
                        <a:t>5C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58) CFD</a:t>
                      </a:r>
                    </a:p>
                    <a:p>
                      <a:endParaRPr lang="en-US" sz="2000" kern="1200" dirty="0">
                        <a:solidFill>
                          <a:schemeClr val="dk1"/>
                        </a:solidFill>
                        <a:effectLst/>
                        <a:latin typeface="+mn-lt"/>
                        <a:ea typeface="+mn-ea"/>
                        <a:cs typeface="+mn-cs"/>
                      </a:endParaRPr>
                    </a:p>
                    <a:p>
                      <a:pPr marL="628650" indent="-342900">
                        <a:buFont typeface="Arial" panose="020B0604020202020204" pitchFamily="34" charset="0"/>
                        <a:buChar char="•"/>
                      </a:pPr>
                      <a:r>
                        <a:rPr lang="en-US" sz="2000" kern="1200" dirty="0">
                          <a:solidFill>
                            <a:schemeClr val="dk1"/>
                          </a:solidFill>
                          <a:effectLst/>
                          <a:latin typeface="+mn-lt"/>
                          <a:ea typeface="+mn-ea"/>
                          <a:cs typeface="+mn-cs"/>
                        </a:rPr>
                        <a:t>LA, MV, LV, LVOT &amp; AOV</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59) CWD of AOV (1 - 1.7 m/s)</a:t>
                      </a:r>
                    </a:p>
                    <a:p>
                      <a:pPr marL="285750" marR="0" indent="0">
                        <a:spcBef>
                          <a:spcPts val="0"/>
                        </a:spcBef>
                        <a:spcAft>
                          <a:spcPts val="0"/>
                        </a:spcAft>
                        <a:buFont typeface="Arial" panose="020B0604020202020204" pitchFamily="34" charset="0"/>
                        <a:buNone/>
                        <a:tabLst>
                          <a:tab pos="573088" algn="l"/>
                        </a:tabLst>
                      </a:pPr>
                      <a:endParaRPr lang="en-US" sz="2000" i="0" kern="1200" dirty="0">
                        <a:solidFill>
                          <a:schemeClr val="dk1"/>
                        </a:solidFill>
                        <a:effectLst/>
                        <a:latin typeface="+mn-lt"/>
                        <a:ea typeface="+mn-ea"/>
                        <a:cs typeface="+mn-cs"/>
                      </a:endParaRPr>
                    </a:p>
                    <a:p>
                      <a:pPr marL="573088" marR="0" indent="-287338">
                        <a:spcBef>
                          <a:spcPts val="0"/>
                        </a:spcBef>
                        <a:spcAft>
                          <a:spcPts val="0"/>
                        </a:spcAft>
                        <a:buFont typeface="Arial" panose="020B0604020202020204" pitchFamily="34" charset="0"/>
                        <a:buChar char="•"/>
                        <a:tabLst>
                          <a:tab pos="573088" algn="l"/>
                        </a:tabLst>
                      </a:pPr>
                      <a:r>
                        <a:rPr lang="en-US" sz="2000" kern="1200" dirty="0">
                          <a:solidFill>
                            <a:schemeClr val="dk1"/>
                          </a:solidFill>
                          <a:effectLst/>
                          <a:latin typeface="+mn-lt"/>
                          <a:ea typeface="+mn-ea"/>
                          <a:cs typeface="+mn-cs"/>
                        </a:rPr>
                        <a:t>sclerosis vs stenosis</a:t>
                      </a:r>
                    </a:p>
                    <a:p>
                      <a:pPr marL="573088" marR="0" indent="-287338">
                        <a:spcBef>
                          <a:spcPts val="0"/>
                        </a:spcBef>
                        <a:spcAft>
                          <a:spcPts val="0"/>
                        </a:spcAft>
                        <a:buFont typeface="Arial" panose="020B0604020202020204" pitchFamily="34" charset="0"/>
                        <a:buChar char="•"/>
                        <a:tabLst>
                          <a:tab pos="573088" algn="l"/>
                        </a:tabLst>
                      </a:pPr>
                      <a:r>
                        <a:rPr lang="en-US" sz="2000" kern="1200" dirty="0">
                          <a:solidFill>
                            <a:schemeClr val="dk1"/>
                          </a:solidFill>
                          <a:effectLst/>
                          <a:latin typeface="+mn-lt"/>
                          <a:ea typeface="+mn-ea"/>
                          <a:cs typeface="+mn-cs"/>
                        </a:rPr>
                        <a:t>sclerotic valve may/may not become stenotic</a:t>
                      </a:r>
                    </a:p>
                    <a:p>
                      <a:pPr marL="573088" lvl="0" indent="-287338">
                        <a:buFont typeface="Arial" panose="020B0604020202020204" pitchFamily="34" charset="0"/>
                        <a:buChar char="•"/>
                        <a:tabLst>
                          <a:tab pos="573088" algn="l"/>
                        </a:tabLst>
                      </a:pPr>
                      <a:r>
                        <a:rPr lang="en-US" sz="2000" kern="1200" dirty="0">
                          <a:solidFill>
                            <a:schemeClr val="dk1"/>
                          </a:solidFill>
                          <a:effectLst/>
                          <a:latin typeface="+mn-lt"/>
                          <a:ea typeface="+mn-ea"/>
                          <a:cs typeface="+mn-cs"/>
                        </a:rPr>
                        <a:t>if indicated, acquire IVRT</a:t>
                      </a:r>
                    </a:p>
                    <a:p>
                      <a:pPr marL="285750" lvl="0" indent="-285750">
                        <a:buFont typeface="Arial" panose="020B0604020202020204" pitchFamily="34" charset="0"/>
                        <a:buChar char="•"/>
                      </a:pPr>
                      <a:endParaRPr lang="en-US" sz="16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83225" y="36950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9738530" y="764696"/>
            <a:ext cx="2202266"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a:t>
            </a:r>
          </a:p>
          <a:p>
            <a:pPr algn="ctr"/>
            <a:r>
              <a:rPr lang="en-US" sz="2000" dirty="0">
                <a:solidFill>
                  <a:srgbClr val="7030A0"/>
                </a:solidFill>
                <a:latin typeface="Gabriola" panose="04040605051002020D02" pitchFamily="82" charset="0"/>
              </a:rPr>
              <a:t>CWD focus #1 - 2.</a:t>
            </a:r>
          </a:p>
        </p:txBody>
      </p:sp>
      <p:graphicFrame>
        <p:nvGraphicFramePr>
          <p:cNvPr id="46" name="Object 45">
            <a:extLst>
              <a:ext uri="{FF2B5EF4-FFF2-40B4-BE49-F238E27FC236}">
                <a16:creationId xmlns:a16="http://schemas.microsoft.com/office/drawing/2014/main" id="{5E65F72C-0E10-4495-B11C-AF2AAFFB3AC4}"/>
              </a:ext>
            </a:extLst>
          </p:cNvPr>
          <p:cNvGraphicFramePr>
            <a:graphicFrameLocks noChangeAspect="1"/>
          </p:cNvGraphicFramePr>
          <p:nvPr>
            <p:extLst>
              <p:ext uri="{D42A27DB-BD31-4B8C-83A1-F6EECF244321}">
                <p14:modId xmlns:p14="http://schemas.microsoft.com/office/powerpoint/2010/main" val="12468838"/>
              </p:ext>
            </p:extLst>
          </p:nvPr>
        </p:nvGraphicFramePr>
        <p:xfrm>
          <a:off x="6913230" y="899463"/>
          <a:ext cx="2646756" cy="3684701"/>
        </p:xfrm>
        <a:graphic>
          <a:graphicData uri="http://schemas.openxmlformats.org/presentationml/2006/ole">
            <mc:AlternateContent xmlns:mc="http://schemas.openxmlformats.org/markup-compatibility/2006">
              <mc:Choice xmlns:v="urn:schemas-microsoft-com:vml" Requires="v">
                <p:oleObj name="Bitmap Image" r:id="rId2" imgW="2886478" imgH="4180952" progId="Paint.Picture">
                  <p:embed/>
                </p:oleObj>
              </mc:Choice>
              <mc:Fallback>
                <p:oleObj name="Bitmap Image" r:id="rId2" imgW="2886478" imgH="4180952" progId="Paint.Picture">
                  <p:embed/>
                  <p:pic>
                    <p:nvPicPr>
                      <p:cNvPr id="46" name="Object 45">
                        <a:extLst>
                          <a:ext uri="{FF2B5EF4-FFF2-40B4-BE49-F238E27FC236}">
                            <a16:creationId xmlns:a16="http://schemas.microsoft.com/office/drawing/2014/main" id="{5E65F72C-0E10-4495-B11C-AF2AAFFB3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230" y="899463"/>
                        <a:ext cx="2646756" cy="3684701"/>
                      </a:xfrm>
                      <a:prstGeom prst="rect">
                        <a:avLst/>
                      </a:prstGeom>
                      <a:noFill/>
                    </p:spPr>
                  </p:pic>
                </p:oleObj>
              </mc:Fallback>
            </mc:AlternateContent>
          </a:graphicData>
        </a:graphic>
      </p:graphicFrame>
      <p:sp>
        <p:nvSpPr>
          <p:cNvPr id="64" name="Rectangle 5">
            <a:extLst>
              <a:ext uri="{FF2B5EF4-FFF2-40B4-BE49-F238E27FC236}">
                <a16:creationId xmlns:a16="http://schemas.microsoft.com/office/drawing/2014/main" id="{3A302670-F891-4F0F-8443-E5347D3608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6">
            <a:extLst>
              <a:ext uri="{FF2B5EF4-FFF2-40B4-BE49-F238E27FC236}">
                <a16:creationId xmlns:a16="http://schemas.microsoft.com/office/drawing/2014/main" id="{F5C7546D-C5FF-4B13-9C19-6C3EA1E77BAB}"/>
              </a:ext>
            </a:extLst>
          </p:cNvPr>
          <p:cNvSpPr>
            <a:spLocks noChangeArrowheads="1"/>
          </p:cNvSpPr>
          <p:nvPr/>
        </p:nvSpPr>
        <p:spPr bwMode="auto">
          <a:xfrm>
            <a:off x="0" y="1352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7">
            <a:extLst>
              <a:ext uri="{FF2B5EF4-FFF2-40B4-BE49-F238E27FC236}">
                <a16:creationId xmlns:a16="http://schemas.microsoft.com/office/drawing/2014/main" id="{D2EFE7D9-FFB7-4934-9497-9E27B4360850}"/>
              </a:ext>
            </a:extLst>
          </p:cNvPr>
          <p:cNvSpPr>
            <a:spLocks noChangeArrowheads="1"/>
          </p:cNvSpPr>
          <p:nvPr/>
        </p:nvSpPr>
        <p:spPr bwMode="auto">
          <a:xfrm>
            <a:off x="0" y="2686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8">
            <a:extLst>
              <a:ext uri="{FF2B5EF4-FFF2-40B4-BE49-F238E27FC236}">
                <a16:creationId xmlns:a16="http://schemas.microsoft.com/office/drawing/2014/main" id="{2C4DED82-E24B-4E48-9C56-7719DAB9DC33}"/>
              </a:ext>
            </a:extLst>
          </p:cNvPr>
          <p:cNvSpPr>
            <a:spLocks noChangeArrowheads="1"/>
          </p:cNvSpPr>
          <p:nvPr/>
        </p:nvSpPr>
        <p:spPr bwMode="auto">
          <a:xfrm>
            <a:off x="0" y="4019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Rectangle 9">
            <a:extLst>
              <a:ext uri="{FF2B5EF4-FFF2-40B4-BE49-F238E27FC236}">
                <a16:creationId xmlns:a16="http://schemas.microsoft.com/office/drawing/2014/main" id="{7AC4682A-9BBD-4FD0-A37B-D0729E18D969}"/>
              </a:ext>
            </a:extLst>
          </p:cNvPr>
          <p:cNvSpPr>
            <a:spLocks noChangeArrowheads="1"/>
          </p:cNvSpPr>
          <p:nvPr/>
        </p:nvSpPr>
        <p:spPr bwMode="auto">
          <a:xfrm>
            <a:off x="0" y="5381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14">
            <a:extLst>
              <a:ext uri="{FF2B5EF4-FFF2-40B4-BE49-F238E27FC236}">
                <a16:creationId xmlns:a16="http://schemas.microsoft.com/office/drawing/2014/main" id="{FA15868A-5C9C-40E8-B446-CC40611D2D6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8" name="Rectangle 15">
            <a:extLst>
              <a:ext uri="{FF2B5EF4-FFF2-40B4-BE49-F238E27FC236}">
                <a16:creationId xmlns:a16="http://schemas.microsoft.com/office/drawing/2014/main" id="{0EA1EFA1-F348-411E-899D-46233CCD9720}"/>
              </a:ext>
            </a:extLst>
          </p:cNvPr>
          <p:cNvSpPr>
            <a:spLocks noChangeArrowheads="1"/>
          </p:cNvSpPr>
          <p:nvPr/>
        </p:nvSpPr>
        <p:spPr bwMode="auto">
          <a:xfrm>
            <a:off x="0" y="1762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9" name="Rectangle 16">
            <a:extLst>
              <a:ext uri="{FF2B5EF4-FFF2-40B4-BE49-F238E27FC236}">
                <a16:creationId xmlns:a16="http://schemas.microsoft.com/office/drawing/2014/main" id="{FCE0C333-1A12-4FAB-B02B-29EA7EB5E7E2}"/>
              </a:ext>
            </a:extLst>
          </p:cNvPr>
          <p:cNvSpPr>
            <a:spLocks noChangeArrowheads="1"/>
          </p:cNvSpPr>
          <p:nvPr/>
        </p:nvSpPr>
        <p:spPr bwMode="auto">
          <a:xfrm>
            <a:off x="0" y="3067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0" name="Rectangle 17">
            <a:extLst>
              <a:ext uri="{FF2B5EF4-FFF2-40B4-BE49-F238E27FC236}">
                <a16:creationId xmlns:a16="http://schemas.microsoft.com/office/drawing/2014/main" id="{245BC673-62C5-4534-8CB5-D3E2D131182C}"/>
              </a:ext>
            </a:extLst>
          </p:cNvPr>
          <p:cNvSpPr>
            <a:spLocks noChangeArrowheads="1"/>
          </p:cNvSpPr>
          <p:nvPr/>
        </p:nvSpPr>
        <p:spPr bwMode="auto">
          <a:xfrm>
            <a:off x="0" y="4371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6" name="TextBox 75">
            <a:extLst>
              <a:ext uri="{FF2B5EF4-FFF2-40B4-BE49-F238E27FC236}">
                <a16:creationId xmlns:a16="http://schemas.microsoft.com/office/drawing/2014/main" id="{FA3892B6-CC7E-4C93-8181-8DEF375AD2A1}"/>
              </a:ext>
            </a:extLst>
          </p:cNvPr>
          <p:cNvSpPr txBox="1"/>
          <p:nvPr/>
        </p:nvSpPr>
        <p:spPr>
          <a:xfrm>
            <a:off x="302039" y="5167131"/>
            <a:ext cx="11638757" cy="984885"/>
          </a:xfrm>
          <a:prstGeom prst="rect">
            <a:avLst/>
          </a:prstGeom>
          <a:noFill/>
        </p:spPr>
        <p:txBody>
          <a:bodyPr wrap="square">
            <a:spAutoFit/>
          </a:bodyPr>
          <a:lstStyle/>
          <a:p>
            <a:pPr marL="0" marR="0" algn="ctr">
              <a:spcBef>
                <a:spcPts val="0"/>
              </a:spcBef>
              <a:spcAft>
                <a:spcPts val="0"/>
              </a:spcAft>
            </a:pPr>
            <a:r>
              <a:rPr lang="en-US" sz="1800" i="1" dirty="0">
                <a:effectLst/>
                <a:ea typeface="MS Mincho" panose="02020609040205080304" pitchFamily="49" charset="-128"/>
              </a:rPr>
              <a:t>According to the </a:t>
            </a:r>
            <a:r>
              <a:rPr lang="en-US" sz="1800" i="1" dirty="0">
                <a:effectLst/>
                <a:ea typeface="MS Mincho" panose="02020609040205080304" pitchFamily="49" charset="-128"/>
                <a:cs typeface="Times New Roman" panose="02020603050405020304" pitchFamily="18" charset="0"/>
              </a:rPr>
              <a:t>2017 Recommendations on the Echo Assessment of AOV Stenosis: A Focused Update from the EACVI/ASE, </a:t>
            </a:r>
          </a:p>
          <a:p>
            <a:pPr marL="0" marR="0" algn="ctr">
              <a:spcBef>
                <a:spcPts val="0"/>
              </a:spcBef>
              <a:spcAft>
                <a:spcPts val="0"/>
              </a:spcAft>
            </a:pPr>
            <a:r>
              <a:rPr lang="en-US" sz="1800" i="1" dirty="0">
                <a:effectLst/>
                <a:ea typeface="MS Mincho" panose="02020609040205080304" pitchFamily="49" charset="-128"/>
              </a:rPr>
              <a:t>AOV peak velocity </a:t>
            </a:r>
            <a:r>
              <a:rPr lang="en-US" sz="2000" i="1" dirty="0">
                <a:effectLst/>
                <a:latin typeface="Comic Sans MS" panose="030F0702030302020204" pitchFamily="66" charset="0"/>
                <a:ea typeface="MS Mincho" panose="02020609040205080304" pitchFamily="49" charset="-128"/>
                <a:cs typeface="Courier New" panose="02070309020205020404" pitchFamily="49" charset="0"/>
              </a:rPr>
              <a:t>≤</a:t>
            </a:r>
            <a:r>
              <a:rPr lang="en-US" sz="1800" i="1" dirty="0">
                <a:effectLst/>
                <a:ea typeface="MS Mincho" panose="02020609040205080304" pitchFamily="49" charset="-128"/>
              </a:rPr>
              <a:t> 2.5 m/s with mild thickening/calcification indicates aortic sclerosis, </a:t>
            </a:r>
          </a:p>
          <a:p>
            <a:pPr marL="0" marR="0" algn="ctr">
              <a:spcBef>
                <a:spcPts val="0"/>
              </a:spcBef>
              <a:spcAft>
                <a:spcPts val="0"/>
              </a:spcAft>
            </a:pPr>
            <a:r>
              <a:rPr lang="en-US" sz="1800" i="1" dirty="0">
                <a:effectLst/>
                <a:ea typeface="MS Mincho" panose="02020609040205080304" pitchFamily="49" charset="-128"/>
              </a:rPr>
              <a:t>while an AOV peak velocity </a:t>
            </a:r>
            <a:r>
              <a:rPr lang="en-US" sz="2000" i="1" dirty="0">
                <a:effectLst/>
                <a:latin typeface="Comic Sans MS" panose="030F0702030302020204" pitchFamily="66" charset="0"/>
                <a:ea typeface="MS Mincho" panose="02020609040205080304" pitchFamily="49" charset="-128"/>
                <a:cs typeface="Courier New" panose="02070309020205020404" pitchFamily="49" charset="0"/>
              </a:rPr>
              <a:t>≥</a:t>
            </a:r>
            <a:r>
              <a:rPr lang="en-US" sz="1800" i="1" dirty="0">
                <a:effectLst/>
                <a:ea typeface="MS Mincho" panose="02020609040205080304" pitchFamily="49" charset="-128"/>
              </a:rPr>
              <a:t> 2.6 m/s indicates aortic stenosis (AS). </a:t>
            </a:r>
            <a:endParaRPr lang="en-US" sz="1800" dirty="0">
              <a:effectLst/>
              <a:ea typeface="Times New Roman" panose="02020603050405020304" pitchFamily="18" charset="0"/>
            </a:endParaRPr>
          </a:p>
        </p:txBody>
      </p:sp>
      <p:pic>
        <p:nvPicPr>
          <p:cNvPr id="75" name="Picture 74">
            <a:extLst>
              <a:ext uri="{FF2B5EF4-FFF2-40B4-BE49-F238E27FC236}">
                <a16:creationId xmlns:a16="http://schemas.microsoft.com/office/drawing/2014/main" id="{EABEFE8D-E9E6-DBE1-8DE5-24984BF8658A}"/>
              </a:ext>
            </a:extLst>
          </p:cNvPr>
          <p:cNvPicPr>
            <a:picLocks noChangeAspect="1"/>
          </p:cNvPicPr>
          <p:nvPr/>
        </p:nvPicPr>
        <p:blipFill>
          <a:blip r:embed="rId4"/>
          <a:stretch>
            <a:fillRect/>
          </a:stretch>
        </p:blipFill>
        <p:spPr>
          <a:xfrm>
            <a:off x="9738530" y="1959779"/>
            <a:ext cx="2271713" cy="2621756"/>
          </a:xfrm>
          <a:prstGeom prst="rect">
            <a:avLst/>
          </a:prstGeom>
        </p:spPr>
      </p:pic>
    </p:spTree>
    <p:extLst>
      <p:ext uri="{BB962C8B-B14F-4D97-AF65-F5344CB8AC3E}">
        <p14:creationId xmlns:p14="http://schemas.microsoft.com/office/powerpoint/2010/main" val="212335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52</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83225" y="36950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4202141" y="643821"/>
            <a:ext cx="3787718" cy="707886"/>
          </a:xfrm>
          <a:prstGeom prst="rect">
            <a:avLst/>
          </a:prstGeom>
          <a:solidFill>
            <a:srgbClr val="F8C690"/>
          </a:solid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are the Doppler waveforms A - C?</a:t>
            </a:r>
          </a:p>
        </p:txBody>
      </p:sp>
      <p:graphicFrame>
        <p:nvGraphicFramePr>
          <p:cNvPr id="58" name="Object 57">
            <a:extLst>
              <a:ext uri="{FF2B5EF4-FFF2-40B4-BE49-F238E27FC236}">
                <a16:creationId xmlns:a16="http://schemas.microsoft.com/office/drawing/2014/main" id="{67F26523-F433-4C54-802A-67D40B8E7BDA}"/>
              </a:ext>
            </a:extLst>
          </p:cNvPr>
          <p:cNvGraphicFramePr>
            <a:graphicFrameLocks noChangeAspect="1"/>
          </p:cNvGraphicFramePr>
          <p:nvPr>
            <p:extLst>
              <p:ext uri="{D42A27DB-BD31-4B8C-83A1-F6EECF244321}">
                <p14:modId xmlns:p14="http://schemas.microsoft.com/office/powerpoint/2010/main" val="2826317622"/>
              </p:ext>
            </p:extLst>
          </p:nvPr>
        </p:nvGraphicFramePr>
        <p:xfrm>
          <a:off x="1043276" y="1790129"/>
          <a:ext cx="3039126" cy="2745019"/>
        </p:xfrm>
        <a:graphic>
          <a:graphicData uri="http://schemas.openxmlformats.org/presentationml/2006/ole">
            <mc:AlternateContent xmlns:mc="http://schemas.openxmlformats.org/markup-compatibility/2006">
              <mc:Choice xmlns:v="urn:schemas-microsoft-com:vml" Requires="v">
                <p:oleObj name="Bitmap Image" r:id="rId2" imgW="1486107" imgH="1380952" progId="Paint.Picture">
                  <p:embed/>
                </p:oleObj>
              </mc:Choice>
              <mc:Fallback>
                <p:oleObj name="Bitmap Image" r:id="rId2" imgW="1486107" imgH="1380952" progId="Paint.Picture">
                  <p:embed/>
                  <p:pic>
                    <p:nvPicPr>
                      <p:cNvPr id="58" name="Object 57">
                        <a:extLst>
                          <a:ext uri="{FF2B5EF4-FFF2-40B4-BE49-F238E27FC236}">
                            <a16:creationId xmlns:a16="http://schemas.microsoft.com/office/drawing/2014/main" id="{67F26523-F433-4C54-802A-67D40B8E7BDA}"/>
                          </a:ext>
                        </a:extLst>
                      </p:cNvPr>
                      <p:cNvPicPr>
                        <a:picLocks noChangeAspect="1" noChangeArrowheads="1"/>
                      </p:cNvPicPr>
                      <p:nvPr/>
                    </p:nvPicPr>
                    <p:blipFill>
                      <a:blip r:embed="rId3">
                        <a:lum bright="20000" contrast="30000"/>
                        <a:extLst>
                          <a:ext uri="{28A0092B-C50C-407E-A947-70E740481C1C}">
                            <a14:useLocalDpi xmlns:a14="http://schemas.microsoft.com/office/drawing/2010/main" val="0"/>
                          </a:ext>
                        </a:extLst>
                      </a:blip>
                      <a:srcRect/>
                      <a:stretch>
                        <a:fillRect/>
                      </a:stretch>
                    </p:blipFill>
                    <p:spPr bwMode="auto">
                      <a:xfrm>
                        <a:off x="1043276" y="1790129"/>
                        <a:ext cx="3039126" cy="2745019"/>
                      </a:xfrm>
                      <a:prstGeom prst="rect">
                        <a:avLst/>
                      </a:prstGeom>
                      <a:noFill/>
                    </p:spPr>
                  </p:pic>
                </p:oleObj>
              </mc:Fallback>
            </mc:AlternateContent>
          </a:graphicData>
        </a:graphic>
      </p:graphicFrame>
      <p:graphicFrame>
        <p:nvGraphicFramePr>
          <p:cNvPr id="62" name="Object 61">
            <a:extLst>
              <a:ext uri="{FF2B5EF4-FFF2-40B4-BE49-F238E27FC236}">
                <a16:creationId xmlns:a16="http://schemas.microsoft.com/office/drawing/2014/main" id="{5C4D1771-B0D7-44FC-AF99-EC3F2F9A8433}"/>
              </a:ext>
            </a:extLst>
          </p:cNvPr>
          <p:cNvGraphicFramePr>
            <a:graphicFrameLocks noChangeAspect="1"/>
          </p:cNvGraphicFramePr>
          <p:nvPr>
            <p:extLst>
              <p:ext uri="{D42A27DB-BD31-4B8C-83A1-F6EECF244321}">
                <p14:modId xmlns:p14="http://schemas.microsoft.com/office/powerpoint/2010/main" val="1349233070"/>
              </p:ext>
            </p:extLst>
          </p:nvPr>
        </p:nvGraphicFramePr>
        <p:xfrm>
          <a:off x="8758021" y="1792403"/>
          <a:ext cx="2405944" cy="2774597"/>
        </p:xfrm>
        <a:graphic>
          <a:graphicData uri="http://schemas.openxmlformats.org/presentationml/2006/ole">
            <mc:AlternateContent xmlns:mc="http://schemas.openxmlformats.org/markup-compatibility/2006">
              <mc:Choice xmlns:v="urn:schemas-microsoft-com:vml" Requires="v">
                <p:oleObj name="Bitmap Image" r:id="rId4" imgW="1419048" imgH="1619476" progId="Paint.Picture">
                  <p:embed/>
                </p:oleObj>
              </mc:Choice>
              <mc:Fallback>
                <p:oleObj name="Bitmap Image" r:id="rId4" imgW="1419048" imgH="1619476" progId="Paint.Picture">
                  <p:embed/>
                  <p:pic>
                    <p:nvPicPr>
                      <p:cNvPr id="62" name="Object 61">
                        <a:extLst>
                          <a:ext uri="{FF2B5EF4-FFF2-40B4-BE49-F238E27FC236}">
                            <a16:creationId xmlns:a16="http://schemas.microsoft.com/office/drawing/2014/main" id="{5C4D1771-B0D7-44FC-AF99-EC3F2F9A8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8021" y="1792403"/>
                        <a:ext cx="2405944" cy="2774597"/>
                      </a:xfrm>
                      <a:prstGeom prst="rect">
                        <a:avLst/>
                      </a:prstGeom>
                      <a:noFill/>
                    </p:spPr>
                  </p:pic>
                </p:oleObj>
              </mc:Fallback>
            </mc:AlternateContent>
          </a:graphicData>
        </a:graphic>
      </p:graphicFrame>
      <p:sp>
        <p:nvSpPr>
          <p:cNvPr id="64" name="Rectangle 5">
            <a:extLst>
              <a:ext uri="{FF2B5EF4-FFF2-40B4-BE49-F238E27FC236}">
                <a16:creationId xmlns:a16="http://schemas.microsoft.com/office/drawing/2014/main" id="{3A302670-F891-4F0F-8443-E5347D3608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6">
            <a:extLst>
              <a:ext uri="{FF2B5EF4-FFF2-40B4-BE49-F238E27FC236}">
                <a16:creationId xmlns:a16="http://schemas.microsoft.com/office/drawing/2014/main" id="{F5C7546D-C5FF-4B13-9C19-6C3EA1E77BAB}"/>
              </a:ext>
            </a:extLst>
          </p:cNvPr>
          <p:cNvSpPr>
            <a:spLocks noChangeArrowheads="1"/>
          </p:cNvSpPr>
          <p:nvPr/>
        </p:nvSpPr>
        <p:spPr bwMode="auto">
          <a:xfrm>
            <a:off x="0" y="1352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7">
            <a:extLst>
              <a:ext uri="{FF2B5EF4-FFF2-40B4-BE49-F238E27FC236}">
                <a16:creationId xmlns:a16="http://schemas.microsoft.com/office/drawing/2014/main" id="{D2EFE7D9-FFB7-4934-9497-9E27B4360850}"/>
              </a:ext>
            </a:extLst>
          </p:cNvPr>
          <p:cNvSpPr>
            <a:spLocks noChangeArrowheads="1"/>
          </p:cNvSpPr>
          <p:nvPr/>
        </p:nvSpPr>
        <p:spPr bwMode="auto">
          <a:xfrm>
            <a:off x="0" y="2686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8">
            <a:extLst>
              <a:ext uri="{FF2B5EF4-FFF2-40B4-BE49-F238E27FC236}">
                <a16:creationId xmlns:a16="http://schemas.microsoft.com/office/drawing/2014/main" id="{2C4DED82-E24B-4E48-9C56-7719DAB9DC33}"/>
              </a:ext>
            </a:extLst>
          </p:cNvPr>
          <p:cNvSpPr>
            <a:spLocks noChangeArrowheads="1"/>
          </p:cNvSpPr>
          <p:nvPr/>
        </p:nvSpPr>
        <p:spPr bwMode="auto">
          <a:xfrm>
            <a:off x="0" y="4019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Rectangle 9">
            <a:extLst>
              <a:ext uri="{FF2B5EF4-FFF2-40B4-BE49-F238E27FC236}">
                <a16:creationId xmlns:a16="http://schemas.microsoft.com/office/drawing/2014/main" id="{7AC4682A-9BBD-4FD0-A37B-D0729E18D969}"/>
              </a:ext>
            </a:extLst>
          </p:cNvPr>
          <p:cNvSpPr>
            <a:spLocks noChangeArrowheads="1"/>
          </p:cNvSpPr>
          <p:nvPr/>
        </p:nvSpPr>
        <p:spPr bwMode="auto">
          <a:xfrm>
            <a:off x="0" y="5381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3" name="Object 72">
            <a:extLst>
              <a:ext uri="{FF2B5EF4-FFF2-40B4-BE49-F238E27FC236}">
                <a16:creationId xmlns:a16="http://schemas.microsoft.com/office/drawing/2014/main" id="{3D3F903E-50B5-4D51-B258-7D45246CCD49}"/>
              </a:ext>
            </a:extLst>
          </p:cNvPr>
          <p:cNvGraphicFramePr>
            <a:graphicFrameLocks noChangeAspect="1"/>
          </p:cNvGraphicFramePr>
          <p:nvPr>
            <p:extLst>
              <p:ext uri="{D42A27DB-BD31-4B8C-83A1-F6EECF244321}">
                <p14:modId xmlns:p14="http://schemas.microsoft.com/office/powerpoint/2010/main" val="3171228166"/>
              </p:ext>
            </p:extLst>
          </p:nvPr>
        </p:nvGraphicFramePr>
        <p:xfrm>
          <a:off x="4938221" y="1797697"/>
          <a:ext cx="2774598" cy="2774598"/>
        </p:xfrm>
        <a:graphic>
          <a:graphicData uri="http://schemas.openxmlformats.org/presentationml/2006/ole">
            <mc:AlternateContent xmlns:mc="http://schemas.openxmlformats.org/markup-compatibility/2006">
              <mc:Choice xmlns:v="urn:schemas-microsoft-com:vml" Requires="v">
                <p:oleObj name="Bitmap Image" r:id="rId6" imgW="1638360" imgH="1628640" progId="Paint.Picture">
                  <p:embed/>
                </p:oleObj>
              </mc:Choice>
              <mc:Fallback>
                <p:oleObj name="Bitmap Image" r:id="rId6" imgW="1638360" imgH="1628640" progId="Paint.Picture">
                  <p:embed/>
                  <p:pic>
                    <p:nvPicPr>
                      <p:cNvPr id="73" name="Object 72">
                        <a:extLst>
                          <a:ext uri="{FF2B5EF4-FFF2-40B4-BE49-F238E27FC236}">
                            <a16:creationId xmlns:a16="http://schemas.microsoft.com/office/drawing/2014/main" id="{3D3F903E-50B5-4D51-B258-7D45246CCD49}"/>
                          </a:ext>
                        </a:extLst>
                      </p:cNvPr>
                      <p:cNvPicPr>
                        <a:picLocks noChangeAspect="1" noChangeArrowheads="1"/>
                      </p:cNvPicPr>
                      <p:nvPr/>
                    </p:nvPicPr>
                    <p:blipFill>
                      <a:blip r:embed="rId7"/>
                      <a:srcRect/>
                      <a:stretch>
                        <a:fillRect/>
                      </a:stretch>
                    </p:blipFill>
                    <p:spPr bwMode="auto">
                      <a:xfrm>
                        <a:off x="4938221" y="1797697"/>
                        <a:ext cx="2774598" cy="2774598"/>
                      </a:xfrm>
                      <a:prstGeom prst="rect">
                        <a:avLst/>
                      </a:prstGeom>
                      <a:noFill/>
                    </p:spPr>
                  </p:pic>
                </p:oleObj>
              </mc:Fallback>
            </mc:AlternateContent>
          </a:graphicData>
        </a:graphic>
      </p:graphicFrame>
      <p:sp>
        <p:nvSpPr>
          <p:cNvPr id="77" name="Rectangle 14">
            <a:extLst>
              <a:ext uri="{FF2B5EF4-FFF2-40B4-BE49-F238E27FC236}">
                <a16:creationId xmlns:a16="http://schemas.microsoft.com/office/drawing/2014/main" id="{FA15868A-5C9C-40E8-B446-CC40611D2D6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8" name="Rectangle 15">
            <a:extLst>
              <a:ext uri="{FF2B5EF4-FFF2-40B4-BE49-F238E27FC236}">
                <a16:creationId xmlns:a16="http://schemas.microsoft.com/office/drawing/2014/main" id="{0EA1EFA1-F348-411E-899D-46233CCD9720}"/>
              </a:ext>
            </a:extLst>
          </p:cNvPr>
          <p:cNvSpPr>
            <a:spLocks noChangeArrowheads="1"/>
          </p:cNvSpPr>
          <p:nvPr/>
        </p:nvSpPr>
        <p:spPr bwMode="auto">
          <a:xfrm>
            <a:off x="0" y="1762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9" name="Rectangle 16">
            <a:extLst>
              <a:ext uri="{FF2B5EF4-FFF2-40B4-BE49-F238E27FC236}">
                <a16:creationId xmlns:a16="http://schemas.microsoft.com/office/drawing/2014/main" id="{FCE0C333-1A12-4FAB-B02B-29EA7EB5E7E2}"/>
              </a:ext>
            </a:extLst>
          </p:cNvPr>
          <p:cNvSpPr>
            <a:spLocks noChangeArrowheads="1"/>
          </p:cNvSpPr>
          <p:nvPr/>
        </p:nvSpPr>
        <p:spPr bwMode="auto">
          <a:xfrm>
            <a:off x="0" y="3067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0" name="Rectangle 17">
            <a:extLst>
              <a:ext uri="{FF2B5EF4-FFF2-40B4-BE49-F238E27FC236}">
                <a16:creationId xmlns:a16="http://schemas.microsoft.com/office/drawing/2014/main" id="{245BC673-62C5-4534-8CB5-D3E2D131182C}"/>
              </a:ext>
            </a:extLst>
          </p:cNvPr>
          <p:cNvSpPr>
            <a:spLocks noChangeArrowheads="1"/>
          </p:cNvSpPr>
          <p:nvPr/>
        </p:nvSpPr>
        <p:spPr bwMode="auto">
          <a:xfrm>
            <a:off x="0" y="4371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TextBox 73">
            <a:extLst>
              <a:ext uri="{FF2B5EF4-FFF2-40B4-BE49-F238E27FC236}">
                <a16:creationId xmlns:a16="http://schemas.microsoft.com/office/drawing/2014/main" id="{ADBDD9D9-F9C3-4215-9928-A1318A3303F0}"/>
              </a:ext>
            </a:extLst>
          </p:cNvPr>
          <p:cNvSpPr txBox="1"/>
          <p:nvPr/>
        </p:nvSpPr>
        <p:spPr>
          <a:xfrm>
            <a:off x="509159" y="4199621"/>
            <a:ext cx="8248862" cy="461665"/>
          </a:xfrm>
          <a:prstGeom prst="rect">
            <a:avLst/>
          </a:prstGeom>
          <a:noFill/>
        </p:spPr>
        <p:txBody>
          <a:bodyPr wrap="square" rtlCol="0">
            <a:spAutoFit/>
          </a:bodyPr>
          <a:lstStyle/>
          <a:p>
            <a:r>
              <a:rPr lang="en-US" dirty="0">
                <a:solidFill>
                  <a:schemeClr val="accent6">
                    <a:lumMod val="50000"/>
                  </a:schemeClr>
                </a:solidFill>
              </a:rPr>
              <a:t> </a:t>
            </a:r>
            <a:r>
              <a:rPr lang="en-US" sz="2400" dirty="0">
                <a:solidFill>
                  <a:srgbClr val="F8C690"/>
                </a:solidFill>
              </a:rPr>
              <a:t>A                                                        B                                                     C</a:t>
            </a:r>
            <a:endParaRPr lang="en-US" dirty="0">
              <a:solidFill>
                <a:srgbClr val="F8C690"/>
              </a:solidFill>
            </a:endParaRPr>
          </a:p>
        </p:txBody>
      </p:sp>
    </p:spTree>
    <p:extLst>
      <p:ext uri="{BB962C8B-B14F-4D97-AF65-F5344CB8AC3E}">
        <p14:creationId xmlns:p14="http://schemas.microsoft.com/office/powerpoint/2010/main" val="271008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53</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171609417"/>
              </p:ext>
            </p:extLst>
          </p:nvPr>
        </p:nvGraphicFramePr>
        <p:xfrm>
          <a:off x="12724" y="358327"/>
          <a:ext cx="12191098" cy="5360296"/>
        </p:xfrm>
        <a:graphic>
          <a:graphicData uri="http://schemas.openxmlformats.org/drawingml/2006/table">
            <a:tbl>
              <a:tblPr firstRow="1" bandRow="1">
                <a:tableStyleId>{5C22544A-7EE6-4342-B048-85BDC9FD1C3A}</a:tableStyleId>
              </a:tblPr>
              <a:tblGrid>
                <a:gridCol w="781320">
                  <a:extLst>
                    <a:ext uri="{9D8B030D-6E8A-4147-A177-3AD203B41FA5}">
                      <a16:colId xmlns:a16="http://schemas.microsoft.com/office/drawing/2014/main" val="3969356882"/>
                    </a:ext>
                  </a:extLst>
                </a:gridCol>
                <a:gridCol w="5175933">
                  <a:extLst>
                    <a:ext uri="{9D8B030D-6E8A-4147-A177-3AD203B41FA5}">
                      <a16:colId xmlns:a16="http://schemas.microsoft.com/office/drawing/2014/main" val="1425804619"/>
                    </a:ext>
                  </a:extLst>
                </a:gridCol>
                <a:gridCol w="6233845">
                  <a:extLst>
                    <a:ext uri="{9D8B030D-6E8A-4147-A177-3AD203B41FA5}">
                      <a16:colId xmlns:a16="http://schemas.microsoft.com/office/drawing/2014/main" val="2274368862"/>
                    </a:ext>
                  </a:extLst>
                </a:gridCol>
              </a:tblGrid>
              <a:tr h="414477">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945819">
                <a:tc>
                  <a:txBody>
                    <a:bodyPr/>
                    <a:lstStyle/>
                    <a:p>
                      <a:r>
                        <a:rPr lang="en-US" sz="2400" dirty="0">
                          <a:latin typeface="+mj-lt"/>
                        </a:rPr>
                        <a:t>5C</a:t>
                      </a:r>
                      <a:endParaRPr lang="en-US"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 60) PWD of LVOT (0.8 - 1 m/s)</a:t>
                      </a:r>
                    </a:p>
                    <a:p>
                      <a:endParaRPr lang="en-US" sz="2000" kern="1200" dirty="0">
                        <a:solidFill>
                          <a:schemeClr val="dk1"/>
                        </a:solidFill>
                        <a:effectLst/>
                        <a:latin typeface="+mn-lt"/>
                        <a:ea typeface="+mn-ea"/>
                        <a:cs typeface="+mn-cs"/>
                      </a:endParaRPr>
                    </a:p>
                    <a:p>
                      <a:pPr marL="684213" indent="-342900">
                        <a:buFont typeface="Arial" panose="020B0604020202020204" pitchFamily="34" charset="0"/>
                        <a:buChar char="•"/>
                      </a:pPr>
                      <a:r>
                        <a:rPr lang="en-US" sz="2000" kern="1200" dirty="0">
                          <a:solidFill>
                            <a:schemeClr val="dk1"/>
                          </a:solidFill>
                          <a:effectLst/>
                          <a:latin typeface="+mn-lt"/>
                          <a:ea typeface="+mn-ea"/>
                          <a:cs typeface="+mn-cs"/>
                        </a:rPr>
                        <a:t>LVOT velocity, sound &amp; shape </a:t>
                      </a:r>
                    </a:p>
                    <a:p>
                      <a:pPr marL="684213" indent="-342900">
                        <a:buFont typeface="Arial" panose="020B0604020202020204" pitchFamily="34" charset="0"/>
                        <a:buChar char="•"/>
                      </a:pPr>
                      <a:r>
                        <a:rPr lang="en-US" sz="2000" kern="1200" dirty="0">
                          <a:solidFill>
                            <a:schemeClr val="dk1"/>
                          </a:solidFill>
                          <a:effectLst/>
                          <a:latin typeface="+mn-lt"/>
                          <a:ea typeface="+mn-ea"/>
                          <a:cs typeface="+mn-cs"/>
                        </a:rPr>
                        <a:t>&gt; 2 m/s indicates LVOTO </a:t>
                      </a:r>
                      <a:r>
                        <a:rPr lang="en-US" sz="2000" kern="1200" dirty="0">
                          <a:solidFill>
                            <a:schemeClr val="dk1"/>
                          </a:solidFill>
                          <a:effectLst/>
                          <a:latin typeface="+mn-lt"/>
                          <a:ea typeface="+mn-ea"/>
                          <a:cs typeface="+mn-cs"/>
                          <a:sym typeface="Wingdings" panose="05000000000000000000" pitchFamily="2" charset="2"/>
                        </a:rPr>
                        <a:t> </a:t>
                      </a:r>
                      <a:r>
                        <a:rPr lang="en-US" sz="2000" kern="1200" dirty="0">
                          <a:solidFill>
                            <a:schemeClr val="dk1"/>
                          </a:solidFill>
                          <a:effectLst/>
                          <a:latin typeface="+mn-lt"/>
                          <a:ea typeface="+mn-ea"/>
                          <a:cs typeface="+mn-cs"/>
                        </a:rPr>
                        <a:t>late peaking, systolic jet that sounds like sponge being wrung out</a:t>
                      </a:r>
                    </a:p>
                    <a:p>
                      <a:pPr marL="684213" indent="-342900">
                        <a:buFont typeface="Arial" panose="020B0604020202020204" pitchFamily="34" charset="0"/>
                        <a:buChar char="•"/>
                      </a:pPr>
                      <a:r>
                        <a:rPr lang="en-US" sz="2000" kern="1200" dirty="0">
                          <a:solidFill>
                            <a:schemeClr val="dk1"/>
                          </a:solidFill>
                          <a:effectLst/>
                          <a:latin typeface="+mn-lt"/>
                          <a:ea typeface="+mn-ea"/>
                          <a:cs typeface="+mn-cs"/>
                        </a:rPr>
                        <a:t>switch to CWD</a:t>
                      </a:r>
                    </a:p>
                    <a:p>
                      <a:pPr marL="684213" indent="-342900">
                        <a:buFont typeface="Arial" panose="020B0604020202020204" pitchFamily="34" charset="0"/>
                        <a:buChar char="•"/>
                      </a:pPr>
                      <a:r>
                        <a:rPr lang="en-US" sz="2000" kern="1200" dirty="0">
                          <a:solidFill>
                            <a:schemeClr val="dk1"/>
                          </a:solidFill>
                          <a:effectLst/>
                          <a:latin typeface="+mn-lt"/>
                          <a:ea typeface="+mn-ea"/>
                          <a:cs typeface="+mn-cs"/>
                        </a:rPr>
                        <a:t>acquire peak velocity &amp; PG</a:t>
                      </a: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83225" y="36950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6316983" y="1278896"/>
            <a:ext cx="2408146"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Identify A &amp; B.</a:t>
            </a:r>
          </a:p>
        </p:txBody>
      </p:sp>
      <p:sp>
        <p:nvSpPr>
          <p:cNvPr id="64" name="Rectangle 5">
            <a:extLst>
              <a:ext uri="{FF2B5EF4-FFF2-40B4-BE49-F238E27FC236}">
                <a16:creationId xmlns:a16="http://schemas.microsoft.com/office/drawing/2014/main" id="{3A302670-F891-4F0F-8443-E5347D3608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6">
            <a:extLst>
              <a:ext uri="{FF2B5EF4-FFF2-40B4-BE49-F238E27FC236}">
                <a16:creationId xmlns:a16="http://schemas.microsoft.com/office/drawing/2014/main" id="{F5C7546D-C5FF-4B13-9C19-6C3EA1E77BAB}"/>
              </a:ext>
            </a:extLst>
          </p:cNvPr>
          <p:cNvSpPr>
            <a:spLocks noChangeArrowheads="1"/>
          </p:cNvSpPr>
          <p:nvPr/>
        </p:nvSpPr>
        <p:spPr bwMode="auto">
          <a:xfrm>
            <a:off x="0" y="1352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7">
            <a:extLst>
              <a:ext uri="{FF2B5EF4-FFF2-40B4-BE49-F238E27FC236}">
                <a16:creationId xmlns:a16="http://schemas.microsoft.com/office/drawing/2014/main" id="{D2EFE7D9-FFB7-4934-9497-9E27B4360850}"/>
              </a:ext>
            </a:extLst>
          </p:cNvPr>
          <p:cNvSpPr>
            <a:spLocks noChangeArrowheads="1"/>
          </p:cNvSpPr>
          <p:nvPr/>
        </p:nvSpPr>
        <p:spPr bwMode="auto">
          <a:xfrm>
            <a:off x="0" y="2686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8">
            <a:extLst>
              <a:ext uri="{FF2B5EF4-FFF2-40B4-BE49-F238E27FC236}">
                <a16:creationId xmlns:a16="http://schemas.microsoft.com/office/drawing/2014/main" id="{2C4DED82-E24B-4E48-9C56-7719DAB9DC33}"/>
              </a:ext>
            </a:extLst>
          </p:cNvPr>
          <p:cNvSpPr>
            <a:spLocks noChangeArrowheads="1"/>
          </p:cNvSpPr>
          <p:nvPr/>
        </p:nvSpPr>
        <p:spPr bwMode="auto">
          <a:xfrm>
            <a:off x="0" y="4019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Rectangle 9">
            <a:extLst>
              <a:ext uri="{FF2B5EF4-FFF2-40B4-BE49-F238E27FC236}">
                <a16:creationId xmlns:a16="http://schemas.microsoft.com/office/drawing/2014/main" id="{7AC4682A-9BBD-4FD0-A37B-D0729E18D969}"/>
              </a:ext>
            </a:extLst>
          </p:cNvPr>
          <p:cNvSpPr>
            <a:spLocks noChangeArrowheads="1"/>
          </p:cNvSpPr>
          <p:nvPr/>
        </p:nvSpPr>
        <p:spPr bwMode="auto">
          <a:xfrm>
            <a:off x="0" y="5381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5" name="Object 74">
            <a:extLst>
              <a:ext uri="{FF2B5EF4-FFF2-40B4-BE49-F238E27FC236}">
                <a16:creationId xmlns:a16="http://schemas.microsoft.com/office/drawing/2014/main" id="{1480B599-264A-4CC2-95B9-EE4EFB502EDB}"/>
              </a:ext>
            </a:extLst>
          </p:cNvPr>
          <p:cNvGraphicFramePr>
            <a:graphicFrameLocks noChangeAspect="1"/>
          </p:cNvGraphicFramePr>
          <p:nvPr>
            <p:extLst>
              <p:ext uri="{D42A27DB-BD31-4B8C-83A1-F6EECF244321}">
                <p14:modId xmlns:p14="http://schemas.microsoft.com/office/powerpoint/2010/main" val="24106225"/>
              </p:ext>
            </p:extLst>
          </p:nvPr>
        </p:nvGraphicFramePr>
        <p:xfrm>
          <a:off x="9306154" y="926475"/>
          <a:ext cx="2471866" cy="2129846"/>
        </p:xfrm>
        <a:graphic>
          <a:graphicData uri="http://schemas.openxmlformats.org/presentationml/2006/ole">
            <mc:AlternateContent xmlns:mc="http://schemas.openxmlformats.org/markup-compatibility/2006">
              <mc:Choice xmlns:v="urn:schemas-microsoft-com:vml" Requires="v">
                <p:oleObj name="Bitmap Image" r:id="rId2" imgW="1514686" imgH="1371429" progId="Paint.Picture">
                  <p:embed/>
                </p:oleObj>
              </mc:Choice>
              <mc:Fallback>
                <p:oleObj name="Bitmap Image" r:id="rId2" imgW="1514686" imgH="1371429" progId="Paint.Picture">
                  <p:embed/>
                  <p:pic>
                    <p:nvPicPr>
                      <p:cNvPr id="75" name="Object 74">
                        <a:extLst>
                          <a:ext uri="{FF2B5EF4-FFF2-40B4-BE49-F238E27FC236}">
                            <a16:creationId xmlns:a16="http://schemas.microsoft.com/office/drawing/2014/main" id="{1480B599-264A-4CC2-95B9-EE4EFB502EDB}"/>
                          </a:ext>
                        </a:extLst>
                      </p:cNvPr>
                      <p:cNvPicPr>
                        <a:picLocks noChangeAspect="1" noChangeArrowheads="1"/>
                      </p:cNvPicPr>
                      <p:nvPr/>
                    </p:nvPicPr>
                    <p:blipFill>
                      <a:blip r:embed="rId3">
                        <a:lum bright="20000" contrast="30000"/>
                        <a:extLst>
                          <a:ext uri="{28A0092B-C50C-407E-A947-70E740481C1C}">
                            <a14:useLocalDpi xmlns:a14="http://schemas.microsoft.com/office/drawing/2010/main" val="0"/>
                          </a:ext>
                        </a:extLst>
                      </a:blip>
                      <a:srcRect/>
                      <a:stretch>
                        <a:fillRect/>
                      </a:stretch>
                    </p:blipFill>
                    <p:spPr bwMode="auto">
                      <a:xfrm>
                        <a:off x="9306154" y="926475"/>
                        <a:ext cx="2471866" cy="2129846"/>
                      </a:xfrm>
                      <a:prstGeom prst="rect">
                        <a:avLst/>
                      </a:prstGeom>
                      <a:noFill/>
                    </p:spPr>
                  </p:pic>
                </p:oleObj>
              </mc:Fallback>
            </mc:AlternateContent>
          </a:graphicData>
        </a:graphic>
      </p:graphicFrame>
      <p:graphicFrame>
        <p:nvGraphicFramePr>
          <p:cNvPr id="76" name="Object 75">
            <a:extLst>
              <a:ext uri="{FF2B5EF4-FFF2-40B4-BE49-F238E27FC236}">
                <a16:creationId xmlns:a16="http://schemas.microsoft.com/office/drawing/2014/main" id="{3228AECD-1BCA-48EC-8A3F-91636AEF77AA}"/>
              </a:ext>
            </a:extLst>
          </p:cNvPr>
          <p:cNvGraphicFramePr>
            <a:graphicFrameLocks noChangeAspect="1"/>
          </p:cNvGraphicFramePr>
          <p:nvPr>
            <p:extLst>
              <p:ext uri="{D42A27DB-BD31-4B8C-83A1-F6EECF244321}">
                <p14:modId xmlns:p14="http://schemas.microsoft.com/office/powerpoint/2010/main" val="1030598325"/>
              </p:ext>
            </p:extLst>
          </p:nvPr>
        </p:nvGraphicFramePr>
        <p:xfrm>
          <a:off x="9330099" y="3230443"/>
          <a:ext cx="2452741" cy="2301545"/>
        </p:xfrm>
        <a:graphic>
          <a:graphicData uri="http://schemas.openxmlformats.org/presentationml/2006/ole">
            <mc:AlternateContent xmlns:mc="http://schemas.openxmlformats.org/markup-compatibility/2006">
              <mc:Choice xmlns:v="urn:schemas-microsoft-com:vml" Requires="v">
                <p:oleObj name="Bitmap Image" r:id="rId4" imgW="1533600" imgH="1380960" progId="Paint.Picture">
                  <p:embed/>
                </p:oleObj>
              </mc:Choice>
              <mc:Fallback>
                <p:oleObj name="Bitmap Image" r:id="rId4" imgW="1533600" imgH="1380960" progId="Paint.Picture">
                  <p:embed/>
                  <p:pic>
                    <p:nvPicPr>
                      <p:cNvPr id="76" name="Object 75">
                        <a:extLst>
                          <a:ext uri="{FF2B5EF4-FFF2-40B4-BE49-F238E27FC236}">
                            <a16:creationId xmlns:a16="http://schemas.microsoft.com/office/drawing/2014/main" id="{3228AECD-1BCA-48EC-8A3F-91636AEF77AA}"/>
                          </a:ext>
                        </a:extLst>
                      </p:cNvPr>
                      <p:cNvPicPr>
                        <a:picLocks noChangeAspect="1" noChangeArrowheads="1"/>
                      </p:cNvPicPr>
                      <p:nvPr/>
                    </p:nvPicPr>
                    <p:blipFill>
                      <a:blip r:embed="rId5">
                        <a:lum bright="20000" contrast="30000"/>
                      </a:blip>
                      <a:srcRect/>
                      <a:stretch>
                        <a:fillRect/>
                      </a:stretch>
                    </p:blipFill>
                    <p:spPr bwMode="auto">
                      <a:xfrm>
                        <a:off x="9330099" y="3230443"/>
                        <a:ext cx="2452741" cy="2301545"/>
                      </a:xfrm>
                      <a:prstGeom prst="rect">
                        <a:avLst/>
                      </a:prstGeom>
                      <a:noFill/>
                    </p:spPr>
                  </p:pic>
                </p:oleObj>
              </mc:Fallback>
            </mc:AlternateContent>
          </a:graphicData>
        </a:graphic>
      </p:graphicFrame>
      <p:sp>
        <p:nvSpPr>
          <p:cNvPr id="77" name="Rectangle 14">
            <a:extLst>
              <a:ext uri="{FF2B5EF4-FFF2-40B4-BE49-F238E27FC236}">
                <a16:creationId xmlns:a16="http://schemas.microsoft.com/office/drawing/2014/main" id="{FA15868A-5C9C-40E8-B446-CC40611D2D6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8" name="Rectangle 15">
            <a:extLst>
              <a:ext uri="{FF2B5EF4-FFF2-40B4-BE49-F238E27FC236}">
                <a16:creationId xmlns:a16="http://schemas.microsoft.com/office/drawing/2014/main" id="{0EA1EFA1-F348-411E-899D-46233CCD9720}"/>
              </a:ext>
            </a:extLst>
          </p:cNvPr>
          <p:cNvSpPr>
            <a:spLocks noChangeArrowheads="1"/>
          </p:cNvSpPr>
          <p:nvPr/>
        </p:nvSpPr>
        <p:spPr bwMode="auto">
          <a:xfrm>
            <a:off x="0" y="1762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9" name="Rectangle 16">
            <a:extLst>
              <a:ext uri="{FF2B5EF4-FFF2-40B4-BE49-F238E27FC236}">
                <a16:creationId xmlns:a16="http://schemas.microsoft.com/office/drawing/2014/main" id="{FCE0C333-1A12-4FAB-B02B-29EA7EB5E7E2}"/>
              </a:ext>
            </a:extLst>
          </p:cNvPr>
          <p:cNvSpPr>
            <a:spLocks noChangeArrowheads="1"/>
          </p:cNvSpPr>
          <p:nvPr/>
        </p:nvSpPr>
        <p:spPr bwMode="auto">
          <a:xfrm>
            <a:off x="0" y="3067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0" name="Rectangle 17">
            <a:extLst>
              <a:ext uri="{FF2B5EF4-FFF2-40B4-BE49-F238E27FC236}">
                <a16:creationId xmlns:a16="http://schemas.microsoft.com/office/drawing/2014/main" id="{245BC673-62C5-4534-8CB5-D3E2D131182C}"/>
              </a:ext>
            </a:extLst>
          </p:cNvPr>
          <p:cNvSpPr>
            <a:spLocks noChangeArrowheads="1"/>
          </p:cNvSpPr>
          <p:nvPr/>
        </p:nvSpPr>
        <p:spPr bwMode="auto">
          <a:xfrm>
            <a:off x="0" y="4371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TextBox 51">
            <a:extLst>
              <a:ext uri="{FF2B5EF4-FFF2-40B4-BE49-F238E27FC236}">
                <a16:creationId xmlns:a16="http://schemas.microsoft.com/office/drawing/2014/main" id="{7A2BB624-F3D0-46F7-9CD3-2A99E55C1A17}"/>
              </a:ext>
            </a:extLst>
          </p:cNvPr>
          <p:cNvSpPr txBox="1"/>
          <p:nvPr/>
        </p:nvSpPr>
        <p:spPr>
          <a:xfrm>
            <a:off x="8942087" y="929382"/>
            <a:ext cx="325232" cy="461665"/>
          </a:xfrm>
          <a:prstGeom prst="rect">
            <a:avLst/>
          </a:prstGeom>
          <a:noFill/>
        </p:spPr>
        <p:txBody>
          <a:bodyPr wrap="square" rtlCol="0">
            <a:spAutoFit/>
          </a:bodyPr>
          <a:lstStyle/>
          <a:p>
            <a:r>
              <a:rPr lang="en-US" sz="2400" dirty="0">
                <a:solidFill>
                  <a:srgbClr val="7030A0"/>
                </a:solidFill>
              </a:rPr>
              <a:t>A</a:t>
            </a:r>
          </a:p>
        </p:txBody>
      </p:sp>
      <p:sp>
        <p:nvSpPr>
          <p:cNvPr id="58" name="TextBox 57">
            <a:extLst>
              <a:ext uri="{FF2B5EF4-FFF2-40B4-BE49-F238E27FC236}">
                <a16:creationId xmlns:a16="http://schemas.microsoft.com/office/drawing/2014/main" id="{652D3EFE-EFB3-486F-8AEF-0E24C335BD31}"/>
              </a:ext>
            </a:extLst>
          </p:cNvPr>
          <p:cNvSpPr txBox="1"/>
          <p:nvPr/>
        </p:nvSpPr>
        <p:spPr>
          <a:xfrm>
            <a:off x="8965323" y="3230370"/>
            <a:ext cx="353660" cy="461665"/>
          </a:xfrm>
          <a:prstGeom prst="rect">
            <a:avLst/>
          </a:prstGeom>
          <a:noFill/>
        </p:spPr>
        <p:txBody>
          <a:bodyPr wrap="square" rtlCol="0">
            <a:spAutoFit/>
          </a:bodyPr>
          <a:lstStyle/>
          <a:p>
            <a:r>
              <a:rPr lang="en-US" sz="2400" dirty="0">
                <a:solidFill>
                  <a:srgbClr val="7030A0"/>
                </a:solidFill>
              </a:rPr>
              <a:t>B</a:t>
            </a:r>
          </a:p>
        </p:txBody>
      </p:sp>
      <p:pic>
        <p:nvPicPr>
          <p:cNvPr id="46" name="Picture 45">
            <a:extLst>
              <a:ext uri="{FF2B5EF4-FFF2-40B4-BE49-F238E27FC236}">
                <a16:creationId xmlns:a16="http://schemas.microsoft.com/office/drawing/2014/main" id="{7772A047-1E93-71F3-2D1F-41A2D37E8226}"/>
              </a:ext>
            </a:extLst>
          </p:cNvPr>
          <p:cNvPicPr>
            <a:picLocks noChangeAspect="1"/>
          </p:cNvPicPr>
          <p:nvPr/>
        </p:nvPicPr>
        <p:blipFill>
          <a:blip r:embed="rId6"/>
          <a:stretch>
            <a:fillRect/>
          </a:stretch>
        </p:blipFill>
        <p:spPr>
          <a:xfrm>
            <a:off x="6316983" y="2247901"/>
            <a:ext cx="2405087" cy="2842375"/>
          </a:xfrm>
          <a:prstGeom prst="rect">
            <a:avLst/>
          </a:prstGeom>
        </p:spPr>
      </p:pic>
    </p:spTree>
    <p:extLst>
      <p:ext uri="{BB962C8B-B14F-4D97-AF65-F5344CB8AC3E}">
        <p14:creationId xmlns:p14="http://schemas.microsoft.com/office/powerpoint/2010/main" val="3170215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54</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954893021"/>
              </p:ext>
            </p:extLst>
          </p:nvPr>
        </p:nvGraphicFramePr>
        <p:xfrm>
          <a:off x="318262" y="-1848"/>
          <a:ext cx="11564903" cy="5294887"/>
        </p:xfrm>
        <a:graphic>
          <a:graphicData uri="http://schemas.openxmlformats.org/drawingml/2006/table">
            <a:tbl>
              <a:tblPr firstRow="1" bandRow="1">
                <a:tableStyleId>{5C22544A-7EE6-4342-B048-85BDC9FD1C3A}</a:tableStyleId>
              </a:tblPr>
              <a:tblGrid>
                <a:gridCol w="740065">
                  <a:extLst>
                    <a:ext uri="{9D8B030D-6E8A-4147-A177-3AD203B41FA5}">
                      <a16:colId xmlns:a16="http://schemas.microsoft.com/office/drawing/2014/main" val="3969356882"/>
                    </a:ext>
                  </a:extLst>
                </a:gridCol>
                <a:gridCol w="5201450">
                  <a:extLst>
                    <a:ext uri="{9D8B030D-6E8A-4147-A177-3AD203B41FA5}">
                      <a16:colId xmlns:a16="http://schemas.microsoft.com/office/drawing/2014/main" val="1425804619"/>
                    </a:ext>
                  </a:extLst>
                </a:gridCol>
                <a:gridCol w="5623388">
                  <a:extLst>
                    <a:ext uri="{9D8B030D-6E8A-4147-A177-3AD203B41FA5}">
                      <a16:colId xmlns:a16="http://schemas.microsoft.com/office/drawing/2014/main" val="2274368862"/>
                    </a:ext>
                  </a:extLst>
                </a:gridCol>
              </a:tblGrid>
              <a:tr h="381059">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898647">
                <a:tc>
                  <a:txBody>
                    <a:bodyPr/>
                    <a:lstStyle/>
                    <a:p>
                      <a:r>
                        <a:rPr lang="en-US" sz="2400" dirty="0">
                          <a:latin typeface="+mj-lt"/>
                        </a:rPr>
                        <a:t>2C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61) LA</a:t>
                      </a:r>
                    </a:p>
                    <a:p>
                      <a:endParaRPr lang="en-US" sz="2000" kern="1200" dirty="0">
                        <a:solidFill>
                          <a:schemeClr val="dk1"/>
                        </a:solidFill>
                        <a:effectLst/>
                        <a:latin typeface="+mn-lt"/>
                        <a:ea typeface="+mn-ea"/>
                        <a:cs typeface="+mn-cs"/>
                      </a:endParaRPr>
                    </a:p>
                    <a:p>
                      <a:pPr marL="461963" indent="-292100">
                        <a:buFont typeface="Arial" panose="020B0604020202020204" pitchFamily="34" charset="0"/>
                        <a:buChar char="•"/>
                      </a:pPr>
                      <a:r>
                        <a:rPr lang="en-US" sz="2000" kern="1200" dirty="0">
                          <a:solidFill>
                            <a:schemeClr val="dk1"/>
                          </a:solidFill>
                          <a:effectLst/>
                          <a:latin typeface="+mn-lt"/>
                          <a:ea typeface="+mn-ea"/>
                          <a:cs typeface="+mn-cs"/>
                        </a:rPr>
                        <a:t>smaller than LV, most posterior chamber, reservoir, passageway &amp; contractile pump</a:t>
                      </a:r>
                    </a:p>
                    <a:p>
                      <a:pPr marL="461963" indent="-292100">
                        <a:buFont typeface="Arial" panose="020B0604020202020204" pitchFamily="34" charset="0"/>
                        <a:buChar char="•"/>
                      </a:pPr>
                      <a:r>
                        <a:rPr lang="en-US" sz="2000" kern="1200" dirty="0">
                          <a:solidFill>
                            <a:schemeClr val="dk1"/>
                          </a:solidFill>
                          <a:effectLst/>
                          <a:latin typeface="+mn-lt"/>
                          <a:ea typeface="+mn-ea"/>
                          <a:cs typeface="+mn-cs"/>
                        </a:rPr>
                        <a:t>LAA—long, tubular, hooked appendage, within pericardium, alongside LV, affected by LVFX &amp; decompression chamber </a:t>
                      </a:r>
                    </a:p>
                    <a:p>
                      <a:pPr marL="461963" indent="-292100">
                        <a:buFont typeface="Arial" panose="020B0604020202020204" pitchFamily="34" charset="0"/>
                        <a:buChar char="•"/>
                      </a:pPr>
                      <a:r>
                        <a:rPr lang="en-US" sz="2000" b="0" kern="1200" dirty="0">
                          <a:solidFill>
                            <a:schemeClr val="dk1"/>
                          </a:solidFill>
                          <a:effectLst/>
                          <a:latin typeface="+mn-lt"/>
                          <a:ea typeface="+mn-ea"/>
                          <a:cs typeface="+mn-cs"/>
                        </a:rPr>
                        <a:t>LAVi </a:t>
                      </a:r>
                      <a:endParaRPr lang="en-US" sz="2000" b="0" i="1" kern="1200" dirty="0">
                        <a:solidFill>
                          <a:schemeClr val="dk1"/>
                        </a:solidFill>
                        <a:effectLst/>
                        <a:latin typeface="+mn-lt"/>
                        <a:ea typeface="+mn-ea"/>
                        <a:cs typeface="+mn-cs"/>
                      </a:endParaRPr>
                    </a:p>
                    <a:p>
                      <a:pPr marL="285750" indent="-285750">
                        <a:buFont typeface="Arial" panose="020B0604020202020204" pitchFamily="34" charset="0"/>
                        <a:buChar char="•"/>
                      </a:pPr>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62) MV</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thin &amp; pliable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unrestricted opening</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different &amp; useful perspective</a:t>
                      </a:r>
                    </a:p>
                    <a:p>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6320936" y="5467194"/>
            <a:ext cx="2589384"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wall segments # 1 - 7.</a:t>
            </a:r>
          </a:p>
        </p:txBody>
      </p:sp>
      <p:sp>
        <p:nvSpPr>
          <p:cNvPr id="46" name="Rectangle 2">
            <a:extLst>
              <a:ext uri="{FF2B5EF4-FFF2-40B4-BE49-F238E27FC236}">
                <a16:creationId xmlns:a16="http://schemas.microsoft.com/office/drawing/2014/main" id="{CA52D541-B54D-41E6-BD8E-F183893AF60B}"/>
              </a:ext>
            </a:extLst>
          </p:cNvPr>
          <p:cNvSpPr>
            <a:spLocks noChangeArrowheads="1"/>
          </p:cNvSpPr>
          <p:nvPr/>
        </p:nvSpPr>
        <p:spPr bwMode="auto">
          <a:xfrm>
            <a:off x="4865808" y="19119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A69C52A2-F4FA-4BB1-B94A-B0A9FA5BCD7C}"/>
              </a:ext>
            </a:extLst>
          </p:cNvPr>
          <p:cNvSpPr>
            <a:spLocks noChangeArrowheads="1"/>
          </p:cNvSpPr>
          <p:nvPr/>
        </p:nvSpPr>
        <p:spPr bwMode="auto">
          <a:xfrm>
            <a:off x="6431604" y="20159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0A898080-2558-4C12-9B55-6B0389C1A25E}"/>
              </a:ext>
            </a:extLst>
          </p:cNvPr>
          <p:cNvSpPr>
            <a:spLocks noChangeArrowheads="1"/>
          </p:cNvSpPr>
          <p:nvPr/>
        </p:nvSpPr>
        <p:spPr bwMode="auto">
          <a:xfrm>
            <a:off x="8467677" y="20656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8">
            <a:extLst>
              <a:ext uri="{FF2B5EF4-FFF2-40B4-BE49-F238E27FC236}">
                <a16:creationId xmlns:a16="http://schemas.microsoft.com/office/drawing/2014/main" id="{89A05837-3FCD-4F10-B125-A53A4BEC9EC2}"/>
              </a:ext>
            </a:extLst>
          </p:cNvPr>
          <p:cNvSpPr>
            <a:spLocks noChangeArrowheads="1"/>
          </p:cNvSpPr>
          <p:nvPr/>
        </p:nvSpPr>
        <p:spPr bwMode="auto">
          <a:xfrm>
            <a:off x="2089029" y="18254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0" name="Object 69">
            <a:extLst>
              <a:ext uri="{FF2B5EF4-FFF2-40B4-BE49-F238E27FC236}">
                <a16:creationId xmlns:a16="http://schemas.microsoft.com/office/drawing/2014/main" id="{21CC10A5-C3BB-4D2E-9166-A29EBC92AFD3}"/>
              </a:ext>
            </a:extLst>
          </p:cNvPr>
          <p:cNvGraphicFramePr>
            <a:graphicFrameLocks noChangeAspect="1"/>
          </p:cNvGraphicFramePr>
          <p:nvPr>
            <p:extLst>
              <p:ext uri="{D42A27DB-BD31-4B8C-83A1-F6EECF244321}">
                <p14:modId xmlns:p14="http://schemas.microsoft.com/office/powerpoint/2010/main" val="2988176418"/>
              </p:ext>
            </p:extLst>
          </p:nvPr>
        </p:nvGraphicFramePr>
        <p:xfrm>
          <a:off x="9021040" y="753894"/>
          <a:ext cx="2633444" cy="4207088"/>
        </p:xfrm>
        <a:graphic>
          <a:graphicData uri="http://schemas.openxmlformats.org/presentationml/2006/ole">
            <mc:AlternateContent xmlns:mc="http://schemas.openxmlformats.org/markup-compatibility/2006">
              <mc:Choice xmlns:v="urn:schemas-microsoft-com:vml" Requires="v">
                <p:oleObj name="Bitmap Image" r:id="rId2" imgW="1695687" imgH="2715004" progId="Paint.Picture">
                  <p:embed/>
                </p:oleObj>
              </mc:Choice>
              <mc:Fallback>
                <p:oleObj name="Bitmap Image" r:id="rId2" imgW="1695687" imgH="2715004" progId="Paint.Picture">
                  <p:embed/>
                  <p:pic>
                    <p:nvPicPr>
                      <p:cNvPr id="70" name="Object 69">
                        <a:extLst>
                          <a:ext uri="{FF2B5EF4-FFF2-40B4-BE49-F238E27FC236}">
                            <a16:creationId xmlns:a16="http://schemas.microsoft.com/office/drawing/2014/main" id="{21CC10A5-C3BB-4D2E-9166-A29EBC92AFD3}"/>
                          </a:ext>
                        </a:extLst>
                      </p:cNvPr>
                      <p:cNvPicPr>
                        <a:picLocks noChangeAspect="1" noChangeArrowheads="1"/>
                      </p:cNvPicPr>
                      <p:nvPr/>
                    </p:nvPicPr>
                    <p:blipFill>
                      <a:blip r:embed="rId3">
                        <a:lum bright="52000" contrast="62000"/>
                        <a:extLst>
                          <a:ext uri="{28A0092B-C50C-407E-A947-70E740481C1C}">
                            <a14:useLocalDpi xmlns:a14="http://schemas.microsoft.com/office/drawing/2010/main" val="0"/>
                          </a:ext>
                        </a:extLst>
                      </a:blip>
                      <a:srcRect/>
                      <a:stretch>
                        <a:fillRect/>
                      </a:stretch>
                    </p:blipFill>
                    <p:spPr bwMode="auto">
                      <a:xfrm>
                        <a:off x="9021040" y="753894"/>
                        <a:ext cx="2633444" cy="4207088"/>
                      </a:xfrm>
                      <a:prstGeom prst="rect">
                        <a:avLst/>
                      </a:prstGeom>
                      <a:noFill/>
                    </p:spPr>
                  </p:pic>
                </p:oleObj>
              </mc:Fallback>
            </mc:AlternateContent>
          </a:graphicData>
        </a:graphic>
      </p:graphicFrame>
      <p:pic>
        <p:nvPicPr>
          <p:cNvPr id="65" name="Picture 64">
            <a:extLst>
              <a:ext uri="{FF2B5EF4-FFF2-40B4-BE49-F238E27FC236}">
                <a16:creationId xmlns:a16="http://schemas.microsoft.com/office/drawing/2014/main" id="{19D2D698-3F01-4463-6FFF-D57290459E4F}"/>
              </a:ext>
            </a:extLst>
          </p:cNvPr>
          <p:cNvPicPr>
            <a:picLocks noChangeAspect="1"/>
          </p:cNvPicPr>
          <p:nvPr/>
        </p:nvPicPr>
        <p:blipFill>
          <a:blip r:embed="rId4"/>
          <a:stretch>
            <a:fillRect/>
          </a:stretch>
        </p:blipFill>
        <p:spPr>
          <a:xfrm>
            <a:off x="6521774" y="753894"/>
            <a:ext cx="2207897" cy="4207088"/>
          </a:xfrm>
          <a:prstGeom prst="rect">
            <a:avLst/>
          </a:prstGeom>
        </p:spPr>
      </p:pic>
    </p:spTree>
    <p:extLst>
      <p:ext uri="{BB962C8B-B14F-4D97-AF65-F5344CB8AC3E}">
        <p14:creationId xmlns:p14="http://schemas.microsoft.com/office/powerpoint/2010/main" val="4042176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55</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4290481" y="397958"/>
            <a:ext cx="3300991" cy="1015663"/>
          </a:xfrm>
          <a:prstGeom prst="rect">
            <a:avLst/>
          </a:prstGeom>
          <a:solidFill>
            <a:srgbClr val="F8C690"/>
          </a:solid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 the red line, yellow line </a:t>
            </a:r>
          </a:p>
          <a:p>
            <a:pPr algn="ctr"/>
            <a:r>
              <a:rPr lang="en-US" sz="2000" dirty="0">
                <a:solidFill>
                  <a:srgbClr val="7030A0"/>
                </a:solidFill>
                <a:latin typeface="Gabriola" panose="04040605051002020D02" pitchFamily="82" charset="0"/>
              </a:rPr>
              <a:t>&amp; arrow indicate? </a:t>
            </a:r>
          </a:p>
        </p:txBody>
      </p:sp>
      <p:sp>
        <p:nvSpPr>
          <p:cNvPr id="46" name="Rectangle 2">
            <a:extLst>
              <a:ext uri="{FF2B5EF4-FFF2-40B4-BE49-F238E27FC236}">
                <a16:creationId xmlns:a16="http://schemas.microsoft.com/office/drawing/2014/main" id="{CA52D541-B54D-41E6-BD8E-F183893AF60B}"/>
              </a:ext>
            </a:extLst>
          </p:cNvPr>
          <p:cNvSpPr>
            <a:spLocks noChangeArrowheads="1"/>
          </p:cNvSpPr>
          <p:nvPr/>
        </p:nvSpPr>
        <p:spPr bwMode="auto">
          <a:xfrm>
            <a:off x="4865808" y="19119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A69C52A2-F4FA-4BB1-B94A-B0A9FA5BCD7C}"/>
              </a:ext>
            </a:extLst>
          </p:cNvPr>
          <p:cNvSpPr>
            <a:spLocks noChangeArrowheads="1"/>
          </p:cNvSpPr>
          <p:nvPr/>
        </p:nvSpPr>
        <p:spPr bwMode="auto">
          <a:xfrm>
            <a:off x="6431604" y="20159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327CD697-B5C1-4D10-B0B6-46F0654FA17D}"/>
              </a:ext>
            </a:extLst>
          </p:cNvPr>
          <p:cNvGraphicFramePr>
            <a:graphicFrameLocks noChangeAspect="1"/>
          </p:cNvGraphicFramePr>
          <p:nvPr>
            <p:extLst>
              <p:ext uri="{D42A27DB-BD31-4B8C-83A1-F6EECF244321}">
                <p14:modId xmlns:p14="http://schemas.microsoft.com/office/powerpoint/2010/main" val="3306302787"/>
              </p:ext>
            </p:extLst>
          </p:nvPr>
        </p:nvGraphicFramePr>
        <p:xfrm>
          <a:off x="6335581" y="1684768"/>
          <a:ext cx="2729805" cy="3955765"/>
        </p:xfrm>
        <a:graphic>
          <a:graphicData uri="http://schemas.openxmlformats.org/presentationml/2006/ole">
            <mc:AlternateContent xmlns:mc="http://schemas.openxmlformats.org/markup-compatibility/2006">
              <mc:Choice xmlns:v="urn:schemas-microsoft-com:vml" Requires="v">
                <p:oleObj name="Bitmap Image" r:id="rId2" imgW="1924319" imgH="2809524" progId="Paint.Picture">
                  <p:embed/>
                </p:oleObj>
              </mc:Choice>
              <mc:Fallback>
                <p:oleObj name="Bitmap Image" r:id="rId2" imgW="1924319" imgH="2809524" progId="Paint.Picture">
                  <p:embed/>
                  <p:pic>
                    <p:nvPicPr>
                      <p:cNvPr id="62" name="Object 61">
                        <a:extLst>
                          <a:ext uri="{FF2B5EF4-FFF2-40B4-BE49-F238E27FC236}">
                            <a16:creationId xmlns:a16="http://schemas.microsoft.com/office/drawing/2014/main" id="{327CD697-B5C1-4D10-B0B6-46F0654FA17D}"/>
                          </a:ext>
                        </a:extLst>
                      </p:cNvPr>
                      <p:cNvPicPr>
                        <a:picLocks noChangeAspect="1" noChangeArrowheads="1"/>
                      </p:cNvPicPr>
                      <p:nvPr/>
                    </p:nvPicPr>
                    <p:blipFill>
                      <a:blip r:embed="rId3">
                        <a:lum bright="30000" contrast="38000"/>
                        <a:extLst>
                          <a:ext uri="{28A0092B-C50C-407E-A947-70E740481C1C}">
                            <a14:useLocalDpi xmlns:a14="http://schemas.microsoft.com/office/drawing/2010/main" val="0"/>
                          </a:ext>
                        </a:extLst>
                      </a:blip>
                      <a:srcRect/>
                      <a:stretch>
                        <a:fillRect/>
                      </a:stretch>
                    </p:blipFill>
                    <p:spPr bwMode="auto">
                      <a:xfrm>
                        <a:off x="6335581" y="1684768"/>
                        <a:ext cx="2729805" cy="3955765"/>
                      </a:xfrm>
                      <a:prstGeom prst="rect">
                        <a:avLst/>
                      </a:prstGeom>
                      <a:noFill/>
                    </p:spPr>
                  </p:pic>
                </p:oleObj>
              </mc:Fallback>
            </mc:AlternateContent>
          </a:graphicData>
        </a:graphic>
      </p:graphicFrame>
      <p:sp>
        <p:nvSpPr>
          <p:cNvPr id="64" name="Rectangle 6">
            <a:extLst>
              <a:ext uri="{FF2B5EF4-FFF2-40B4-BE49-F238E27FC236}">
                <a16:creationId xmlns:a16="http://schemas.microsoft.com/office/drawing/2014/main" id="{0A898080-2558-4C12-9B55-6B0389C1A25E}"/>
              </a:ext>
            </a:extLst>
          </p:cNvPr>
          <p:cNvSpPr>
            <a:spLocks noChangeArrowheads="1"/>
          </p:cNvSpPr>
          <p:nvPr/>
        </p:nvSpPr>
        <p:spPr bwMode="auto">
          <a:xfrm>
            <a:off x="8467677" y="20656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5" name="Object 64">
            <a:extLst>
              <a:ext uri="{FF2B5EF4-FFF2-40B4-BE49-F238E27FC236}">
                <a16:creationId xmlns:a16="http://schemas.microsoft.com/office/drawing/2014/main" id="{9F77FDFE-89BE-48D9-8D82-C7E622FC0B6B}"/>
              </a:ext>
            </a:extLst>
          </p:cNvPr>
          <p:cNvGraphicFramePr>
            <a:graphicFrameLocks noChangeAspect="1"/>
          </p:cNvGraphicFramePr>
          <p:nvPr>
            <p:extLst>
              <p:ext uri="{D42A27DB-BD31-4B8C-83A1-F6EECF244321}">
                <p14:modId xmlns:p14="http://schemas.microsoft.com/office/powerpoint/2010/main" val="1029480611"/>
              </p:ext>
            </p:extLst>
          </p:nvPr>
        </p:nvGraphicFramePr>
        <p:xfrm>
          <a:off x="2783545" y="1678764"/>
          <a:ext cx="2802648" cy="3961769"/>
        </p:xfrm>
        <a:graphic>
          <a:graphicData uri="http://schemas.openxmlformats.org/presentationml/2006/ole">
            <mc:AlternateContent xmlns:mc="http://schemas.openxmlformats.org/markup-compatibility/2006">
              <mc:Choice xmlns:v="urn:schemas-microsoft-com:vml" Requires="v">
                <p:oleObj name="Bitmap Image" r:id="rId4" imgW="1076475" imgH="1590897" progId="Paint.Picture">
                  <p:embed/>
                </p:oleObj>
              </mc:Choice>
              <mc:Fallback>
                <p:oleObj name="Bitmap Image" r:id="rId4" imgW="1076475" imgH="1590897" progId="Paint.Picture">
                  <p:embed/>
                  <p:pic>
                    <p:nvPicPr>
                      <p:cNvPr id="65" name="Object 64">
                        <a:extLst>
                          <a:ext uri="{FF2B5EF4-FFF2-40B4-BE49-F238E27FC236}">
                            <a16:creationId xmlns:a16="http://schemas.microsoft.com/office/drawing/2014/main" id="{9F77FDFE-89BE-48D9-8D82-C7E622FC0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3545" y="1678764"/>
                        <a:ext cx="2802648" cy="3961769"/>
                      </a:xfrm>
                      <a:prstGeom prst="rect">
                        <a:avLst/>
                      </a:prstGeom>
                      <a:solidFill>
                        <a:schemeClr val="accent3">
                          <a:lumMod val="40000"/>
                          <a:lumOff val="60000"/>
                        </a:schemeClr>
                      </a:solidFill>
                    </p:spPr>
                  </p:pic>
                </p:oleObj>
              </mc:Fallback>
            </mc:AlternateContent>
          </a:graphicData>
        </a:graphic>
      </p:graphicFrame>
      <p:sp>
        <p:nvSpPr>
          <p:cNvPr id="66" name="Rectangle 8">
            <a:extLst>
              <a:ext uri="{FF2B5EF4-FFF2-40B4-BE49-F238E27FC236}">
                <a16:creationId xmlns:a16="http://schemas.microsoft.com/office/drawing/2014/main" id="{89A05837-3FCD-4F10-B125-A53A4BEC9EC2}"/>
              </a:ext>
            </a:extLst>
          </p:cNvPr>
          <p:cNvSpPr>
            <a:spLocks noChangeArrowheads="1"/>
          </p:cNvSpPr>
          <p:nvPr/>
        </p:nvSpPr>
        <p:spPr bwMode="auto">
          <a:xfrm>
            <a:off x="2089029" y="18254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4139023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a:xfrm>
            <a:off x="10598117" y="5773904"/>
            <a:ext cx="764215" cy="365125"/>
          </a:xfrm>
        </p:spPr>
        <p:txBody>
          <a:bodyPr/>
          <a:lstStyle/>
          <a:p>
            <a:fld id="{6D22F896-40B5-4ADD-8801-0D06FADFA095}" type="slidenum">
              <a:rPr lang="en-US" smtClean="0"/>
              <a:t>56</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051780462"/>
              </p:ext>
            </p:extLst>
          </p:nvPr>
        </p:nvGraphicFramePr>
        <p:xfrm>
          <a:off x="1050141" y="-7553"/>
          <a:ext cx="10087831" cy="6326885"/>
        </p:xfrm>
        <a:graphic>
          <a:graphicData uri="http://schemas.openxmlformats.org/drawingml/2006/table">
            <a:tbl>
              <a:tblPr firstRow="1" bandRow="1">
                <a:tableStyleId>{5C22544A-7EE6-4342-B048-85BDC9FD1C3A}</a:tableStyleId>
              </a:tblPr>
              <a:tblGrid>
                <a:gridCol w="830771">
                  <a:extLst>
                    <a:ext uri="{9D8B030D-6E8A-4147-A177-3AD203B41FA5}">
                      <a16:colId xmlns:a16="http://schemas.microsoft.com/office/drawing/2014/main" val="3969356882"/>
                    </a:ext>
                  </a:extLst>
                </a:gridCol>
                <a:gridCol w="3461479">
                  <a:extLst>
                    <a:ext uri="{9D8B030D-6E8A-4147-A177-3AD203B41FA5}">
                      <a16:colId xmlns:a16="http://schemas.microsoft.com/office/drawing/2014/main" val="1425804619"/>
                    </a:ext>
                  </a:extLst>
                </a:gridCol>
                <a:gridCol w="5795581">
                  <a:extLst>
                    <a:ext uri="{9D8B030D-6E8A-4147-A177-3AD203B41FA5}">
                      <a16:colId xmlns:a16="http://schemas.microsoft.com/office/drawing/2014/main" val="2274368862"/>
                    </a:ext>
                  </a:extLst>
                </a:gridCol>
              </a:tblGrid>
              <a:tr h="400601">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926284">
                <a:tc>
                  <a:txBody>
                    <a:bodyPr/>
                    <a:lstStyle/>
                    <a:p>
                      <a:r>
                        <a:rPr lang="en-US" sz="2400" dirty="0">
                          <a:latin typeface="+mj-lt"/>
                        </a:rPr>
                        <a:t>2C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63) Inferior &amp; anterior LV walls  </a:t>
                      </a:r>
                    </a:p>
                    <a:p>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tabLst>
                          <a:tab pos="573088" algn="l"/>
                        </a:tabLst>
                      </a:pPr>
                      <a:r>
                        <a:rPr lang="en-US" sz="2000" kern="1200" dirty="0">
                          <a:solidFill>
                            <a:schemeClr val="dk1"/>
                          </a:solidFill>
                          <a:effectLst/>
                          <a:latin typeface="+mn-lt"/>
                          <a:ea typeface="+mn-ea"/>
                          <a:cs typeface="+mn-cs"/>
                        </a:rPr>
                        <a:t>squeeze concentrically</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64) LV  </a:t>
                      </a:r>
                    </a:p>
                    <a:p>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larger than LA</a:t>
                      </a: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zoom </a:t>
                      </a: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avoid foreshortening</a:t>
                      </a:r>
                    </a:p>
                    <a:p>
                      <a:pPr marL="573088" lvl="0"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acquire LVV &amp; LVEF </a:t>
                      </a:r>
                    </a:p>
                    <a:p>
                      <a:pPr marL="285750" lvl="0" indent="-285750">
                        <a:buFont typeface="Arial" panose="020B0604020202020204" pitchFamily="34" charset="0"/>
                        <a:buChar char="•"/>
                      </a:pPr>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65) LAX of DAO </a:t>
                      </a:r>
                    </a:p>
                    <a:p>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separate structure</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posterior to LA</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66) CFD</a:t>
                      </a:r>
                    </a:p>
                    <a:p>
                      <a:endParaRPr lang="en-US" sz="8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left heart</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MV</a:t>
                      </a:r>
                    </a:p>
                    <a:p>
                      <a:pPr marL="285750" indent="-285750">
                        <a:buFont typeface="Arial" panose="020B0604020202020204" pitchFamily="34" charset="0"/>
                        <a:buChar char="•"/>
                      </a:pPr>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51505" y="518415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8193216" y="4938041"/>
            <a:ext cx="1401345" cy="1015663"/>
          </a:xfrm>
          <a:prstGeom prst="rect">
            <a:avLst/>
          </a:prstGeom>
          <a:noFill/>
        </p:spPr>
        <p:txBody>
          <a:bodyPr wrap="non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does the </a:t>
            </a:r>
          </a:p>
          <a:p>
            <a:pPr algn="ctr"/>
            <a:r>
              <a:rPr lang="en-US" sz="2000" dirty="0">
                <a:solidFill>
                  <a:srgbClr val="7030A0"/>
                </a:solidFill>
                <a:latin typeface="Gabriola" panose="04040605051002020D02" pitchFamily="82" charset="0"/>
              </a:rPr>
              <a:t>arrow indicate?</a:t>
            </a:r>
          </a:p>
        </p:txBody>
      </p:sp>
      <p:graphicFrame>
        <p:nvGraphicFramePr>
          <p:cNvPr id="52" name="Object 51">
            <a:extLst>
              <a:ext uri="{FF2B5EF4-FFF2-40B4-BE49-F238E27FC236}">
                <a16:creationId xmlns:a16="http://schemas.microsoft.com/office/drawing/2014/main" id="{BB70ECCE-383A-4344-8065-C583379E9116}"/>
              </a:ext>
            </a:extLst>
          </p:cNvPr>
          <p:cNvGraphicFramePr>
            <a:graphicFrameLocks noChangeAspect="1"/>
          </p:cNvGraphicFramePr>
          <p:nvPr>
            <p:extLst>
              <p:ext uri="{D42A27DB-BD31-4B8C-83A1-F6EECF244321}">
                <p14:modId xmlns:p14="http://schemas.microsoft.com/office/powerpoint/2010/main" val="695756661"/>
              </p:ext>
            </p:extLst>
          </p:nvPr>
        </p:nvGraphicFramePr>
        <p:xfrm>
          <a:off x="8540646" y="604072"/>
          <a:ext cx="2257343" cy="3447938"/>
        </p:xfrm>
        <a:graphic>
          <a:graphicData uri="http://schemas.openxmlformats.org/presentationml/2006/ole">
            <mc:AlternateContent xmlns:mc="http://schemas.openxmlformats.org/markup-compatibility/2006">
              <mc:Choice xmlns:v="urn:schemas-microsoft-com:vml" Requires="v">
                <p:oleObj name="Bitmap Image" r:id="rId2" imgW="1133640" imgH="1685880" progId="Paint.Picture">
                  <p:embed/>
                </p:oleObj>
              </mc:Choice>
              <mc:Fallback>
                <p:oleObj name="Bitmap Image" r:id="rId2" imgW="1133640" imgH="1685880" progId="Paint.Picture">
                  <p:embed/>
                  <p:pic>
                    <p:nvPicPr>
                      <p:cNvPr id="52" name="Object 51">
                        <a:extLst>
                          <a:ext uri="{FF2B5EF4-FFF2-40B4-BE49-F238E27FC236}">
                            <a16:creationId xmlns:a16="http://schemas.microsoft.com/office/drawing/2014/main" id="{BB70ECCE-383A-4344-8065-C583379E9116}"/>
                          </a:ext>
                        </a:extLst>
                      </p:cNvPr>
                      <p:cNvPicPr>
                        <a:picLocks noChangeAspect="1" noChangeArrowheads="1"/>
                      </p:cNvPicPr>
                      <p:nvPr/>
                    </p:nvPicPr>
                    <p:blipFill>
                      <a:blip r:embed="rId3"/>
                      <a:srcRect/>
                      <a:stretch>
                        <a:fillRect/>
                      </a:stretch>
                    </p:blipFill>
                    <p:spPr bwMode="auto">
                      <a:xfrm>
                        <a:off x="8540646" y="604072"/>
                        <a:ext cx="2257343" cy="3447938"/>
                      </a:xfrm>
                      <a:prstGeom prst="rect">
                        <a:avLst/>
                      </a:prstGeom>
                      <a:noFill/>
                    </p:spPr>
                  </p:pic>
                </p:oleObj>
              </mc:Fallback>
            </mc:AlternateContent>
          </a:graphicData>
        </a:graphic>
      </p:graphicFrame>
      <p:sp>
        <p:nvSpPr>
          <p:cNvPr id="58" name="Rectangle 3">
            <a:extLst>
              <a:ext uri="{FF2B5EF4-FFF2-40B4-BE49-F238E27FC236}">
                <a16:creationId xmlns:a16="http://schemas.microsoft.com/office/drawing/2014/main" id="{05A39822-F9FA-49D0-95F0-0D3AF12866FE}"/>
              </a:ext>
            </a:extLst>
          </p:cNvPr>
          <p:cNvSpPr>
            <a:spLocks noChangeArrowheads="1"/>
          </p:cNvSpPr>
          <p:nvPr/>
        </p:nvSpPr>
        <p:spPr bwMode="auto">
          <a:xfrm>
            <a:off x="5236787" y="15700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2" name="Rectangle 4">
            <a:extLst>
              <a:ext uri="{FF2B5EF4-FFF2-40B4-BE49-F238E27FC236}">
                <a16:creationId xmlns:a16="http://schemas.microsoft.com/office/drawing/2014/main" id="{C7226DF3-AFFA-41B8-92F7-9F9135B13B3A}"/>
              </a:ext>
            </a:extLst>
          </p:cNvPr>
          <p:cNvSpPr>
            <a:spLocks noChangeArrowheads="1"/>
          </p:cNvSpPr>
          <p:nvPr/>
        </p:nvSpPr>
        <p:spPr bwMode="auto">
          <a:xfrm>
            <a:off x="5236787" y="38179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6" name="Picture 65">
            <a:extLst>
              <a:ext uri="{FF2B5EF4-FFF2-40B4-BE49-F238E27FC236}">
                <a16:creationId xmlns:a16="http://schemas.microsoft.com/office/drawing/2014/main" id="{FE04C6D8-69D3-4DE3-A292-D968368E4B64}"/>
              </a:ext>
            </a:extLst>
          </p:cNvPr>
          <p:cNvPicPr>
            <a:picLocks noChangeAspect="1"/>
          </p:cNvPicPr>
          <p:nvPr/>
        </p:nvPicPr>
        <p:blipFill>
          <a:blip r:embed="rId4"/>
          <a:stretch>
            <a:fillRect/>
          </a:stretch>
        </p:blipFill>
        <p:spPr>
          <a:xfrm>
            <a:off x="5805645" y="625896"/>
            <a:ext cx="2260866" cy="2015808"/>
          </a:xfrm>
          <a:prstGeom prst="rect">
            <a:avLst/>
          </a:prstGeom>
        </p:spPr>
      </p:pic>
      <p:pic>
        <p:nvPicPr>
          <p:cNvPr id="65" name="Picture 64">
            <a:extLst>
              <a:ext uri="{FF2B5EF4-FFF2-40B4-BE49-F238E27FC236}">
                <a16:creationId xmlns:a16="http://schemas.microsoft.com/office/drawing/2014/main" id="{DFC0F9D3-124D-DE7B-B425-CB7F6D2497FC}"/>
              </a:ext>
            </a:extLst>
          </p:cNvPr>
          <p:cNvPicPr>
            <a:picLocks noChangeAspect="1"/>
          </p:cNvPicPr>
          <p:nvPr/>
        </p:nvPicPr>
        <p:blipFill>
          <a:blip r:embed="rId5"/>
          <a:stretch>
            <a:fillRect/>
          </a:stretch>
        </p:blipFill>
        <p:spPr>
          <a:xfrm>
            <a:off x="5805645" y="2983722"/>
            <a:ext cx="2257343" cy="3103846"/>
          </a:xfrm>
          <a:prstGeom prst="rect">
            <a:avLst/>
          </a:prstGeom>
        </p:spPr>
      </p:pic>
    </p:spTree>
    <p:extLst>
      <p:ext uri="{BB962C8B-B14F-4D97-AF65-F5344CB8AC3E}">
        <p14:creationId xmlns:p14="http://schemas.microsoft.com/office/powerpoint/2010/main" val="1300497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57</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053539794"/>
              </p:ext>
            </p:extLst>
          </p:nvPr>
        </p:nvGraphicFramePr>
        <p:xfrm>
          <a:off x="0" y="177010"/>
          <a:ext cx="12192000" cy="4186235"/>
        </p:xfrm>
        <a:graphic>
          <a:graphicData uri="http://schemas.openxmlformats.org/drawingml/2006/table">
            <a:tbl>
              <a:tblPr firstRow="1" bandRow="1">
                <a:tableStyleId>{5C22544A-7EE6-4342-B048-85BDC9FD1C3A}</a:tableStyleId>
              </a:tblPr>
              <a:tblGrid>
                <a:gridCol w="837398">
                  <a:extLst>
                    <a:ext uri="{9D8B030D-6E8A-4147-A177-3AD203B41FA5}">
                      <a16:colId xmlns:a16="http://schemas.microsoft.com/office/drawing/2014/main" val="3969356882"/>
                    </a:ext>
                  </a:extLst>
                </a:gridCol>
                <a:gridCol w="3692072">
                  <a:extLst>
                    <a:ext uri="{9D8B030D-6E8A-4147-A177-3AD203B41FA5}">
                      <a16:colId xmlns:a16="http://schemas.microsoft.com/office/drawing/2014/main" val="1425804619"/>
                    </a:ext>
                  </a:extLst>
                </a:gridCol>
                <a:gridCol w="7662530">
                  <a:extLst>
                    <a:ext uri="{9D8B030D-6E8A-4147-A177-3AD203B41FA5}">
                      <a16:colId xmlns:a16="http://schemas.microsoft.com/office/drawing/2014/main" val="2274368862"/>
                    </a:ext>
                  </a:extLst>
                </a:gridCol>
              </a:tblGrid>
              <a:tr h="435368">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750867">
                <a:tc>
                  <a:txBody>
                    <a:bodyPr/>
                    <a:lstStyle/>
                    <a:p>
                      <a:r>
                        <a:rPr lang="en-US" sz="2400" dirty="0">
                          <a:latin typeface="+mj-lt"/>
                        </a:rPr>
                        <a:t>3C</a:t>
                      </a:r>
                    </a:p>
                    <a:p>
                      <a:pPr marL="0" indent="0">
                        <a:buFont typeface="Arial" panose="020B0604020202020204" pitchFamily="34" charset="0"/>
                        <a:buNone/>
                      </a:pPr>
                      <a:endParaRPr lang="en-US" sz="1600" kern="1200" dirty="0">
                        <a:solidFill>
                          <a:schemeClr val="dk1"/>
                        </a:solidFill>
                        <a:effectLst/>
                        <a:latin typeface="+mn-lt"/>
                        <a:ea typeface="+mn-ea"/>
                        <a:cs typeface="+mn-cs"/>
                      </a:endParaRP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indent="0">
                        <a:buNone/>
                      </a:pPr>
                      <a:r>
                        <a:rPr lang="en-US" sz="2000" kern="1200" dirty="0">
                          <a:solidFill>
                            <a:schemeClr val="dk1"/>
                          </a:solidFill>
                          <a:effectLst/>
                          <a:latin typeface="+mn-lt"/>
                          <a:ea typeface="+mn-ea"/>
                          <a:cs typeface="+mn-cs"/>
                        </a:rPr>
                        <a:t>67) Assess 3C</a:t>
                      </a:r>
                    </a:p>
                    <a:p>
                      <a:pPr marL="0" indent="0">
                        <a:buNone/>
                      </a:pPr>
                      <a:endParaRPr lang="en-US" sz="2000" kern="1200" dirty="0">
                        <a:solidFill>
                          <a:schemeClr val="dk1"/>
                        </a:solidFill>
                        <a:effectLst/>
                        <a:latin typeface="+mn-lt"/>
                        <a:ea typeface="+mn-ea"/>
                        <a:cs typeface="+mn-cs"/>
                      </a:endParaRPr>
                    </a:p>
                    <a:p>
                      <a:pPr marL="568325" indent="-277813">
                        <a:buFont typeface="Arial" panose="020B0604020202020204" pitchFamily="34" charset="0"/>
                        <a:buChar char="•"/>
                      </a:pPr>
                      <a:r>
                        <a:rPr lang="en-US" sz="2000" kern="1200" dirty="0">
                          <a:solidFill>
                            <a:schemeClr val="dk1"/>
                          </a:solidFill>
                          <a:effectLst/>
                          <a:latin typeface="+mn-lt"/>
                          <a:ea typeface="+mn-ea"/>
                          <a:cs typeface="+mn-cs"/>
                        </a:rPr>
                        <a:t>chamber size &amp; function</a:t>
                      </a:r>
                    </a:p>
                    <a:p>
                      <a:pPr marL="568325" indent="-277813">
                        <a:buFont typeface="Arial" panose="020B0604020202020204" pitchFamily="34" charset="0"/>
                        <a:buChar char="•"/>
                      </a:pPr>
                      <a:r>
                        <a:rPr lang="en-US" sz="2000" kern="1200" dirty="0">
                          <a:solidFill>
                            <a:schemeClr val="dk1"/>
                          </a:solidFill>
                          <a:effectLst/>
                          <a:latin typeface="+mn-lt"/>
                          <a:ea typeface="+mn-ea"/>
                          <a:cs typeface="+mn-cs"/>
                        </a:rPr>
                        <a:t>wall thickness</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valvular function</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AO size </a:t>
                      </a:r>
                    </a:p>
                    <a:p>
                      <a:pPr marL="341313" indent="-230188"/>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68) CFD</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LA, MV, LV, LVOT &amp; AOV</a:t>
                      </a:r>
                    </a:p>
                    <a:p>
                      <a:pPr marL="285750" indent="-285750">
                        <a:buFont typeface="Arial" panose="020B0604020202020204" pitchFamily="34" charset="0"/>
                        <a:buChar char="•"/>
                      </a:pPr>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904103" y="11217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636185" y="2670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552A918C-0E56-4C76-A952-9D932658EEC2}"/>
              </a:ext>
            </a:extLst>
          </p:cNvPr>
          <p:cNvSpPr>
            <a:spLocks noChangeArrowheads="1"/>
          </p:cNvSpPr>
          <p:nvPr/>
        </p:nvSpPr>
        <p:spPr bwMode="auto">
          <a:xfrm>
            <a:off x="6604424" y="17441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 name="Object 51">
            <a:extLst>
              <a:ext uri="{FF2B5EF4-FFF2-40B4-BE49-F238E27FC236}">
                <a16:creationId xmlns:a16="http://schemas.microsoft.com/office/drawing/2014/main" id="{4104A608-C5AC-4300-9327-164D528AEDB8}"/>
              </a:ext>
            </a:extLst>
          </p:cNvPr>
          <p:cNvGraphicFramePr>
            <a:graphicFrameLocks noChangeAspect="1"/>
          </p:cNvGraphicFramePr>
          <p:nvPr>
            <p:extLst>
              <p:ext uri="{D42A27DB-BD31-4B8C-83A1-F6EECF244321}">
                <p14:modId xmlns:p14="http://schemas.microsoft.com/office/powerpoint/2010/main" val="1192759158"/>
              </p:ext>
            </p:extLst>
          </p:nvPr>
        </p:nvGraphicFramePr>
        <p:xfrm>
          <a:off x="7064408" y="769968"/>
          <a:ext cx="2145852" cy="3454585"/>
        </p:xfrm>
        <a:graphic>
          <a:graphicData uri="http://schemas.openxmlformats.org/presentationml/2006/ole">
            <mc:AlternateContent xmlns:mc="http://schemas.openxmlformats.org/markup-compatibility/2006">
              <mc:Choice xmlns:v="urn:schemas-microsoft-com:vml" Requires="v">
                <p:oleObj name="Bitmap Image" r:id="rId2" imgW="2438095" imgH="3924848" progId="Paint.Picture">
                  <p:embed/>
                </p:oleObj>
              </mc:Choice>
              <mc:Fallback>
                <p:oleObj name="Bitmap Image" r:id="rId2" imgW="2438095" imgH="3924848" progId="Paint.Picture">
                  <p:embed/>
                  <p:pic>
                    <p:nvPicPr>
                      <p:cNvPr id="52" name="Object 51">
                        <a:extLst>
                          <a:ext uri="{FF2B5EF4-FFF2-40B4-BE49-F238E27FC236}">
                            <a16:creationId xmlns:a16="http://schemas.microsoft.com/office/drawing/2014/main" id="{4104A608-C5AC-4300-9327-164D528AEDB8}"/>
                          </a:ext>
                        </a:extLst>
                      </p:cNvPr>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7064408" y="769968"/>
                        <a:ext cx="2145852" cy="3454585"/>
                      </a:xfrm>
                      <a:prstGeom prst="rect">
                        <a:avLst/>
                      </a:prstGeom>
                      <a:noFill/>
                    </p:spPr>
                  </p:pic>
                </p:oleObj>
              </mc:Fallback>
            </mc:AlternateContent>
          </a:graphicData>
        </a:graphic>
      </p:graphicFrame>
      <p:sp>
        <p:nvSpPr>
          <p:cNvPr id="58" name="Rectangle 4">
            <a:extLst>
              <a:ext uri="{FF2B5EF4-FFF2-40B4-BE49-F238E27FC236}">
                <a16:creationId xmlns:a16="http://schemas.microsoft.com/office/drawing/2014/main" id="{642B60B2-A46A-4D11-8CAD-5805196411A1}"/>
              </a:ext>
            </a:extLst>
          </p:cNvPr>
          <p:cNvSpPr>
            <a:spLocks noChangeArrowheads="1"/>
          </p:cNvSpPr>
          <p:nvPr/>
        </p:nvSpPr>
        <p:spPr bwMode="auto">
          <a:xfrm>
            <a:off x="8665898" y="1758075"/>
            <a:ext cx="135953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067DFEB0-C1DB-457C-9793-E4A8CDD023B7}"/>
              </a:ext>
            </a:extLst>
          </p:cNvPr>
          <p:cNvGraphicFramePr>
            <a:graphicFrameLocks noChangeAspect="1"/>
          </p:cNvGraphicFramePr>
          <p:nvPr>
            <p:extLst>
              <p:ext uri="{D42A27DB-BD31-4B8C-83A1-F6EECF244321}">
                <p14:modId xmlns:p14="http://schemas.microsoft.com/office/powerpoint/2010/main" val="1549704425"/>
              </p:ext>
            </p:extLst>
          </p:nvPr>
        </p:nvGraphicFramePr>
        <p:xfrm>
          <a:off x="9472112" y="782773"/>
          <a:ext cx="2371877" cy="3441780"/>
        </p:xfrm>
        <a:graphic>
          <a:graphicData uri="http://schemas.openxmlformats.org/presentationml/2006/ole">
            <mc:AlternateContent xmlns:mc="http://schemas.openxmlformats.org/markup-compatibility/2006">
              <mc:Choice xmlns:v="urn:schemas-microsoft-com:vml" Requires="v">
                <p:oleObj name="Bitmap Image" r:id="rId4" imgW="1295280" imgH="1905120" progId="Paint.Picture">
                  <p:embed/>
                </p:oleObj>
              </mc:Choice>
              <mc:Fallback>
                <p:oleObj name="Bitmap Image" r:id="rId4" imgW="1295280" imgH="1905120" progId="Paint.Picture">
                  <p:embed/>
                  <p:pic>
                    <p:nvPicPr>
                      <p:cNvPr id="62" name="Object 61">
                        <a:extLst>
                          <a:ext uri="{FF2B5EF4-FFF2-40B4-BE49-F238E27FC236}">
                            <a16:creationId xmlns:a16="http://schemas.microsoft.com/office/drawing/2014/main" id="{067DFEB0-C1DB-457C-9793-E4A8CDD023B7}"/>
                          </a:ext>
                        </a:extLst>
                      </p:cNvPr>
                      <p:cNvPicPr>
                        <a:picLocks noChangeAspect="1" noChangeArrowheads="1"/>
                      </p:cNvPicPr>
                      <p:nvPr/>
                    </p:nvPicPr>
                    <p:blipFill>
                      <a:blip r:embed="rId5"/>
                      <a:srcRect/>
                      <a:stretch>
                        <a:fillRect/>
                      </a:stretch>
                    </p:blipFill>
                    <p:spPr bwMode="auto">
                      <a:xfrm>
                        <a:off x="9472112" y="782773"/>
                        <a:ext cx="2371877" cy="3441780"/>
                      </a:xfrm>
                      <a:prstGeom prst="rect">
                        <a:avLst/>
                      </a:prstGeom>
                      <a:noFill/>
                    </p:spPr>
                  </p:pic>
                </p:oleObj>
              </mc:Fallback>
            </mc:AlternateContent>
          </a:graphicData>
        </a:graphic>
      </p:graphicFrame>
      <p:sp>
        <p:nvSpPr>
          <p:cNvPr id="72" name="TextBox 71">
            <a:extLst>
              <a:ext uri="{FF2B5EF4-FFF2-40B4-BE49-F238E27FC236}">
                <a16:creationId xmlns:a16="http://schemas.microsoft.com/office/drawing/2014/main" id="{847923D3-913F-487F-9764-EF4338FB78E4}"/>
              </a:ext>
            </a:extLst>
          </p:cNvPr>
          <p:cNvSpPr txBox="1"/>
          <p:nvPr/>
        </p:nvSpPr>
        <p:spPr>
          <a:xfrm>
            <a:off x="4502577" y="4554210"/>
            <a:ext cx="3186846" cy="1323439"/>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wall segments # 1 - 7.</a:t>
            </a:r>
          </a:p>
          <a:p>
            <a:pPr algn="ctr"/>
            <a:r>
              <a:rPr lang="en-US" sz="2000" dirty="0">
                <a:solidFill>
                  <a:srgbClr val="7030A0"/>
                </a:solidFill>
                <a:latin typeface="Gabriola" panose="04040605051002020D02" pitchFamily="82" charset="0"/>
              </a:rPr>
              <a:t>&amp;</a:t>
            </a:r>
          </a:p>
          <a:p>
            <a:pPr algn="ctr"/>
            <a:r>
              <a:rPr lang="en-US" sz="2000" dirty="0">
                <a:solidFill>
                  <a:srgbClr val="7030A0"/>
                </a:solidFill>
                <a:latin typeface="Gabriola" panose="04040605051002020D02" pitchFamily="82" charset="0"/>
              </a:rPr>
              <a:t>What is another name for the 3C?</a:t>
            </a:r>
          </a:p>
        </p:txBody>
      </p:sp>
      <p:pic>
        <p:nvPicPr>
          <p:cNvPr id="65" name="Picture 64">
            <a:extLst>
              <a:ext uri="{FF2B5EF4-FFF2-40B4-BE49-F238E27FC236}">
                <a16:creationId xmlns:a16="http://schemas.microsoft.com/office/drawing/2014/main" id="{F8E27D10-155D-77FC-792D-C4DD4F5BA818}"/>
              </a:ext>
            </a:extLst>
          </p:cNvPr>
          <p:cNvPicPr>
            <a:picLocks noChangeAspect="1"/>
          </p:cNvPicPr>
          <p:nvPr/>
        </p:nvPicPr>
        <p:blipFill>
          <a:blip r:embed="rId6"/>
          <a:stretch>
            <a:fillRect/>
          </a:stretch>
        </p:blipFill>
        <p:spPr>
          <a:xfrm>
            <a:off x="4946331" y="782773"/>
            <a:ext cx="1797334" cy="3438802"/>
          </a:xfrm>
          <a:prstGeom prst="rect">
            <a:avLst/>
          </a:prstGeom>
        </p:spPr>
      </p:pic>
    </p:spTree>
    <p:extLst>
      <p:ext uri="{BB962C8B-B14F-4D97-AF65-F5344CB8AC3E}">
        <p14:creationId xmlns:p14="http://schemas.microsoft.com/office/powerpoint/2010/main" val="628904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58</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894158178"/>
              </p:ext>
            </p:extLst>
          </p:nvPr>
        </p:nvGraphicFramePr>
        <p:xfrm>
          <a:off x="11556" y="589128"/>
          <a:ext cx="12171698" cy="5573928"/>
        </p:xfrm>
        <a:graphic>
          <a:graphicData uri="http://schemas.openxmlformats.org/drawingml/2006/table">
            <a:tbl>
              <a:tblPr firstRow="1" bandRow="1">
                <a:tableStyleId>{5C22544A-7EE6-4342-B048-85BDC9FD1C3A}</a:tableStyleId>
              </a:tblPr>
              <a:tblGrid>
                <a:gridCol w="1140236">
                  <a:extLst>
                    <a:ext uri="{9D8B030D-6E8A-4147-A177-3AD203B41FA5}">
                      <a16:colId xmlns:a16="http://schemas.microsoft.com/office/drawing/2014/main" val="3969356882"/>
                    </a:ext>
                  </a:extLst>
                </a:gridCol>
                <a:gridCol w="2633824">
                  <a:extLst>
                    <a:ext uri="{9D8B030D-6E8A-4147-A177-3AD203B41FA5}">
                      <a16:colId xmlns:a16="http://schemas.microsoft.com/office/drawing/2014/main" val="1425804619"/>
                    </a:ext>
                  </a:extLst>
                </a:gridCol>
                <a:gridCol w="8397638">
                  <a:extLst>
                    <a:ext uri="{9D8B030D-6E8A-4147-A177-3AD203B41FA5}">
                      <a16:colId xmlns:a16="http://schemas.microsoft.com/office/drawing/2014/main" val="2274368862"/>
                    </a:ext>
                  </a:extLst>
                </a:gridCol>
              </a:tblGrid>
              <a:tr h="454697">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119231">
                <a:tc>
                  <a:txBody>
                    <a:bodyPr/>
                    <a:lstStyle/>
                    <a:p>
                      <a:r>
                        <a:rPr lang="en-US" sz="2400" dirty="0">
                          <a:latin typeface="+mj-lt"/>
                        </a:rPr>
                        <a:t>3C RVIT</a:t>
                      </a:r>
                    </a:p>
                    <a:p>
                      <a:pPr marL="0" indent="0">
                        <a:buFont typeface="Arial" panose="020B0604020202020204" pitchFamily="34" charset="0"/>
                        <a:buNone/>
                      </a:pPr>
                      <a:endParaRPr lang="en-US" sz="1600" kern="1200" dirty="0">
                        <a:solidFill>
                          <a:schemeClr val="dk1"/>
                        </a:solidFill>
                        <a:effectLst/>
                        <a:latin typeface="+mn-lt"/>
                        <a:ea typeface="+mn-ea"/>
                        <a:cs typeface="+mn-cs"/>
                      </a:endParaRPr>
                    </a:p>
                    <a:p>
                      <a:pPr marL="285750" indent="-285750">
                        <a:buFont typeface="Arial" panose="020B0604020202020204" pitchFamily="34" charset="0"/>
                        <a:buChar char="•"/>
                      </a:pPr>
                      <a:endParaRPr lang="en-US" sz="16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latin typeface="+mn-lt"/>
                          <a:ea typeface="+mn-ea"/>
                          <a:cs typeface="+mn-cs"/>
                        </a:rPr>
                        <a:t>69) Assess RVIT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dk1"/>
                        </a:solidFill>
                        <a:effectLst/>
                        <a:latin typeface="+mn-lt"/>
                        <a:ea typeface="+mn-ea"/>
                        <a:cs typeface="+mn-cs"/>
                      </a:endParaRPr>
                    </a:p>
                    <a:p>
                      <a:pPr marL="5175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2D</a:t>
                      </a:r>
                    </a:p>
                    <a:p>
                      <a:pPr marL="5175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CFD</a:t>
                      </a:r>
                    </a:p>
                    <a:p>
                      <a:pPr marL="5175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spectral Doppler </a:t>
                      </a:r>
                    </a:p>
                    <a:p>
                      <a:pPr marL="5175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frequently yields peak TRV</a:t>
                      </a: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2BB6915C-3AC2-4FA2-BE6A-302E74AE6768}"/>
              </a:ext>
            </a:extLst>
          </p:cNvPr>
          <p:cNvSpPr>
            <a:spLocks noChangeArrowheads="1"/>
          </p:cNvSpPr>
          <p:nvPr/>
        </p:nvSpPr>
        <p:spPr bwMode="auto">
          <a:xfrm>
            <a:off x="4666908" y="18890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5124B65B-361A-4960-A1B0-C71A24BC84AD}"/>
              </a:ext>
            </a:extLst>
          </p:cNvPr>
          <p:cNvSpPr>
            <a:spLocks noChangeArrowheads="1"/>
          </p:cNvSpPr>
          <p:nvPr/>
        </p:nvSpPr>
        <p:spPr bwMode="auto">
          <a:xfrm>
            <a:off x="6477803" y="19234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A5CFCECC-2C86-4AE1-8A4E-5C51EF44A400}"/>
              </a:ext>
            </a:extLst>
          </p:cNvPr>
          <p:cNvSpPr>
            <a:spLocks noChangeArrowheads="1"/>
          </p:cNvSpPr>
          <p:nvPr/>
        </p:nvSpPr>
        <p:spPr bwMode="auto">
          <a:xfrm>
            <a:off x="8256176" y="19116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5" name="Object 64">
            <a:extLst>
              <a:ext uri="{FF2B5EF4-FFF2-40B4-BE49-F238E27FC236}">
                <a16:creationId xmlns:a16="http://schemas.microsoft.com/office/drawing/2014/main" id="{05976AEA-6D8F-40AD-8899-BD75C2BAA7C3}"/>
              </a:ext>
            </a:extLst>
          </p:cNvPr>
          <p:cNvGraphicFramePr>
            <a:graphicFrameLocks noChangeAspect="1"/>
          </p:cNvGraphicFramePr>
          <p:nvPr>
            <p:extLst>
              <p:ext uri="{D42A27DB-BD31-4B8C-83A1-F6EECF244321}">
                <p14:modId xmlns:p14="http://schemas.microsoft.com/office/powerpoint/2010/main" val="3667893263"/>
              </p:ext>
            </p:extLst>
          </p:nvPr>
        </p:nvGraphicFramePr>
        <p:xfrm>
          <a:off x="7884426" y="1243085"/>
          <a:ext cx="2065749" cy="2705360"/>
        </p:xfrm>
        <a:graphic>
          <a:graphicData uri="http://schemas.openxmlformats.org/presentationml/2006/ole">
            <mc:AlternateContent xmlns:mc="http://schemas.openxmlformats.org/markup-compatibility/2006">
              <mc:Choice xmlns:v="urn:schemas-microsoft-com:vml" Requires="v">
                <p:oleObj name="Bitmap Image" r:id="rId2" imgW="1285920" imgH="1638360" progId="Paint.Picture">
                  <p:embed/>
                </p:oleObj>
              </mc:Choice>
              <mc:Fallback>
                <p:oleObj name="Bitmap Image" r:id="rId2" imgW="1285920" imgH="1638360" progId="Paint.Picture">
                  <p:embed/>
                  <p:pic>
                    <p:nvPicPr>
                      <p:cNvPr id="65" name="Object 64">
                        <a:extLst>
                          <a:ext uri="{FF2B5EF4-FFF2-40B4-BE49-F238E27FC236}">
                            <a16:creationId xmlns:a16="http://schemas.microsoft.com/office/drawing/2014/main" id="{05976AEA-6D8F-40AD-8899-BD75C2BAA7C3}"/>
                          </a:ext>
                        </a:extLst>
                      </p:cNvPr>
                      <p:cNvPicPr>
                        <a:picLocks noChangeAspect="1" noChangeArrowheads="1"/>
                      </p:cNvPicPr>
                      <p:nvPr/>
                    </p:nvPicPr>
                    <p:blipFill>
                      <a:blip r:embed="rId3">
                        <a:lum bright="10000" contrast="6000"/>
                      </a:blip>
                      <a:srcRect/>
                      <a:stretch>
                        <a:fillRect/>
                      </a:stretch>
                    </p:blipFill>
                    <p:spPr bwMode="auto">
                      <a:xfrm>
                        <a:off x="7884426" y="1243085"/>
                        <a:ext cx="2065749" cy="2705360"/>
                      </a:xfrm>
                      <a:prstGeom prst="rect">
                        <a:avLst/>
                      </a:prstGeom>
                      <a:noFill/>
                    </p:spPr>
                  </p:pic>
                </p:oleObj>
              </mc:Fallback>
            </mc:AlternateContent>
          </a:graphicData>
        </a:graphic>
      </p:graphicFrame>
      <p:sp>
        <p:nvSpPr>
          <p:cNvPr id="66" name="Rectangle 8">
            <a:extLst>
              <a:ext uri="{FF2B5EF4-FFF2-40B4-BE49-F238E27FC236}">
                <a16:creationId xmlns:a16="http://schemas.microsoft.com/office/drawing/2014/main" id="{8FCCE90B-A715-4EA0-BA4C-084BCCF2910C}"/>
              </a:ext>
            </a:extLst>
          </p:cNvPr>
          <p:cNvSpPr>
            <a:spLocks noChangeArrowheads="1"/>
          </p:cNvSpPr>
          <p:nvPr/>
        </p:nvSpPr>
        <p:spPr bwMode="auto">
          <a:xfrm>
            <a:off x="7038975" y="39545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0" name="Object 69">
            <a:extLst>
              <a:ext uri="{FF2B5EF4-FFF2-40B4-BE49-F238E27FC236}">
                <a16:creationId xmlns:a16="http://schemas.microsoft.com/office/drawing/2014/main" id="{AF52B7B4-499F-4A37-9026-242767E4AD1B}"/>
              </a:ext>
            </a:extLst>
          </p:cNvPr>
          <p:cNvGraphicFramePr>
            <a:graphicFrameLocks noChangeAspect="1"/>
          </p:cNvGraphicFramePr>
          <p:nvPr>
            <p:extLst>
              <p:ext uri="{D42A27DB-BD31-4B8C-83A1-F6EECF244321}">
                <p14:modId xmlns:p14="http://schemas.microsoft.com/office/powerpoint/2010/main" val="1228879820"/>
              </p:ext>
            </p:extLst>
          </p:nvPr>
        </p:nvGraphicFramePr>
        <p:xfrm>
          <a:off x="10161684" y="1250414"/>
          <a:ext cx="1779742" cy="2710685"/>
        </p:xfrm>
        <a:graphic>
          <a:graphicData uri="http://schemas.openxmlformats.org/presentationml/2006/ole">
            <mc:AlternateContent xmlns:mc="http://schemas.openxmlformats.org/markup-compatibility/2006">
              <mc:Choice xmlns:v="urn:schemas-microsoft-com:vml" Requires="v">
                <p:oleObj name="Bitmap Image" r:id="rId4" imgW="1324160" imgH="1886213" progId="Paint.Picture">
                  <p:embed/>
                </p:oleObj>
              </mc:Choice>
              <mc:Fallback>
                <p:oleObj name="Bitmap Image" r:id="rId4" imgW="1324160" imgH="1886213" progId="Paint.Picture">
                  <p:embed/>
                  <p:pic>
                    <p:nvPicPr>
                      <p:cNvPr id="70" name="Object 69">
                        <a:extLst>
                          <a:ext uri="{FF2B5EF4-FFF2-40B4-BE49-F238E27FC236}">
                            <a16:creationId xmlns:a16="http://schemas.microsoft.com/office/drawing/2014/main" id="{AF52B7B4-499F-4A37-9026-242767E4A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1684" y="1250414"/>
                        <a:ext cx="1779742" cy="2710685"/>
                      </a:xfrm>
                      <a:prstGeom prst="rect">
                        <a:avLst/>
                      </a:prstGeom>
                      <a:noFill/>
                    </p:spPr>
                  </p:pic>
                </p:oleObj>
              </mc:Fallback>
            </mc:AlternateContent>
          </a:graphicData>
        </a:graphic>
      </p:graphicFrame>
      <p:sp>
        <p:nvSpPr>
          <p:cNvPr id="72" name="Rectangle 10">
            <a:extLst>
              <a:ext uri="{FF2B5EF4-FFF2-40B4-BE49-F238E27FC236}">
                <a16:creationId xmlns:a16="http://schemas.microsoft.com/office/drawing/2014/main" id="{F4590951-55A5-4A43-9042-C14F64C2BA6C}"/>
              </a:ext>
            </a:extLst>
          </p:cNvPr>
          <p:cNvSpPr>
            <a:spLocks noChangeArrowheads="1"/>
          </p:cNvSpPr>
          <p:nvPr/>
        </p:nvSpPr>
        <p:spPr bwMode="auto">
          <a:xfrm>
            <a:off x="8680061" y="40253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3" name="Object 72">
            <a:extLst>
              <a:ext uri="{FF2B5EF4-FFF2-40B4-BE49-F238E27FC236}">
                <a16:creationId xmlns:a16="http://schemas.microsoft.com/office/drawing/2014/main" id="{3770AEF6-0E2C-449B-9BE7-BEDD1445527F}"/>
              </a:ext>
            </a:extLst>
          </p:cNvPr>
          <p:cNvGraphicFramePr>
            <a:graphicFrameLocks noChangeAspect="1"/>
          </p:cNvGraphicFramePr>
          <p:nvPr>
            <p:extLst>
              <p:ext uri="{D42A27DB-BD31-4B8C-83A1-F6EECF244321}">
                <p14:modId xmlns:p14="http://schemas.microsoft.com/office/powerpoint/2010/main" val="751506909"/>
              </p:ext>
            </p:extLst>
          </p:nvPr>
        </p:nvGraphicFramePr>
        <p:xfrm>
          <a:off x="8787426" y="4147727"/>
          <a:ext cx="3157847" cy="1791522"/>
        </p:xfrm>
        <a:graphic>
          <a:graphicData uri="http://schemas.openxmlformats.org/presentationml/2006/ole">
            <mc:AlternateContent xmlns:mc="http://schemas.openxmlformats.org/markup-compatibility/2006">
              <mc:Choice xmlns:v="urn:schemas-microsoft-com:vml" Requires="v">
                <p:oleObj name="Bitmap Image" r:id="rId6" imgW="2362320" imgH="1352520" progId="Paint.Picture">
                  <p:embed/>
                </p:oleObj>
              </mc:Choice>
              <mc:Fallback>
                <p:oleObj name="Bitmap Image" r:id="rId6" imgW="2362320" imgH="1352520" progId="Paint.Picture">
                  <p:embed/>
                  <p:pic>
                    <p:nvPicPr>
                      <p:cNvPr id="73" name="Object 72">
                        <a:extLst>
                          <a:ext uri="{FF2B5EF4-FFF2-40B4-BE49-F238E27FC236}">
                            <a16:creationId xmlns:a16="http://schemas.microsoft.com/office/drawing/2014/main" id="{3770AEF6-0E2C-449B-9BE7-BEDD1445527F}"/>
                          </a:ext>
                        </a:extLst>
                      </p:cNvPr>
                      <p:cNvPicPr>
                        <a:picLocks noChangeAspect="1" noChangeArrowheads="1"/>
                      </p:cNvPicPr>
                      <p:nvPr/>
                    </p:nvPicPr>
                    <p:blipFill>
                      <a:blip r:embed="rId7"/>
                      <a:srcRect/>
                      <a:stretch>
                        <a:fillRect/>
                      </a:stretch>
                    </p:blipFill>
                    <p:spPr bwMode="auto">
                      <a:xfrm>
                        <a:off x="8787426" y="4147727"/>
                        <a:ext cx="3157847" cy="1791522"/>
                      </a:xfrm>
                      <a:prstGeom prst="rect">
                        <a:avLst/>
                      </a:prstGeom>
                      <a:noFill/>
                    </p:spPr>
                  </p:pic>
                </p:oleObj>
              </mc:Fallback>
            </mc:AlternateContent>
          </a:graphicData>
        </a:graphic>
      </p:graphicFrame>
      <p:sp>
        <p:nvSpPr>
          <p:cNvPr id="60" name="Rectangle 48">
            <a:extLst>
              <a:ext uri="{FF2B5EF4-FFF2-40B4-BE49-F238E27FC236}">
                <a16:creationId xmlns:a16="http://schemas.microsoft.com/office/drawing/2014/main" id="{45491DEF-885E-4CE2-9AF8-166E6D66B2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74" name="Object 73">
            <a:extLst>
              <a:ext uri="{FF2B5EF4-FFF2-40B4-BE49-F238E27FC236}">
                <a16:creationId xmlns:a16="http://schemas.microsoft.com/office/drawing/2014/main" id="{B77A1A92-B948-477B-A8C4-5AAA141E2C42}"/>
              </a:ext>
            </a:extLst>
          </p:cNvPr>
          <p:cNvGraphicFramePr>
            <a:graphicFrameLocks noChangeAspect="1"/>
          </p:cNvGraphicFramePr>
          <p:nvPr>
            <p:extLst>
              <p:ext uri="{D42A27DB-BD31-4B8C-83A1-F6EECF244321}">
                <p14:modId xmlns:p14="http://schemas.microsoft.com/office/powerpoint/2010/main" val="4249250746"/>
              </p:ext>
            </p:extLst>
          </p:nvPr>
        </p:nvGraphicFramePr>
        <p:xfrm>
          <a:off x="3996365" y="1239652"/>
          <a:ext cx="2011426" cy="2702855"/>
        </p:xfrm>
        <a:graphic>
          <a:graphicData uri="http://schemas.openxmlformats.org/presentationml/2006/ole">
            <mc:AlternateContent xmlns:mc="http://schemas.openxmlformats.org/markup-compatibility/2006">
              <mc:Choice xmlns:v="urn:schemas-microsoft-com:vml" Requires="v">
                <p:oleObj name="Bitmap Image" r:id="rId8" imgW="1438095" imgH="1895238" progId="Paint.Picture">
                  <p:embed/>
                </p:oleObj>
              </mc:Choice>
              <mc:Fallback>
                <p:oleObj name="Bitmap Image" r:id="rId8" imgW="1438095" imgH="1895238" progId="Paint.Picture">
                  <p:embed/>
                  <p:pic>
                    <p:nvPicPr>
                      <p:cNvPr id="74" name="Object 73">
                        <a:extLst>
                          <a:ext uri="{FF2B5EF4-FFF2-40B4-BE49-F238E27FC236}">
                            <a16:creationId xmlns:a16="http://schemas.microsoft.com/office/drawing/2014/main" id="{B77A1A92-B948-477B-A8C4-5AAA141E2C42}"/>
                          </a:ext>
                        </a:extLst>
                      </p:cNvPr>
                      <p:cNvPicPr>
                        <a:picLocks noChangeAspect="1" noChangeArrowheads="1"/>
                      </p:cNvPicPr>
                      <p:nvPr/>
                    </p:nvPicPr>
                    <p:blipFill>
                      <a:blip r:embed="rId9">
                        <a:lum bright="26000" contrast="32000"/>
                        <a:extLst>
                          <a:ext uri="{28A0092B-C50C-407E-A947-70E740481C1C}">
                            <a14:useLocalDpi xmlns:a14="http://schemas.microsoft.com/office/drawing/2010/main" val="0"/>
                          </a:ext>
                        </a:extLst>
                      </a:blip>
                      <a:srcRect/>
                      <a:stretch>
                        <a:fillRect/>
                      </a:stretch>
                    </p:blipFill>
                    <p:spPr bwMode="auto">
                      <a:xfrm>
                        <a:off x="3996365" y="1239652"/>
                        <a:ext cx="2011426" cy="2702855"/>
                      </a:xfrm>
                      <a:prstGeom prst="rect">
                        <a:avLst/>
                      </a:prstGeom>
                      <a:noFill/>
                    </p:spPr>
                  </p:pic>
                </p:oleObj>
              </mc:Fallback>
            </mc:AlternateContent>
          </a:graphicData>
        </a:graphic>
      </p:graphicFrame>
      <p:sp>
        <p:nvSpPr>
          <p:cNvPr id="76" name="TextBox 75">
            <a:extLst>
              <a:ext uri="{FF2B5EF4-FFF2-40B4-BE49-F238E27FC236}">
                <a16:creationId xmlns:a16="http://schemas.microsoft.com/office/drawing/2014/main" id="{AA8356FB-99AD-4FC4-B8E8-97410F67D40A}"/>
              </a:ext>
            </a:extLst>
          </p:cNvPr>
          <p:cNvSpPr txBox="1"/>
          <p:nvPr/>
        </p:nvSpPr>
        <p:spPr>
          <a:xfrm>
            <a:off x="4001258" y="4870402"/>
            <a:ext cx="2476545" cy="1015663"/>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Is it acceptable to acquire the </a:t>
            </a:r>
          </a:p>
          <a:p>
            <a:pPr algn="ctr"/>
            <a:r>
              <a:rPr lang="en-US" sz="2000" dirty="0">
                <a:solidFill>
                  <a:srgbClr val="7030A0"/>
                </a:solidFill>
                <a:latin typeface="Gabriola" panose="04040605051002020D02" pitchFamily="82" charset="0"/>
              </a:rPr>
              <a:t>3C RVIT from an off-axis 3C?</a:t>
            </a:r>
          </a:p>
        </p:txBody>
      </p:sp>
      <p:pic>
        <p:nvPicPr>
          <p:cNvPr id="75" name="Picture 74">
            <a:extLst>
              <a:ext uri="{FF2B5EF4-FFF2-40B4-BE49-F238E27FC236}">
                <a16:creationId xmlns:a16="http://schemas.microsoft.com/office/drawing/2014/main" id="{FC35D3B0-9427-54AA-1179-39C9F9EAE2A5}"/>
              </a:ext>
            </a:extLst>
          </p:cNvPr>
          <p:cNvPicPr>
            <a:picLocks noChangeAspect="1"/>
          </p:cNvPicPr>
          <p:nvPr/>
        </p:nvPicPr>
        <p:blipFill>
          <a:blip r:embed="rId10"/>
          <a:stretch>
            <a:fillRect/>
          </a:stretch>
        </p:blipFill>
        <p:spPr>
          <a:xfrm>
            <a:off x="6224455" y="1243989"/>
            <a:ext cx="1443757" cy="2697823"/>
          </a:xfrm>
          <a:prstGeom prst="rect">
            <a:avLst/>
          </a:prstGeom>
        </p:spPr>
      </p:pic>
    </p:spTree>
    <p:extLst>
      <p:ext uri="{BB962C8B-B14F-4D97-AF65-F5344CB8AC3E}">
        <p14:creationId xmlns:p14="http://schemas.microsoft.com/office/powerpoint/2010/main" val="1519959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D7747-6A40-42BA-BD59-46938492F9B2}"/>
              </a:ext>
            </a:extLst>
          </p:cNvPr>
          <p:cNvSpPr>
            <a:spLocks noGrp="1"/>
          </p:cNvSpPr>
          <p:nvPr>
            <p:ph type="sldNum" sz="quarter" idx="12"/>
          </p:nvPr>
        </p:nvSpPr>
        <p:spPr/>
        <p:txBody>
          <a:bodyPr/>
          <a:lstStyle/>
          <a:p>
            <a:fld id="{6D22F896-40B5-4ADD-8801-0D06FADFA095}" type="slidenum">
              <a:rPr lang="en-US" smtClean="0"/>
              <a:t>59</a:t>
            </a:fld>
            <a:endParaRPr lang="en-US" dirty="0"/>
          </a:p>
        </p:txBody>
      </p:sp>
      <p:sp>
        <p:nvSpPr>
          <p:cNvPr id="3" name="TextBox 2">
            <a:extLst>
              <a:ext uri="{FF2B5EF4-FFF2-40B4-BE49-F238E27FC236}">
                <a16:creationId xmlns:a16="http://schemas.microsoft.com/office/drawing/2014/main" id="{394430E7-3ED3-4573-A749-482CD789D3A1}"/>
              </a:ext>
            </a:extLst>
          </p:cNvPr>
          <p:cNvSpPr txBox="1"/>
          <p:nvPr/>
        </p:nvSpPr>
        <p:spPr>
          <a:xfrm>
            <a:off x="1876489" y="1560576"/>
            <a:ext cx="8439021" cy="2185214"/>
          </a:xfrm>
          <a:prstGeom prst="rect">
            <a:avLst/>
          </a:prstGeom>
          <a:solidFill>
            <a:srgbClr val="F8C690"/>
          </a:solidFill>
          <a:ln w="57150">
            <a:solidFill>
              <a:schemeClr val="accent4">
                <a:lumMod val="75000"/>
              </a:schemeClr>
            </a:solidFill>
          </a:ln>
        </p:spPr>
        <p:txBody>
          <a:bodyPr wrap="square" rtlCol="0">
            <a:spAutoFit/>
          </a:bodyPr>
          <a:lstStyle/>
          <a:p>
            <a:pPr algn="ctr"/>
            <a:endParaRPr lang="en-US" sz="1400" dirty="0">
              <a:latin typeface="Castellar" panose="020A0402060406010301" pitchFamily="18" charset="0"/>
            </a:endParaRPr>
          </a:p>
          <a:p>
            <a:pPr algn="ctr"/>
            <a:r>
              <a:rPr lang="en-US" sz="5400" dirty="0">
                <a:latin typeface="Castellar" panose="020A0402060406010301" pitchFamily="18" charset="0"/>
              </a:rPr>
              <a:t>SUBCOSTAL</a:t>
            </a:r>
          </a:p>
          <a:p>
            <a:pPr algn="ctr"/>
            <a:r>
              <a:rPr lang="en-US" sz="5400" dirty="0">
                <a:latin typeface="Castellar" panose="020A0402060406010301" pitchFamily="18" charset="0"/>
              </a:rPr>
              <a:t>4C, SAX, IVC &amp; DAO</a:t>
            </a:r>
          </a:p>
          <a:p>
            <a:pPr algn="ctr"/>
            <a:endParaRPr lang="en-US" sz="1400" dirty="0">
              <a:latin typeface="Castellar" panose="020A0402060406010301" pitchFamily="18" charset="0"/>
            </a:endParaRPr>
          </a:p>
        </p:txBody>
      </p:sp>
    </p:spTree>
    <p:extLst>
      <p:ext uri="{BB962C8B-B14F-4D97-AF65-F5344CB8AC3E}">
        <p14:creationId xmlns:p14="http://schemas.microsoft.com/office/powerpoint/2010/main" val="2481654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FE9D03-C084-4D06-A3F4-A33B1DB66E34}"/>
              </a:ext>
            </a:extLst>
          </p:cNvPr>
          <p:cNvSpPr>
            <a:spLocks noGrp="1"/>
          </p:cNvSpPr>
          <p:nvPr>
            <p:ph type="sldNum" sz="quarter" idx="12"/>
          </p:nvPr>
        </p:nvSpPr>
        <p:spPr/>
        <p:txBody>
          <a:bodyPr/>
          <a:lstStyle/>
          <a:p>
            <a:fld id="{6D22F896-40B5-4ADD-8801-0D06FADFA095}" type="slidenum">
              <a:rPr lang="en-US" smtClean="0"/>
              <a:t>6</a:t>
            </a:fld>
            <a:endParaRPr lang="en-US" dirty="0"/>
          </a:p>
        </p:txBody>
      </p:sp>
      <p:graphicFrame>
        <p:nvGraphicFramePr>
          <p:cNvPr id="6" name="Table 5">
            <a:extLst>
              <a:ext uri="{FF2B5EF4-FFF2-40B4-BE49-F238E27FC236}">
                <a16:creationId xmlns:a16="http://schemas.microsoft.com/office/drawing/2014/main" id="{FF94ECCB-E0B5-4A73-BB4E-C6620B663BCE}"/>
              </a:ext>
            </a:extLst>
          </p:cNvPr>
          <p:cNvGraphicFramePr>
            <a:graphicFrameLocks noGrp="1"/>
          </p:cNvGraphicFramePr>
          <p:nvPr>
            <p:extLst>
              <p:ext uri="{D42A27DB-BD31-4B8C-83A1-F6EECF244321}">
                <p14:modId xmlns:p14="http://schemas.microsoft.com/office/powerpoint/2010/main" val="101498550"/>
              </p:ext>
            </p:extLst>
          </p:nvPr>
        </p:nvGraphicFramePr>
        <p:xfrm>
          <a:off x="1236104" y="797722"/>
          <a:ext cx="9719787" cy="3671410"/>
        </p:xfrm>
        <a:graphic>
          <a:graphicData uri="http://schemas.openxmlformats.org/drawingml/2006/table">
            <a:tbl>
              <a:tblPr firstRow="1" bandRow="1">
                <a:tableStyleId>{37CE84F3-28C3-443E-9E96-99CF82512B78}</a:tableStyleId>
              </a:tblPr>
              <a:tblGrid>
                <a:gridCol w="6562175">
                  <a:extLst>
                    <a:ext uri="{9D8B030D-6E8A-4147-A177-3AD203B41FA5}">
                      <a16:colId xmlns:a16="http://schemas.microsoft.com/office/drawing/2014/main" val="2145602020"/>
                    </a:ext>
                  </a:extLst>
                </a:gridCol>
                <a:gridCol w="3157612">
                  <a:extLst>
                    <a:ext uri="{9D8B030D-6E8A-4147-A177-3AD203B41FA5}">
                      <a16:colId xmlns:a16="http://schemas.microsoft.com/office/drawing/2014/main" val="1758566189"/>
                    </a:ext>
                  </a:extLst>
                </a:gridCol>
              </a:tblGrid>
              <a:tr h="47101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7030A0"/>
                          </a:solidFill>
                          <a:latin typeface="+mj-lt"/>
                          <a:ea typeface="MS Mincho" panose="02020609040205080304" pitchFamily="49" charset="-128"/>
                        </a:rPr>
                        <a:t>NOTES: TTE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690"/>
                    </a:solidFill>
                  </a:tcPr>
                </a:tc>
                <a:tc hMerge="1">
                  <a:txBody>
                    <a:bodyPr/>
                    <a:lstStyle/>
                    <a:p>
                      <a:endParaRPr lang="en-US"/>
                    </a:p>
                  </a:txBody>
                  <a:tcPr/>
                </a:tc>
                <a:extLst>
                  <a:ext uri="{0D108BD9-81ED-4DB2-BD59-A6C34878D82A}">
                    <a16:rowId xmlns:a16="http://schemas.microsoft.com/office/drawing/2014/main" val="2266222648"/>
                  </a:ext>
                </a:extLst>
              </a:tr>
              <a:tr h="2643977">
                <a:tc>
                  <a:txBody>
                    <a:bodyPr/>
                    <a:lstStyle/>
                    <a:p>
                      <a:pPr marL="0" indent="0">
                        <a:buFont typeface="Arial" panose="020B0604020202020204" pitchFamily="34" charset="0"/>
                        <a:buNone/>
                      </a:pPr>
                      <a:r>
                        <a:rPr lang="en-US" sz="2400" u="sng" dirty="0">
                          <a:solidFill>
                            <a:schemeClr val="accent5">
                              <a:lumMod val="20000"/>
                              <a:lumOff val="80000"/>
                            </a:schemeClr>
                          </a:solidFill>
                          <a:latin typeface="+mj-lt"/>
                          <a:ea typeface="MS Mincho" panose="02020609040205080304" pitchFamily="49" charset="-128"/>
                          <a:cs typeface="Courier New" panose="02070309020205020404" pitchFamily="49" charset="0"/>
                        </a:rPr>
                        <a:t>TTE PREP</a:t>
                      </a:r>
                    </a:p>
                    <a:p>
                      <a:pPr marL="285750" indent="-285750">
                        <a:buFont typeface="Arial" panose="020B0604020202020204" pitchFamily="34" charset="0"/>
                        <a:buChar char="•"/>
                      </a:pPr>
                      <a:endParaRPr lang="en-US" sz="2000" dirty="0">
                        <a:solidFill>
                          <a:schemeClr val="accent5">
                            <a:lumMod val="20000"/>
                            <a:lumOff val="80000"/>
                          </a:schemeClr>
                        </a:solidFill>
                        <a:ea typeface="MS Mincho" panose="02020609040205080304" pitchFamily="49" charset="-128"/>
                        <a:cs typeface="Courier New" panose="02070309020205020404" pitchFamily="49" charset="0"/>
                      </a:endParaRPr>
                    </a:p>
                    <a:p>
                      <a:pPr marL="573088" indent="-403225">
                        <a:lnSpc>
                          <a:spcPct val="100000"/>
                        </a:lnSpc>
                        <a:buFont typeface="Arial" panose="020B0604020202020204" pitchFamily="34" charset="0"/>
                        <a:buChar char="•"/>
                        <a:tabLst>
                          <a:tab pos="573088" algn="l"/>
                        </a:tabLst>
                      </a:pPr>
                      <a:r>
                        <a:rPr lang="en-US" sz="2000" dirty="0">
                          <a:solidFill>
                            <a:schemeClr val="accent5">
                              <a:lumMod val="20000"/>
                              <a:lumOff val="80000"/>
                            </a:schemeClr>
                          </a:solidFill>
                          <a:ea typeface="MS Mincho" panose="02020609040205080304" pitchFamily="49" charset="-128"/>
                          <a:cs typeface="Courier New" panose="02070309020205020404" pitchFamily="49" charset="0"/>
                        </a:rPr>
                        <a:t>verify order, indication, diagnosis, location &amp; urgency</a:t>
                      </a:r>
                      <a:endParaRPr lang="en-US" sz="2000" dirty="0">
                        <a:solidFill>
                          <a:schemeClr val="accent5">
                            <a:lumMod val="20000"/>
                            <a:lumOff val="80000"/>
                          </a:schemeClr>
                        </a:solidFill>
                        <a:ea typeface="Times New Roman" panose="02020603050405020304" pitchFamily="18" charset="0"/>
                      </a:endParaRPr>
                    </a:p>
                    <a:p>
                      <a:pPr marL="573088" marR="0" lvl="0" indent="-403225"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73088" algn="l"/>
                        </a:tabLst>
                        <a:defRPr/>
                      </a:pPr>
                      <a:r>
                        <a:rPr lang="en-US" sz="2000" dirty="0">
                          <a:solidFill>
                            <a:schemeClr val="accent5">
                              <a:lumMod val="20000"/>
                              <a:lumOff val="80000"/>
                            </a:schemeClr>
                          </a:solidFill>
                          <a:ea typeface="MS Mincho" panose="02020609040205080304" pitchFamily="49" charset="-128"/>
                          <a:cs typeface="Courier New" panose="02070309020205020404" pitchFamily="49" charset="0"/>
                        </a:rPr>
                        <a:t>check medical records for previous echo</a:t>
                      </a:r>
                    </a:p>
                    <a:p>
                      <a:pPr marL="573088" indent="-403225">
                        <a:lnSpc>
                          <a:spcPct val="100000"/>
                        </a:lnSpc>
                        <a:buFont typeface="Arial" panose="020B0604020202020204" pitchFamily="34" charset="0"/>
                        <a:buChar char="•"/>
                        <a:tabLst>
                          <a:tab pos="573088" algn="l"/>
                        </a:tabLst>
                      </a:pPr>
                      <a:r>
                        <a:rPr lang="en-US" sz="2000" dirty="0">
                          <a:solidFill>
                            <a:schemeClr val="accent5">
                              <a:lumMod val="20000"/>
                              <a:lumOff val="80000"/>
                            </a:schemeClr>
                          </a:solidFill>
                          <a:ea typeface="MS Mincho" panose="02020609040205080304" pitchFamily="49" charset="-128"/>
                          <a:cs typeface="Courier New" panose="02070309020205020404" pitchFamily="49" charset="0"/>
                        </a:rPr>
                        <a:t>gather equipment </a:t>
                      </a:r>
                      <a:endParaRPr lang="en-US" sz="2000" dirty="0">
                        <a:solidFill>
                          <a:schemeClr val="accent5">
                            <a:lumMod val="20000"/>
                            <a:lumOff val="80000"/>
                          </a:schemeClr>
                        </a:solidFill>
                        <a:ea typeface="Times New Roman" panose="02020603050405020304" pitchFamily="18" charset="0"/>
                      </a:endParaRPr>
                    </a:p>
                    <a:p>
                      <a:pPr marL="573088" indent="-403225">
                        <a:lnSpc>
                          <a:spcPct val="100000"/>
                        </a:lnSpc>
                        <a:buFont typeface="Arial" panose="020B0604020202020204" pitchFamily="34" charset="0"/>
                        <a:buChar char="•"/>
                        <a:tabLst>
                          <a:tab pos="573088" algn="l"/>
                        </a:tabLst>
                      </a:pPr>
                      <a:r>
                        <a:rPr lang="en-US" sz="2000" dirty="0">
                          <a:solidFill>
                            <a:schemeClr val="accent5">
                              <a:lumMod val="20000"/>
                              <a:lumOff val="80000"/>
                            </a:schemeClr>
                          </a:solidFill>
                          <a:ea typeface="MS Mincho" panose="02020609040205080304" pitchFamily="49" charset="-128"/>
                          <a:cs typeface="Courier New" panose="02070309020205020404" pitchFamily="49" charset="0"/>
                        </a:rPr>
                        <a:t>intro &amp; reason for visit</a:t>
                      </a:r>
                    </a:p>
                    <a:p>
                      <a:pPr marL="573088" indent="-403225">
                        <a:lnSpc>
                          <a:spcPct val="100000"/>
                        </a:lnSpc>
                        <a:buFont typeface="Arial" panose="020B0604020202020204" pitchFamily="34" charset="0"/>
                        <a:buChar char="•"/>
                        <a:tabLst>
                          <a:tab pos="573088" algn="l"/>
                        </a:tabLst>
                      </a:pPr>
                      <a:r>
                        <a:rPr lang="en-US" sz="2000" dirty="0">
                          <a:solidFill>
                            <a:schemeClr val="accent5">
                              <a:lumMod val="20000"/>
                              <a:lumOff val="80000"/>
                            </a:schemeClr>
                          </a:solidFill>
                          <a:ea typeface="MS Mincho" panose="02020609040205080304" pitchFamily="49" charset="-128"/>
                          <a:cs typeface="Courier New" panose="02070309020205020404" pitchFamily="49" charset="0"/>
                        </a:rPr>
                        <a:t>verify &amp; enter patient data</a:t>
                      </a:r>
                      <a:endParaRPr lang="en-US" sz="2000" dirty="0">
                        <a:solidFill>
                          <a:schemeClr val="accent5">
                            <a:lumMod val="20000"/>
                            <a:lumOff val="80000"/>
                          </a:schemeClr>
                        </a:solidFill>
                        <a:ea typeface="Times New Roman" panose="02020603050405020304" pitchFamily="18" charset="0"/>
                      </a:endParaRPr>
                    </a:p>
                    <a:p>
                      <a:pPr marL="573088" indent="-403225">
                        <a:lnSpc>
                          <a:spcPct val="100000"/>
                        </a:lnSpc>
                        <a:buFont typeface="Arial" panose="020B0604020202020204" pitchFamily="34" charset="0"/>
                        <a:buChar char="•"/>
                        <a:tabLst>
                          <a:tab pos="573088" algn="l"/>
                        </a:tabLst>
                      </a:pPr>
                      <a:r>
                        <a:rPr lang="en-US" sz="2000" dirty="0">
                          <a:solidFill>
                            <a:schemeClr val="accent5">
                              <a:lumMod val="20000"/>
                              <a:lumOff val="80000"/>
                            </a:schemeClr>
                          </a:solidFill>
                          <a:ea typeface="MS Mincho" panose="02020609040205080304" pitchFamily="49" charset="-128"/>
                          <a:cs typeface="Courier New" panose="02070309020205020404" pitchFamily="49" charset="0"/>
                        </a:rPr>
                        <a:t>gown</a:t>
                      </a:r>
                    </a:p>
                    <a:p>
                      <a:pPr marL="573088" indent="-403225">
                        <a:lnSpc>
                          <a:spcPct val="100000"/>
                        </a:lnSpc>
                        <a:buFont typeface="Arial" panose="020B0604020202020204" pitchFamily="34" charset="0"/>
                        <a:buChar char="•"/>
                        <a:tabLst>
                          <a:tab pos="573088" algn="l"/>
                        </a:tabLst>
                      </a:pPr>
                      <a:r>
                        <a:rPr lang="en-US" sz="2000" dirty="0">
                          <a:solidFill>
                            <a:schemeClr val="accent5">
                              <a:lumMod val="20000"/>
                              <a:lumOff val="80000"/>
                            </a:schemeClr>
                          </a:solidFill>
                          <a:ea typeface="MS Mincho" panose="02020609040205080304" pitchFamily="49" charset="-128"/>
                          <a:cs typeface="Courier New" panose="02070309020205020404" pitchFamily="49" charset="0"/>
                        </a:rPr>
                        <a:t>EKG</a:t>
                      </a:r>
                    </a:p>
                    <a:p>
                      <a:pPr marL="0" indent="0">
                        <a:buFont typeface="Arial" panose="020B0604020202020204" pitchFamily="34" charset="0"/>
                        <a:buNone/>
                      </a:pPr>
                      <a:endParaRPr lang="en-US" sz="2000" dirty="0">
                        <a:solidFill>
                          <a:schemeClr val="tx1"/>
                        </a:solidFill>
                        <a:ea typeface="MS Mincho" panose="02020609040205080304" pitchFamily="49" charset="-128"/>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u="sng" dirty="0">
                          <a:solidFill>
                            <a:schemeClr val="tx1"/>
                          </a:solidFill>
                          <a:latin typeface="+mj-lt"/>
                        </a:rPr>
                        <a:t>PATIENT POSITION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schemeClr val="tx1"/>
                        </a:solidFill>
                      </a:endParaRPr>
                    </a:p>
                    <a:p>
                      <a:pPr marL="573088" marR="0" lvl="0" indent="-403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flat bed with pillow</a:t>
                      </a:r>
                    </a:p>
                    <a:p>
                      <a:pPr marL="573088" marR="0" lvl="0" indent="-403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schemeClr val="tx1"/>
                        </a:solidFill>
                      </a:endParaRPr>
                    </a:p>
                    <a:p>
                      <a:pPr marL="573088" marR="0" lvl="0" indent="-403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position patient according to </a:t>
                      </a:r>
                      <a:r>
                        <a:rPr lang="en-US" sz="2000" dirty="0">
                          <a:solidFill>
                            <a:schemeClr val="tx1"/>
                          </a:solidFill>
                          <a:sym typeface="Wingdings" panose="05000000000000000000" pitchFamily="2" charset="2"/>
                        </a:rPr>
                        <a:t>window </a:t>
                      </a:r>
                    </a:p>
                    <a:p>
                      <a:pPr marL="573088" marR="0" lvl="0" indent="-4032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schemeClr val="tx1"/>
                        </a:solidFill>
                      </a:endParaRPr>
                    </a:p>
                    <a:p>
                      <a:pPr marL="0" indent="0">
                        <a:buFont typeface="Arial" panose="020B0604020202020204" pitchFamily="34" charset="0"/>
                        <a:buNone/>
                      </a:pPr>
                      <a:endParaRPr lang="en-US" sz="2000" dirty="0">
                        <a:solidFill>
                          <a:schemeClr val="tx1"/>
                        </a:solidFill>
                        <a:ea typeface="MS Mincho" panose="02020609040205080304" pitchFamily="49" charset="-128"/>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8F613CE2-A11F-4856-980B-39BD58C694E5}"/>
              </a:ext>
            </a:extLst>
          </p:cNvPr>
          <p:cNvSpPr txBox="1"/>
          <p:nvPr/>
        </p:nvSpPr>
        <p:spPr>
          <a:xfrm>
            <a:off x="2401118" y="4895806"/>
            <a:ext cx="7389758" cy="707886"/>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is the recommended patient position for the left vs right parasternal window?</a:t>
            </a:r>
          </a:p>
        </p:txBody>
      </p:sp>
    </p:spTree>
    <p:extLst>
      <p:ext uri="{BB962C8B-B14F-4D97-AF65-F5344CB8AC3E}">
        <p14:creationId xmlns:p14="http://schemas.microsoft.com/office/powerpoint/2010/main" val="3181848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60</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925406642"/>
              </p:ext>
            </p:extLst>
          </p:nvPr>
        </p:nvGraphicFramePr>
        <p:xfrm>
          <a:off x="25418" y="0"/>
          <a:ext cx="12192000" cy="6217920"/>
        </p:xfrm>
        <a:graphic>
          <a:graphicData uri="http://schemas.openxmlformats.org/drawingml/2006/table">
            <a:tbl>
              <a:tblPr firstRow="1" bandRow="1">
                <a:tableStyleId>{5C22544A-7EE6-4342-B048-85BDC9FD1C3A}</a:tableStyleId>
              </a:tblPr>
              <a:tblGrid>
                <a:gridCol w="1143029">
                  <a:extLst>
                    <a:ext uri="{9D8B030D-6E8A-4147-A177-3AD203B41FA5}">
                      <a16:colId xmlns:a16="http://schemas.microsoft.com/office/drawing/2014/main" val="3969356882"/>
                    </a:ext>
                  </a:extLst>
                </a:gridCol>
                <a:gridCol w="4268059">
                  <a:extLst>
                    <a:ext uri="{9D8B030D-6E8A-4147-A177-3AD203B41FA5}">
                      <a16:colId xmlns:a16="http://schemas.microsoft.com/office/drawing/2014/main" val="1425804619"/>
                    </a:ext>
                  </a:extLst>
                </a:gridCol>
                <a:gridCol w="6780912">
                  <a:extLst>
                    <a:ext uri="{9D8B030D-6E8A-4147-A177-3AD203B41FA5}">
                      <a16:colId xmlns:a16="http://schemas.microsoft.com/office/drawing/2014/main" val="2274368862"/>
                    </a:ext>
                  </a:extLst>
                </a:gridCol>
              </a:tblGrid>
              <a:tr h="245071">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kern="1200" dirty="0">
                          <a:solidFill>
                            <a:srgbClr val="7030A0"/>
                          </a:solidFill>
                          <a:latin typeface="+mj-lt"/>
                          <a:ea typeface="+mn-ea"/>
                          <a:cs typeface="+mn-cs"/>
                        </a:rPr>
                        <a:t>SUBCOSTAL WINDOW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C690"/>
                    </a:solidFill>
                  </a:tcPr>
                </a:tc>
                <a:tc hMerge="1">
                  <a:txBody>
                    <a:bodyPr/>
                    <a:lstStyle/>
                    <a:p>
                      <a:endParaRPr lang="en-US" sz="2000" b="0" dirty="0">
                        <a:latin typeface="+mj-lt"/>
                      </a:endParaRPr>
                    </a:p>
                  </a:txBody>
                  <a:tcPr>
                    <a:solidFill>
                      <a:schemeClr val="accent6">
                        <a:lumMod val="75000"/>
                      </a:schemeClr>
                    </a:solidFill>
                  </a:tcPr>
                </a:tc>
                <a:tc hMerge="1">
                  <a:txBody>
                    <a:bodyPr/>
                    <a:lstStyle/>
                    <a:p>
                      <a:endParaRPr lang="en-US" sz="2000" b="0" dirty="0">
                        <a:latin typeface="+mj-lt"/>
                      </a:endParaRPr>
                    </a:p>
                  </a:txBody>
                  <a:tcPr>
                    <a:solidFill>
                      <a:schemeClr val="accent6">
                        <a:lumMod val="75000"/>
                      </a:schemeClr>
                    </a:solidFill>
                  </a:tcPr>
                </a:tc>
                <a:extLst>
                  <a:ext uri="{0D108BD9-81ED-4DB2-BD59-A6C34878D82A}">
                    <a16:rowId xmlns:a16="http://schemas.microsoft.com/office/drawing/2014/main" val="3664880875"/>
                  </a:ext>
                </a:extLst>
              </a:tr>
              <a:tr h="373181">
                <a:tc>
                  <a:txBody>
                    <a:bodyPr/>
                    <a:lstStyle/>
                    <a:p>
                      <a:r>
                        <a:rPr lang="en-US" sz="2000" b="0" dirty="0">
                          <a:solidFill>
                            <a:schemeClr val="bg1"/>
                          </a:solidFill>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solidFill>
                            <a:schemeClr val="bg1"/>
                          </a:solidFill>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solidFill>
                            <a:schemeClr val="bg1"/>
                          </a:solidFill>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908771">
                <a:tc>
                  <a:txBody>
                    <a:bodyPr/>
                    <a:lstStyle/>
                    <a:p>
                      <a:r>
                        <a:rPr lang="en-US" sz="2400" dirty="0">
                          <a:latin typeface="+mj-lt"/>
                        </a:rPr>
                        <a:t>SUB 4C</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b="0" kern="1200" dirty="0">
                          <a:solidFill>
                            <a:schemeClr val="dk1"/>
                          </a:solidFill>
                          <a:effectLst/>
                          <a:latin typeface="+mn-lt"/>
                          <a:ea typeface="+mn-ea"/>
                          <a:cs typeface="+mn-cs"/>
                        </a:rPr>
                        <a:t>70) Increase depth</a:t>
                      </a:r>
                    </a:p>
                    <a:p>
                      <a:endParaRPr lang="en-US" sz="2000" b="0" kern="1200" dirty="0">
                        <a:solidFill>
                          <a:schemeClr val="dk1"/>
                        </a:solidFill>
                        <a:effectLst/>
                        <a:latin typeface="+mn-lt"/>
                        <a:ea typeface="+mn-ea"/>
                        <a:cs typeface="+mn-cs"/>
                      </a:endParaRPr>
                    </a:p>
                    <a:p>
                      <a:pPr marL="461963" indent="-231775">
                        <a:buFont typeface="Arial" panose="020B0604020202020204" pitchFamily="34" charset="0"/>
                        <a:buChar char="•"/>
                        <a:tabLst>
                          <a:tab pos="461963" algn="l"/>
                        </a:tabLst>
                      </a:pPr>
                      <a:r>
                        <a:rPr lang="en-US" sz="2000" kern="1200" dirty="0">
                          <a:solidFill>
                            <a:schemeClr val="dk1"/>
                          </a:solidFill>
                          <a:effectLst/>
                          <a:latin typeface="+mn-lt"/>
                          <a:ea typeface="+mn-ea"/>
                          <a:cs typeface="+mn-cs"/>
                        </a:rPr>
                        <a:t>entire cardiac structure &amp; surroundings</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71) Decrease depth</a:t>
                      </a:r>
                    </a:p>
                    <a:p>
                      <a:endParaRPr lang="en-US" sz="2000" kern="1200" dirty="0">
                        <a:solidFill>
                          <a:schemeClr val="dk1"/>
                        </a:solidFill>
                        <a:effectLst/>
                        <a:latin typeface="+mn-lt"/>
                        <a:ea typeface="+mn-ea"/>
                        <a:cs typeface="+mn-cs"/>
                      </a:endParaRPr>
                    </a:p>
                    <a:p>
                      <a:pPr marL="461963" indent="-231775">
                        <a:buFont typeface="Arial" panose="020B0604020202020204" pitchFamily="34" charset="0"/>
                        <a:buChar char="•"/>
                      </a:pPr>
                      <a:r>
                        <a:rPr lang="en-US" sz="2000" kern="1200" dirty="0">
                          <a:solidFill>
                            <a:schemeClr val="dk1"/>
                          </a:solidFill>
                          <a:effectLst/>
                          <a:latin typeface="+mn-lt"/>
                          <a:ea typeface="+mn-ea"/>
                          <a:cs typeface="+mn-cs"/>
                        </a:rPr>
                        <a:t>septal walls</a:t>
                      </a:r>
                    </a:p>
                    <a:p>
                      <a:pPr marL="461963" indent="-231775">
                        <a:buFont typeface="Arial" panose="020B0604020202020204" pitchFamily="34" charset="0"/>
                        <a:buChar char="•"/>
                      </a:pPr>
                      <a:r>
                        <a:rPr lang="en-US" sz="2000" kern="1200" dirty="0">
                          <a:solidFill>
                            <a:schemeClr val="dk1"/>
                          </a:solidFill>
                          <a:effectLst/>
                          <a:latin typeface="+mn-lt"/>
                          <a:ea typeface="+mn-ea"/>
                          <a:cs typeface="+mn-cs"/>
                        </a:rPr>
                        <a:t>chamber size &amp; wall thickness</a:t>
                      </a:r>
                    </a:p>
                    <a:p>
                      <a:pPr marL="461963" indent="-231775">
                        <a:buFont typeface="Arial" panose="020B0604020202020204" pitchFamily="34" charset="0"/>
                        <a:buChar char="•"/>
                      </a:pPr>
                      <a:r>
                        <a:rPr lang="en-US" sz="2000" kern="1200" dirty="0">
                          <a:solidFill>
                            <a:schemeClr val="dk1"/>
                          </a:solidFill>
                          <a:effectLst/>
                          <a:latin typeface="+mn-lt"/>
                          <a:ea typeface="+mn-ea"/>
                          <a:cs typeface="+mn-cs"/>
                        </a:rPr>
                        <a:t>global function</a:t>
                      </a:r>
                    </a:p>
                    <a:p>
                      <a:pPr marL="461963" indent="-231775">
                        <a:buFont typeface="Arial" panose="020B0604020202020204" pitchFamily="34" charset="0"/>
                        <a:buChar char="•"/>
                      </a:pPr>
                      <a:r>
                        <a:rPr lang="en-US" sz="2000" kern="1200" dirty="0">
                          <a:solidFill>
                            <a:schemeClr val="dk1"/>
                          </a:solidFill>
                          <a:effectLst/>
                          <a:latin typeface="+mn-lt"/>
                          <a:ea typeface="+mn-ea"/>
                          <a:cs typeface="+mn-cs"/>
                        </a:rPr>
                        <a:t>valvular function</a:t>
                      </a:r>
                    </a:p>
                    <a:p>
                      <a:pPr marL="461963" indent="-231775">
                        <a:buFont typeface="Arial" panose="020B0604020202020204" pitchFamily="34" charset="0"/>
                        <a:buChar char="•"/>
                      </a:pPr>
                      <a:r>
                        <a:rPr lang="en-US" sz="2000" kern="1200" dirty="0">
                          <a:solidFill>
                            <a:schemeClr val="dk1"/>
                          </a:solidFill>
                          <a:effectLst/>
                          <a:latin typeface="+mn-lt"/>
                          <a:ea typeface="+mn-ea"/>
                          <a:cs typeface="+mn-cs"/>
                        </a:rPr>
                        <a:t>end-diastolic RV wall (1 - 5 mm)</a:t>
                      </a:r>
                    </a:p>
                    <a:p>
                      <a:pPr marL="4619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CFD</a:t>
                      </a:r>
                    </a:p>
                    <a:p>
                      <a:pPr marL="461963" indent="-231775">
                        <a:buFont typeface="Arial" panose="020B0604020202020204" pitchFamily="34" charset="0"/>
                        <a:buChar char="•"/>
                      </a:pPr>
                      <a:r>
                        <a:rPr lang="en-US" sz="2000" kern="1200" dirty="0">
                          <a:solidFill>
                            <a:schemeClr val="dk1"/>
                          </a:solidFill>
                          <a:effectLst/>
                          <a:latin typeface="+mn-lt"/>
                          <a:ea typeface="+mn-ea"/>
                          <a:cs typeface="+mn-cs"/>
                        </a:rPr>
                        <a:t>LHIS</a:t>
                      </a:r>
                    </a:p>
                    <a:p>
                      <a:pPr marL="4619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M-mode as indicated</a:t>
                      </a:r>
                    </a:p>
                    <a:p>
                      <a:pPr marL="461963" indent="-231775">
                        <a:buFont typeface="Arial" panose="020B0604020202020204" pitchFamily="34" charset="0"/>
                        <a:buChar char="•"/>
                      </a:pPr>
                      <a:r>
                        <a:rPr lang="en-US" sz="2000" kern="1200" dirty="0">
                          <a:solidFill>
                            <a:schemeClr val="dk1"/>
                          </a:solidFill>
                          <a:effectLst/>
                          <a:latin typeface="+mn-lt"/>
                          <a:ea typeface="+mn-ea"/>
                          <a:cs typeface="+mn-cs"/>
                        </a:rPr>
                        <a:t>spectral Doppler as indicated</a:t>
                      </a:r>
                    </a:p>
                    <a:p>
                      <a:pPr marL="571500" indent="-280988">
                        <a:buFont typeface="Arial" panose="020B0604020202020204" pitchFamily="34" charset="0"/>
                        <a:buChar char="•"/>
                      </a:pPr>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TextBox 45">
            <a:extLst>
              <a:ext uri="{FF2B5EF4-FFF2-40B4-BE49-F238E27FC236}">
                <a16:creationId xmlns:a16="http://schemas.microsoft.com/office/drawing/2014/main" id="{CBDFD71E-C81B-428C-857E-9E5048ED835E}"/>
              </a:ext>
            </a:extLst>
          </p:cNvPr>
          <p:cNvSpPr txBox="1"/>
          <p:nvPr/>
        </p:nvSpPr>
        <p:spPr>
          <a:xfrm>
            <a:off x="9015727" y="1313943"/>
            <a:ext cx="2829142"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is a big advantage of the subcostal window?</a:t>
            </a:r>
          </a:p>
        </p:txBody>
      </p:sp>
      <p:sp>
        <p:nvSpPr>
          <p:cNvPr id="52" name="Rectangle 2">
            <a:extLst>
              <a:ext uri="{FF2B5EF4-FFF2-40B4-BE49-F238E27FC236}">
                <a16:creationId xmlns:a16="http://schemas.microsoft.com/office/drawing/2014/main" id="{679AB01F-C242-44F3-A816-3AEFD916F28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5">
            <a:extLst>
              <a:ext uri="{FF2B5EF4-FFF2-40B4-BE49-F238E27FC236}">
                <a16:creationId xmlns:a16="http://schemas.microsoft.com/office/drawing/2014/main" id="{E9525CBE-B1AA-4555-A793-F6E8D312CDBA}"/>
              </a:ext>
            </a:extLst>
          </p:cNvPr>
          <p:cNvSpPr>
            <a:spLocks noChangeArrowheads="1"/>
          </p:cNvSpPr>
          <p:nvPr/>
        </p:nvSpPr>
        <p:spPr bwMode="auto">
          <a:xfrm>
            <a:off x="3091355" y="205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6">
            <a:extLst>
              <a:ext uri="{FF2B5EF4-FFF2-40B4-BE49-F238E27FC236}">
                <a16:creationId xmlns:a16="http://schemas.microsoft.com/office/drawing/2014/main" id="{A81AFABE-F7FC-43FE-974F-2D48F6339A68}"/>
              </a:ext>
            </a:extLst>
          </p:cNvPr>
          <p:cNvSpPr>
            <a:spLocks noChangeArrowheads="1"/>
          </p:cNvSpPr>
          <p:nvPr/>
        </p:nvSpPr>
        <p:spPr bwMode="auto">
          <a:xfrm>
            <a:off x="3091355" y="17868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7">
            <a:extLst>
              <a:ext uri="{FF2B5EF4-FFF2-40B4-BE49-F238E27FC236}">
                <a16:creationId xmlns:a16="http://schemas.microsoft.com/office/drawing/2014/main" id="{68C3F407-74E2-4E38-B162-698CAEB52312}"/>
              </a:ext>
            </a:extLst>
          </p:cNvPr>
          <p:cNvSpPr>
            <a:spLocks noChangeArrowheads="1"/>
          </p:cNvSpPr>
          <p:nvPr/>
        </p:nvSpPr>
        <p:spPr bwMode="auto">
          <a:xfrm>
            <a:off x="3091355" y="33775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2" name="Object 71">
            <a:extLst>
              <a:ext uri="{FF2B5EF4-FFF2-40B4-BE49-F238E27FC236}">
                <a16:creationId xmlns:a16="http://schemas.microsoft.com/office/drawing/2014/main" id="{CDE7F4AF-A58C-40BB-AA20-1765D61DF71B}"/>
              </a:ext>
            </a:extLst>
          </p:cNvPr>
          <p:cNvGraphicFramePr>
            <a:graphicFrameLocks noChangeAspect="1"/>
          </p:cNvGraphicFramePr>
          <p:nvPr>
            <p:extLst>
              <p:ext uri="{D42A27DB-BD31-4B8C-83A1-F6EECF244321}">
                <p14:modId xmlns:p14="http://schemas.microsoft.com/office/powerpoint/2010/main" val="1324169"/>
              </p:ext>
            </p:extLst>
          </p:nvPr>
        </p:nvGraphicFramePr>
        <p:xfrm>
          <a:off x="8941820" y="3641704"/>
          <a:ext cx="2903049" cy="2283126"/>
        </p:xfrm>
        <a:graphic>
          <a:graphicData uri="http://schemas.openxmlformats.org/presentationml/2006/ole">
            <mc:AlternateContent xmlns:mc="http://schemas.openxmlformats.org/markup-compatibility/2006">
              <mc:Choice xmlns:v="urn:schemas-microsoft-com:vml" Requires="v">
                <p:oleObj name="Bitmap Image" r:id="rId2" imgW="1980952" imgH="1580952" progId="Paint.Picture">
                  <p:embed/>
                </p:oleObj>
              </mc:Choice>
              <mc:Fallback>
                <p:oleObj name="Bitmap Image" r:id="rId2" imgW="1980952" imgH="1580952" progId="Paint.Picture">
                  <p:embed/>
                  <p:pic>
                    <p:nvPicPr>
                      <p:cNvPr id="72" name="Object 71">
                        <a:extLst>
                          <a:ext uri="{FF2B5EF4-FFF2-40B4-BE49-F238E27FC236}">
                            <a16:creationId xmlns:a16="http://schemas.microsoft.com/office/drawing/2014/main" id="{CDE7F4AF-A58C-40BB-AA20-1765D61DF71B}"/>
                          </a:ext>
                        </a:extLst>
                      </p:cNvPr>
                      <p:cNvPicPr>
                        <a:picLocks noChangeAspect="1" noChangeArrowheads="1"/>
                      </p:cNvPicPr>
                      <p:nvPr/>
                    </p:nvPicPr>
                    <p:blipFill>
                      <a:blip r:embed="rId3">
                        <a:lum bright="26000" contrast="30000"/>
                        <a:extLst>
                          <a:ext uri="{28A0092B-C50C-407E-A947-70E740481C1C}">
                            <a14:useLocalDpi xmlns:a14="http://schemas.microsoft.com/office/drawing/2010/main" val="0"/>
                          </a:ext>
                        </a:extLst>
                      </a:blip>
                      <a:srcRect/>
                      <a:stretch>
                        <a:fillRect/>
                      </a:stretch>
                    </p:blipFill>
                    <p:spPr bwMode="auto">
                      <a:xfrm>
                        <a:off x="8941820" y="3641704"/>
                        <a:ext cx="2903049" cy="2283126"/>
                      </a:xfrm>
                      <a:prstGeom prst="rect">
                        <a:avLst/>
                      </a:prstGeom>
                      <a:noFill/>
                    </p:spPr>
                  </p:pic>
                </p:oleObj>
              </mc:Fallback>
            </mc:AlternateContent>
          </a:graphicData>
        </a:graphic>
      </p:graphicFrame>
      <p:sp>
        <p:nvSpPr>
          <p:cNvPr id="75" name="Rectangle 11">
            <a:extLst>
              <a:ext uri="{FF2B5EF4-FFF2-40B4-BE49-F238E27FC236}">
                <a16:creationId xmlns:a16="http://schemas.microsoft.com/office/drawing/2014/main" id="{F699BC87-5578-46E7-82B1-149D0F383DD6}"/>
              </a:ext>
            </a:extLst>
          </p:cNvPr>
          <p:cNvSpPr>
            <a:spLocks noChangeArrowheads="1"/>
          </p:cNvSpPr>
          <p:nvPr/>
        </p:nvSpPr>
        <p:spPr bwMode="auto">
          <a:xfrm>
            <a:off x="471496" y="32677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6" name="Rectangle 12">
            <a:extLst>
              <a:ext uri="{FF2B5EF4-FFF2-40B4-BE49-F238E27FC236}">
                <a16:creationId xmlns:a16="http://schemas.microsoft.com/office/drawing/2014/main" id="{52E9E16A-BB3D-40DD-B35A-27BF8183EE6C}"/>
              </a:ext>
            </a:extLst>
          </p:cNvPr>
          <p:cNvSpPr>
            <a:spLocks noChangeArrowheads="1"/>
          </p:cNvSpPr>
          <p:nvPr/>
        </p:nvSpPr>
        <p:spPr bwMode="auto">
          <a:xfrm>
            <a:off x="0" y="189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13">
            <a:extLst>
              <a:ext uri="{FF2B5EF4-FFF2-40B4-BE49-F238E27FC236}">
                <a16:creationId xmlns:a16="http://schemas.microsoft.com/office/drawing/2014/main" id="{24C764F2-B6DA-4E22-BDC2-D5FBD529926D}"/>
              </a:ext>
            </a:extLst>
          </p:cNvPr>
          <p:cNvSpPr>
            <a:spLocks noChangeArrowheads="1"/>
          </p:cNvSpPr>
          <p:nvPr/>
        </p:nvSpPr>
        <p:spPr bwMode="auto">
          <a:xfrm>
            <a:off x="0" y="333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3" name="Picture 72">
            <a:extLst>
              <a:ext uri="{FF2B5EF4-FFF2-40B4-BE49-F238E27FC236}">
                <a16:creationId xmlns:a16="http://schemas.microsoft.com/office/drawing/2014/main" id="{1A99C774-8DD9-B3E7-F723-4434F28DCC27}"/>
              </a:ext>
            </a:extLst>
          </p:cNvPr>
          <p:cNvPicPr>
            <a:picLocks noChangeAspect="1"/>
          </p:cNvPicPr>
          <p:nvPr/>
        </p:nvPicPr>
        <p:blipFill>
          <a:blip r:embed="rId4"/>
          <a:stretch>
            <a:fillRect/>
          </a:stretch>
        </p:blipFill>
        <p:spPr>
          <a:xfrm>
            <a:off x="5905097" y="1298485"/>
            <a:ext cx="3085212" cy="1985392"/>
          </a:xfrm>
          <a:prstGeom prst="rect">
            <a:avLst/>
          </a:prstGeom>
        </p:spPr>
      </p:pic>
      <p:pic>
        <p:nvPicPr>
          <p:cNvPr id="60" name="Picture 59">
            <a:extLst>
              <a:ext uri="{FF2B5EF4-FFF2-40B4-BE49-F238E27FC236}">
                <a16:creationId xmlns:a16="http://schemas.microsoft.com/office/drawing/2014/main" id="{4E5786C3-85F6-D584-BFED-1561A69E87DA}"/>
              </a:ext>
            </a:extLst>
          </p:cNvPr>
          <p:cNvPicPr>
            <a:picLocks noChangeAspect="1"/>
          </p:cNvPicPr>
          <p:nvPr/>
        </p:nvPicPr>
        <p:blipFill>
          <a:blip r:embed="rId5"/>
          <a:stretch>
            <a:fillRect/>
          </a:stretch>
        </p:blipFill>
        <p:spPr>
          <a:xfrm>
            <a:off x="5916855" y="3626841"/>
            <a:ext cx="2655760" cy="2297989"/>
          </a:xfrm>
          <a:prstGeom prst="rect">
            <a:avLst/>
          </a:prstGeom>
        </p:spPr>
      </p:pic>
    </p:spTree>
    <p:extLst>
      <p:ext uri="{BB962C8B-B14F-4D97-AF65-F5344CB8AC3E}">
        <p14:creationId xmlns:p14="http://schemas.microsoft.com/office/powerpoint/2010/main" val="903300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61</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13324" y="5179503"/>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TextBox 45">
            <a:extLst>
              <a:ext uri="{FF2B5EF4-FFF2-40B4-BE49-F238E27FC236}">
                <a16:creationId xmlns:a16="http://schemas.microsoft.com/office/drawing/2014/main" id="{CBDFD71E-C81B-428C-857E-9E5048ED835E}"/>
              </a:ext>
            </a:extLst>
          </p:cNvPr>
          <p:cNvSpPr txBox="1"/>
          <p:nvPr/>
        </p:nvSpPr>
        <p:spPr>
          <a:xfrm>
            <a:off x="4553680" y="849601"/>
            <a:ext cx="3534511" cy="707886"/>
          </a:xfrm>
          <a:prstGeom prst="rect">
            <a:avLst/>
          </a:prstGeom>
          <a:solidFill>
            <a:srgbClr val="F8C690"/>
          </a:solid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are the findings of A - C?</a:t>
            </a:r>
          </a:p>
        </p:txBody>
      </p:sp>
      <p:sp>
        <p:nvSpPr>
          <p:cNvPr id="52" name="Rectangle 2">
            <a:extLst>
              <a:ext uri="{FF2B5EF4-FFF2-40B4-BE49-F238E27FC236}">
                <a16:creationId xmlns:a16="http://schemas.microsoft.com/office/drawing/2014/main" id="{679AB01F-C242-44F3-A816-3AEFD916F28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4" name="Object 63">
            <a:extLst>
              <a:ext uri="{FF2B5EF4-FFF2-40B4-BE49-F238E27FC236}">
                <a16:creationId xmlns:a16="http://schemas.microsoft.com/office/drawing/2014/main" id="{2E291871-96B8-4FFD-A93A-87156515FAAA}"/>
              </a:ext>
            </a:extLst>
          </p:cNvPr>
          <p:cNvGraphicFramePr>
            <a:graphicFrameLocks noChangeAspect="1"/>
          </p:cNvGraphicFramePr>
          <p:nvPr>
            <p:extLst>
              <p:ext uri="{D42A27DB-BD31-4B8C-83A1-F6EECF244321}">
                <p14:modId xmlns:p14="http://schemas.microsoft.com/office/powerpoint/2010/main" val="323783399"/>
              </p:ext>
            </p:extLst>
          </p:nvPr>
        </p:nvGraphicFramePr>
        <p:xfrm>
          <a:off x="676827" y="2190488"/>
          <a:ext cx="3430595" cy="2557632"/>
        </p:xfrm>
        <a:graphic>
          <a:graphicData uri="http://schemas.openxmlformats.org/presentationml/2006/ole">
            <mc:AlternateContent xmlns:mc="http://schemas.openxmlformats.org/markup-compatibility/2006">
              <mc:Choice xmlns:v="urn:schemas-microsoft-com:vml" Requires="v">
                <p:oleObj name="Bitmap Image" r:id="rId2" imgW="4390476" imgH="3323810" progId="Paint.Picture">
                  <p:embed/>
                </p:oleObj>
              </mc:Choice>
              <mc:Fallback>
                <p:oleObj name="Bitmap Image" r:id="rId2" imgW="4390476" imgH="3323810" progId="Paint.Picture">
                  <p:embed/>
                  <p:pic>
                    <p:nvPicPr>
                      <p:cNvPr id="64" name="Object 63">
                        <a:extLst>
                          <a:ext uri="{FF2B5EF4-FFF2-40B4-BE49-F238E27FC236}">
                            <a16:creationId xmlns:a16="http://schemas.microsoft.com/office/drawing/2014/main" id="{2E291871-96B8-4FFD-A93A-87156515F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27" y="2190488"/>
                        <a:ext cx="3430595" cy="2557632"/>
                      </a:xfrm>
                      <a:prstGeom prst="rect">
                        <a:avLst/>
                      </a:prstGeom>
                      <a:noFill/>
                    </p:spPr>
                  </p:pic>
                </p:oleObj>
              </mc:Fallback>
            </mc:AlternateContent>
          </a:graphicData>
        </a:graphic>
      </p:graphicFrame>
      <p:sp>
        <p:nvSpPr>
          <p:cNvPr id="65" name="Rectangle 5">
            <a:extLst>
              <a:ext uri="{FF2B5EF4-FFF2-40B4-BE49-F238E27FC236}">
                <a16:creationId xmlns:a16="http://schemas.microsoft.com/office/drawing/2014/main" id="{E9525CBE-B1AA-4555-A793-F6E8D312CDBA}"/>
              </a:ext>
            </a:extLst>
          </p:cNvPr>
          <p:cNvSpPr>
            <a:spLocks noChangeArrowheads="1"/>
          </p:cNvSpPr>
          <p:nvPr/>
        </p:nvSpPr>
        <p:spPr bwMode="auto">
          <a:xfrm>
            <a:off x="3091355" y="205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6">
            <a:extLst>
              <a:ext uri="{FF2B5EF4-FFF2-40B4-BE49-F238E27FC236}">
                <a16:creationId xmlns:a16="http://schemas.microsoft.com/office/drawing/2014/main" id="{A81AFABE-F7FC-43FE-974F-2D48F6339A68}"/>
              </a:ext>
            </a:extLst>
          </p:cNvPr>
          <p:cNvSpPr>
            <a:spLocks noChangeArrowheads="1"/>
          </p:cNvSpPr>
          <p:nvPr/>
        </p:nvSpPr>
        <p:spPr bwMode="auto">
          <a:xfrm>
            <a:off x="3091355" y="17868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7">
            <a:extLst>
              <a:ext uri="{FF2B5EF4-FFF2-40B4-BE49-F238E27FC236}">
                <a16:creationId xmlns:a16="http://schemas.microsoft.com/office/drawing/2014/main" id="{68C3F407-74E2-4E38-B162-698CAEB52312}"/>
              </a:ext>
            </a:extLst>
          </p:cNvPr>
          <p:cNvSpPr>
            <a:spLocks noChangeArrowheads="1"/>
          </p:cNvSpPr>
          <p:nvPr/>
        </p:nvSpPr>
        <p:spPr bwMode="auto">
          <a:xfrm>
            <a:off x="3091355" y="33775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3" name="Object 72">
            <a:extLst>
              <a:ext uri="{FF2B5EF4-FFF2-40B4-BE49-F238E27FC236}">
                <a16:creationId xmlns:a16="http://schemas.microsoft.com/office/drawing/2014/main" id="{34E53A12-D5C3-43D5-85E7-FB6176AAE850}"/>
              </a:ext>
            </a:extLst>
          </p:cNvPr>
          <p:cNvGraphicFramePr>
            <a:graphicFrameLocks noChangeAspect="1"/>
          </p:cNvGraphicFramePr>
          <p:nvPr>
            <p:extLst>
              <p:ext uri="{D42A27DB-BD31-4B8C-83A1-F6EECF244321}">
                <p14:modId xmlns:p14="http://schemas.microsoft.com/office/powerpoint/2010/main" val="1066480363"/>
              </p:ext>
            </p:extLst>
          </p:nvPr>
        </p:nvGraphicFramePr>
        <p:xfrm>
          <a:off x="4572613" y="2186917"/>
          <a:ext cx="3540032" cy="2557631"/>
        </p:xfrm>
        <a:graphic>
          <a:graphicData uri="http://schemas.openxmlformats.org/presentationml/2006/ole">
            <mc:AlternateContent xmlns:mc="http://schemas.openxmlformats.org/markup-compatibility/2006">
              <mc:Choice xmlns:v="urn:schemas-microsoft-com:vml" Requires="v">
                <p:oleObj name="Bitmap Image" r:id="rId4" imgW="1961905" imgH="1380952" progId="Paint.Picture">
                  <p:embed/>
                </p:oleObj>
              </mc:Choice>
              <mc:Fallback>
                <p:oleObj name="Bitmap Image" r:id="rId4" imgW="1961905" imgH="1380952" progId="Paint.Picture">
                  <p:embed/>
                  <p:pic>
                    <p:nvPicPr>
                      <p:cNvPr id="73" name="Object 72">
                        <a:extLst>
                          <a:ext uri="{FF2B5EF4-FFF2-40B4-BE49-F238E27FC236}">
                            <a16:creationId xmlns:a16="http://schemas.microsoft.com/office/drawing/2014/main" id="{34E53A12-D5C3-43D5-85E7-FB6176AAE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613" y="2186917"/>
                        <a:ext cx="3540032" cy="2557631"/>
                      </a:xfrm>
                      <a:prstGeom prst="rect">
                        <a:avLst/>
                      </a:prstGeom>
                      <a:noFill/>
                    </p:spPr>
                  </p:pic>
                </p:oleObj>
              </mc:Fallback>
            </mc:AlternateContent>
          </a:graphicData>
        </a:graphic>
      </p:graphicFrame>
      <p:graphicFrame>
        <p:nvGraphicFramePr>
          <p:cNvPr id="74" name="Object 73">
            <a:extLst>
              <a:ext uri="{FF2B5EF4-FFF2-40B4-BE49-F238E27FC236}">
                <a16:creationId xmlns:a16="http://schemas.microsoft.com/office/drawing/2014/main" id="{B72A88B3-C3EF-43E9-9B94-A912EE33838C}"/>
              </a:ext>
            </a:extLst>
          </p:cNvPr>
          <p:cNvGraphicFramePr>
            <a:graphicFrameLocks noChangeAspect="1"/>
          </p:cNvGraphicFramePr>
          <p:nvPr>
            <p:extLst>
              <p:ext uri="{D42A27DB-BD31-4B8C-83A1-F6EECF244321}">
                <p14:modId xmlns:p14="http://schemas.microsoft.com/office/powerpoint/2010/main" val="1041462076"/>
              </p:ext>
            </p:extLst>
          </p:nvPr>
        </p:nvGraphicFramePr>
        <p:xfrm>
          <a:off x="8619395" y="2147615"/>
          <a:ext cx="2974152" cy="2574120"/>
        </p:xfrm>
        <a:graphic>
          <a:graphicData uri="http://schemas.openxmlformats.org/presentationml/2006/ole">
            <mc:AlternateContent xmlns:mc="http://schemas.openxmlformats.org/markup-compatibility/2006">
              <mc:Choice xmlns:v="urn:schemas-microsoft-com:vml" Requires="v">
                <p:oleObj name="Bitmap Image" r:id="rId6" imgW="1400000" imgH="1267002" progId="Paint.Picture">
                  <p:embed/>
                </p:oleObj>
              </mc:Choice>
              <mc:Fallback>
                <p:oleObj name="Bitmap Image" r:id="rId6" imgW="1400000" imgH="1267002" progId="Paint.Picture">
                  <p:embed/>
                  <p:pic>
                    <p:nvPicPr>
                      <p:cNvPr id="74" name="Object 73">
                        <a:extLst>
                          <a:ext uri="{FF2B5EF4-FFF2-40B4-BE49-F238E27FC236}">
                            <a16:creationId xmlns:a16="http://schemas.microsoft.com/office/drawing/2014/main" id="{B72A88B3-C3EF-43E9-9B94-A912EE33838C}"/>
                          </a:ext>
                        </a:extLst>
                      </p:cNvPr>
                      <p:cNvPicPr>
                        <a:picLocks noChangeAspect="1" noChangeArrowheads="1"/>
                      </p:cNvPicPr>
                      <p:nvPr/>
                    </p:nvPicPr>
                    <p:blipFill>
                      <a:blip r:embed="rId7">
                        <a:lum bright="2000" contrast="22000"/>
                        <a:extLst>
                          <a:ext uri="{28A0092B-C50C-407E-A947-70E740481C1C}">
                            <a14:useLocalDpi xmlns:a14="http://schemas.microsoft.com/office/drawing/2010/main" val="0"/>
                          </a:ext>
                        </a:extLst>
                      </a:blip>
                      <a:srcRect/>
                      <a:stretch>
                        <a:fillRect/>
                      </a:stretch>
                    </p:blipFill>
                    <p:spPr bwMode="auto">
                      <a:xfrm>
                        <a:off x="8619395" y="2147615"/>
                        <a:ext cx="2974152" cy="2574120"/>
                      </a:xfrm>
                      <a:prstGeom prst="rect">
                        <a:avLst/>
                      </a:prstGeom>
                      <a:noFill/>
                    </p:spPr>
                  </p:pic>
                </p:oleObj>
              </mc:Fallback>
            </mc:AlternateContent>
          </a:graphicData>
        </a:graphic>
      </p:graphicFrame>
      <p:sp>
        <p:nvSpPr>
          <p:cNvPr id="75" name="Rectangle 11">
            <a:extLst>
              <a:ext uri="{FF2B5EF4-FFF2-40B4-BE49-F238E27FC236}">
                <a16:creationId xmlns:a16="http://schemas.microsoft.com/office/drawing/2014/main" id="{F699BC87-5578-46E7-82B1-149D0F383DD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6" name="Rectangle 12">
            <a:extLst>
              <a:ext uri="{FF2B5EF4-FFF2-40B4-BE49-F238E27FC236}">
                <a16:creationId xmlns:a16="http://schemas.microsoft.com/office/drawing/2014/main" id="{52E9E16A-BB3D-40DD-B35A-27BF8183EE6C}"/>
              </a:ext>
            </a:extLst>
          </p:cNvPr>
          <p:cNvSpPr>
            <a:spLocks noChangeArrowheads="1"/>
          </p:cNvSpPr>
          <p:nvPr/>
        </p:nvSpPr>
        <p:spPr bwMode="auto">
          <a:xfrm>
            <a:off x="0" y="189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13">
            <a:extLst>
              <a:ext uri="{FF2B5EF4-FFF2-40B4-BE49-F238E27FC236}">
                <a16:creationId xmlns:a16="http://schemas.microsoft.com/office/drawing/2014/main" id="{24C764F2-B6DA-4E22-BDC2-D5FBD529926D}"/>
              </a:ext>
            </a:extLst>
          </p:cNvPr>
          <p:cNvSpPr>
            <a:spLocks noChangeArrowheads="1"/>
          </p:cNvSpPr>
          <p:nvPr/>
        </p:nvSpPr>
        <p:spPr bwMode="auto">
          <a:xfrm>
            <a:off x="0" y="333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TextBox 59">
            <a:extLst>
              <a:ext uri="{FF2B5EF4-FFF2-40B4-BE49-F238E27FC236}">
                <a16:creationId xmlns:a16="http://schemas.microsoft.com/office/drawing/2014/main" id="{D16BAFB5-68CA-4A9D-8019-5717EB611291}"/>
              </a:ext>
            </a:extLst>
          </p:cNvPr>
          <p:cNvSpPr txBox="1"/>
          <p:nvPr/>
        </p:nvSpPr>
        <p:spPr>
          <a:xfrm>
            <a:off x="284010" y="4338591"/>
            <a:ext cx="10272460" cy="461665"/>
          </a:xfrm>
          <a:prstGeom prst="rect">
            <a:avLst/>
          </a:prstGeom>
          <a:noFill/>
        </p:spPr>
        <p:txBody>
          <a:bodyPr wrap="square" rtlCol="0">
            <a:spAutoFit/>
          </a:bodyPr>
          <a:lstStyle/>
          <a:p>
            <a:r>
              <a:rPr lang="en-US" sz="2400" dirty="0">
                <a:solidFill>
                  <a:srgbClr val="F8C690"/>
                </a:solidFill>
              </a:rPr>
              <a:t>A                                                       B                                                         C</a:t>
            </a:r>
          </a:p>
        </p:txBody>
      </p:sp>
    </p:spTree>
    <p:extLst>
      <p:ext uri="{BB962C8B-B14F-4D97-AF65-F5344CB8AC3E}">
        <p14:creationId xmlns:p14="http://schemas.microsoft.com/office/powerpoint/2010/main" val="1180672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62</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52802717"/>
              </p:ext>
            </p:extLst>
          </p:nvPr>
        </p:nvGraphicFramePr>
        <p:xfrm>
          <a:off x="27239" y="888449"/>
          <a:ext cx="12192000" cy="5435763"/>
        </p:xfrm>
        <a:graphic>
          <a:graphicData uri="http://schemas.openxmlformats.org/drawingml/2006/table">
            <a:tbl>
              <a:tblPr firstRow="1" bandRow="1">
                <a:tableStyleId>{5C22544A-7EE6-4342-B048-85BDC9FD1C3A}</a:tableStyleId>
              </a:tblPr>
              <a:tblGrid>
                <a:gridCol w="1325635">
                  <a:extLst>
                    <a:ext uri="{9D8B030D-6E8A-4147-A177-3AD203B41FA5}">
                      <a16:colId xmlns:a16="http://schemas.microsoft.com/office/drawing/2014/main" val="3969356882"/>
                    </a:ext>
                  </a:extLst>
                </a:gridCol>
                <a:gridCol w="2867758">
                  <a:extLst>
                    <a:ext uri="{9D8B030D-6E8A-4147-A177-3AD203B41FA5}">
                      <a16:colId xmlns:a16="http://schemas.microsoft.com/office/drawing/2014/main" val="1425804619"/>
                    </a:ext>
                  </a:extLst>
                </a:gridCol>
                <a:gridCol w="7998607">
                  <a:extLst>
                    <a:ext uri="{9D8B030D-6E8A-4147-A177-3AD203B41FA5}">
                      <a16:colId xmlns:a16="http://schemas.microsoft.com/office/drawing/2014/main" val="2274368862"/>
                    </a:ext>
                  </a:extLst>
                </a:gridCol>
              </a:tblGrid>
              <a:tr h="401568">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034195">
                <a:tc>
                  <a:txBody>
                    <a:bodyPr/>
                    <a:lstStyle/>
                    <a:p>
                      <a:r>
                        <a:rPr lang="en-US" sz="2400" dirty="0">
                          <a:latin typeface="+mj-lt"/>
                        </a:rPr>
                        <a:t>SUB SAX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72) SAX BASE, MV &amp; LV</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optimal Doppler angle: ASD/PS/PR</a:t>
                      </a:r>
                    </a:p>
                    <a:p>
                      <a:pPr marL="573088"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2D &amp; Doppler as indicated</a:t>
                      </a:r>
                    </a:p>
                    <a:p>
                      <a:pPr marL="573088" indent="-287338">
                        <a:buFont typeface="Arial" panose="020B0604020202020204" pitchFamily="34" charset="0"/>
                        <a:buChar char="•"/>
                      </a:pPr>
                      <a:r>
                        <a:rPr lang="en-US" sz="2000" kern="1200" dirty="0">
                          <a:solidFill>
                            <a:schemeClr val="dk1"/>
                          </a:solidFill>
                          <a:effectLst/>
                          <a:latin typeface="+mn-lt"/>
                          <a:ea typeface="+mn-ea"/>
                          <a:cs typeface="+mn-cs"/>
                        </a:rPr>
                        <a:t>COPD</a:t>
                      </a:r>
                    </a:p>
                    <a:p>
                      <a:endParaRPr lang="en-US" sz="12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22A31FE0-1634-4EB8-8726-4938D03D3088}"/>
              </a:ext>
            </a:extLst>
          </p:cNvPr>
          <p:cNvSpPr>
            <a:spLocks noChangeArrowheads="1"/>
          </p:cNvSpPr>
          <p:nvPr/>
        </p:nvSpPr>
        <p:spPr bwMode="auto">
          <a:xfrm>
            <a:off x="4847617" y="19442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5244BE52-121E-4031-B92B-F1CC5FB93DC5}"/>
              </a:ext>
            </a:extLst>
          </p:cNvPr>
          <p:cNvSpPr>
            <a:spLocks noChangeArrowheads="1"/>
          </p:cNvSpPr>
          <p:nvPr/>
        </p:nvSpPr>
        <p:spPr bwMode="auto">
          <a:xfrm>
            <a:off x="6792215" y="20307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4" name="Object 63">
            <a:extLst>
              <a:ext uri="{FF2B5EF4-FFF2-40B4-BE49-F238E27FC236}">
                <a16:creationId xmlns:a16="http://schemas.microsoft.com/office/drawing/2014/main" id="{FB407AED-60CC-4459-8C42-00ECCCEFE9EE}"/>
              </a:ext>
            </a:extLst>
          </p:cNvPr>
          <p:cNvGraphicFramePr>
            <a:graphicFrameLocks noChangeAspect="1"/>
          </p:cNvGraphicFramePr>
          <p:nvPr>
            <p:extLst>
              <p:ext uri="{D42A27DB-BD31-4B8C-83A1-F6EECF244321}">
                <p14:modId xmlns:p14="http://schemas.microsoft.com/office/powerpoint/2010/main" val="3563785995"/>
              </p:ext>
            </p:extLst>
          </p:nvPr>
        </p:nvGraphicFramePr>
        <p:xfrm>
          <a:off x="6993628" y="1492633"/>
          <a:ext cx="2386897" cy="2386897"/>
        </p:xfrm>
        <a:graphic>
          <a:graphicData uri="http://schemas.openxmlformats.org/presentationml/2006/ole">
            <mc:AlternateContent xmlns:mc="http://schemas.openxmlformats.org/markup-compatibility/2006">
              <mc:Choice xmlns:v="urn:schemas-microsoft-com:vml" Requires="v">
                <p:oleObj name="Bitmap Image" r:id="rId2" imgW="1504762" imgH="1533739" progId="Paint.Picture">
                  <p:embed/>
                </p:oleObj>
              </mc:Choice>
              <mc:Fallback>
                <p:oleObj name="Bitmap Image" r:id="rId2" imgW="1504762" imgH="1533739" progId="Paint.Picture">
                  <p:embed/>
                  <p:pic>
                    <p:nvPicPr>
                      <p:cNvPr id="64" name="Object 63">
                        <a:extLst>
                          <a:ext uri="{FF2B5EF4-FFF2-40B4-BE49-F238E27FC236}">
                            <a16:creationId xmlns:a16="http://schemas.microsoft.com/office/drawing/2014/main" id="{FB407AED-60CC-4459-8C42-00ECCCEFE9EE}"/>
                          </a:ext>
                        </a:extLst>
                      </p:cNvPr>
                      <p:cNvPicPr>
                        <a:picLocks noChangeAspect="1" noChangeArrowheads="1"/>
                      </p:cNvPicPr>
                      <p:nvPr/>
                    </p:nvPicPr>
                    <p:blipFill>
                      <a:blip r:embed="rId3">
                        <a:lum bright="24000" contrast="30000"/>
                        <a:extLst>
                          <a:ext uri="{28A0092B-C50C-407E-A947-70E740481C1C}">
                            <a14:useLocalDpi xmlns:a14="http://schemas.microsoft.com/office/drawing/2010/main" val="0"/>
                          </a:ext>
                        </a:extLst>
                      </a:blip>
                      <a:srcRect/>
                      <a:stretch>
                        <a:fillRect/>
                      </a:stretch>
                    </p:blipFill>
                    <p:spPr bwMode="auto">
                      <a:xfrm>
                        <a:off x="6993628" y="1492633"/>
                        <a:ext cx="2386897" cy="2386897"/>
                      </a:xfrm>
                      <a:prstGeom prst="rect">
                        <a:avLst/>
                      </a:prstGeom>
                      <a:noFill/>
                    </p:spPr>
                  </p:pic>
                </p:oleObj>
              </mc:Fallback>
            </mc:AlternateContent>
          </a:graphicData>
        </a:graphic>
      </p:graphicFrame>
      <p:graphicFrame>
        <p:nvGraphicFramePr>
          <p:cNvPr id="65" name="Object 64">
            <a:extLst>
              <a:ext uri="{FF2B5EF4-FFF2-40B4-BE49-F238E27FC236}">
                <a16:creationId xmlns:a16="http://schemas.microsoft.com/office/drawing/2014/main" id="{D987E929-0D5D-461A-B4AA-103960E1586A}"/>
              </a:ext>
            </a:extLst>
          </p:cNvPr>
          <p:cNvGraphicFramePr>
            <a:graphicFrameLocks noChangeAspect="1"/>
          </p:cNvGraphicFramePr>
          <p:nvPr>
            <p:extLst>
              <p:ext uri="{D42A27DB-BD31-4B8C-83A1-F6EECF244321}">
                <p14:modId xmlns:p14="http://schemas.microsoft.com/office/powerpoint/2010/main" val="347686137"/>
              </p:ext>
            </p:extLst>
          </p:nvPr>
        </p:nvGraphicFramePr>
        <p:xfrm>
          <a:off x="8578506" y="4127238"/>
          <a:ext cx="1848111" cy="1967343"/>
        </p:xfrm>
        <a:graphic>
          <a:graphicData uri="http://schemas.openxmlformats.org/presentationml/2006/ole">
            <mc:AlternateContent xmlns:mc="http://schemas.openxmlformats.org/markup-compatibility/2006">
              <mc:Choice xmlns:v="urn:schemas-microsoft-com:vml" Requires="v">
                <p:oleObj name="Bitmap Image" r:id="rId4" imgW="1171429" imgH="1085714" progId="Paint.Picture">
                  <p:embed/>
                </p:oleObj>
              </mc:Choice>
              <mc:Fallback>
                <p:oleObj name="Bitmap Image" r:id="rId4" imgW="1171429" imgH="1085714" progId="Paint.Picture">
                  <p:embed/>
                  <p:pic>
                    <p:nvPicPr>
                      <p:cNvPr id="65" name="Object 64">
                        <a:extLst>
                          <a:ext uri="{FF2B5EF4-FFF2-40B4-BE49-F238E27FC236}">
                            <a16:creationId xmlns:a16="http://schemas.microsoft.com/office/drawing/2014/main" id="{D987E929-0D5D-461A-B4AA-103960E1586A}"/>
                          </a:ext>
                        </a:extLst>
                      </p:cNvPr>
                      <p:cNvPicPr>
                        <a:picLocks noChangeAspect="1" noChangeArrowheads="1"/>
                      </p:cNvPicPr>
                      <p:nvPr/>
                    </p:nvPicPr>
                    <p:blipFill>
                      <a:blip r:embed="rId5">
                        <a:lum bright="30000" contrast="44000"/>
                        <a:extLst>
                          <a:ext uri="{28A0092B-C50C-407E-A947-70E740481C1C}">
                            <a14:useLocalDpi xmlns:a14="http://schemas.microsoft.com/office/drawing/2010/main" val="0"/>
                          </a:ext>
                        </a:extLst>
                      </a:blip>
                      <a:srcRect/>
                      <a:stretch>
                        <a:fillRect/>
                      </a:stretch>
                    </p:blipFill>
                    <p:spPr bwMode="auto">
                      <a:xfrm>
                        <a:off x="8578506" y="4127238"/>
                        <a:ext cx="1848111" cy="1967343"/>
                      </a:xfrm>
                      <a:prstGeom prst="rect">
                        <a:avLst/>
                      </a:prstGeom>
                      <a:noFill/>
                    </p:spPr>
                  </p:pic>
                </p:oleObj>
              </mc:Fallback>
            </mc:AlternateContent>
          </a:graphicData>
        </a:graphic>
      </p:graphicFrame>
      <p:sp>
        <p:nvSpPr>
          <p:cNvPr id="70" name="Rectangle 8">
            <a:extLst>
              <a:ext uri="{FF2B5EF4-FFF2-40B4-BE49-F238E27FC236}">
                <a16:creationId xmlns:a16="http://schemas.microsoft.com/office/drawing/2014/main" id="{6F93F4B7-F6A7-43A0-8F64-3BEB3C56A5B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9">
            <a:extLst>
              <a:ext uri="{FF2B5EF4-FFF2-40B4-BE49-F238E27FC236}">
                <a16:creationId xmlns:a16="http://schemas.microsoft.com/office/drawing/2014/main" id="{F2047A0D-91EB-4A12-ADB0-5A6CCB2DA47E}"/>
              </a:ext>
            </a:extLst>
          </p:cNvPr>
          <p:cNvSpPr>
            <a:spLocks noChangeArrowheads="1"/>
          </p:cNvSpPr>
          <p:nvPr/>
        </p:nvSpPr>
        <p:spPr bwMode="auto">
          <a:xfrm>
            <a:off x="0" y="1571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10">
            <a:extLst>
              <a:ext uri="{FF2B5EF4-FFF2-40B4-BE49-F238E27FC236}">
                <a16:creationId xmlns:a16="http://schemas.microsoft.com/office/drawing/2014/main" id="{550E65A7-113F-43DE-BCB9-E101D4F4A371}"/>
              </a:ext>
            </a:extLst>
          </p:cNvPr>
          <p:cNvSpPr>
            <a:spLocks noChangeArrowheads="1"/>
          </p:cNvSpPr>
          <p:nvPr/>
        </p:nvSpPr>
        <p:spPr bwMode="auto">
          <a:xfrm>
            <a:off x="0" y="3143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11">
            <a:extLst>
              <a:ext uri="{FF2B5EF4-FFF2-40B4-BE49-F238E27FC236}">
                <a16:creationId xmlns:a16="http://schemas.microsoft.com/office/drawing/2014/main" id="{3C1A210B-3383-4974-9895-0095CE76C67B}"/>
              </a:ext>
            </a:extLst>
          </p:cNvPr>
          <p:cNvSpPr>
            <a:spLocks noChangeArrowheads="1"/>
          </p:cNvSpPr>
          <p:nvPr/>
        </p:nvSpPr>
        <p:spPr bwMode="auto">
          <a:xfrm>
            <a:off x="0" y="4714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7" name="Picture 76">
            <a:extLst>
              <a:ext uri="{FF2B5EF4-FFF2-40B4-BE49-F238E27FC236}">
                <a16:creationId xmlns:a16="http://schemas.microsoft.com/office/drawing/2014/main" id="{4BC66F1B-40EA-2077-F061-F5DC25D468DD}"/>
              </a:ext>
            </a:extLst>
          </p:cNvPr>
          <p:cNvPicPr>
            <a:picLocks noChangeAspect="1"/>
          </p:cNvPicPr>
          <p:nvPr/>
        </p:nvPicPr>
        <p:blipFill>
          <a:blip r:embed="rId6"/>
          <a:stretch>
            <a:fillRect/>
          </a:stretch>
        </p:blipFill>
        <p:spPr>
          <a:xfrm>
            <a:off x="9610061" y="1508882"/>
            <a:ext cx="2340811" cy="2391698"/>
          </a:xfrm>
          <a:prstGeom prst="rect">
            <a:avLst/>
          </a:prstGeom>
        </p:spPr>
      </p:pic>
      <p:pic>
        <p:nvPicPr>
          <p:cNvPr id="79" name="Picture 78">
            <a:extLst>
              <a:ext uri="{FF2B5EF4-FFF2-40B4-BE49-F238E27FC236}">
                <a16:creationId xmlns:a16="http://schemas.microsoft.com/office/drawing/2014/main" id="{4925EB2F-FD55-A130-9494-F6521D578ED0}"/>
              </a:ext>
            </a:extLst>
          </p:cNvPr>
          <p:cNvPicPr>
            <a:picLocks noChangeAspect="1"/>
          </p:cNvPicPr>
          <p:nvPr/>
        </p:nvPicPr>
        <p:blipFill>
          <a:blip r:embed="rId7"/>
          <a:stretch>
            <a:fillRect/>
          </a:stretch>
        </p:blipFill>
        <p:spPr>
          <a:xfrm>
            <a:off x="4554465" y="1495140"/>
            <a:ext cx="2205617" cy="2386591"/>
          </a:xfrm>
          <a:prstGeom prst="rect">
            <a:avLst/>
          </a:prstGeom>
        </p:spPr>
      </p:pic>
      <p:pic>
        <p:nvPicPr>
          <p:cNvPr id="66" name="Picture 65">
            <a:extLst>
              <a:ext uri="{FF2B5EF4-FFF2-40B4-BE49-F238E27FC236}">
                <a16:creationId xmlns:a16="http://schemas.microsoft.com/office/drawing/2014/main" id="{894D5F12-0DD3-0D32-CBDB-7DE2401B7E5F}"/>
              </a:ext>
            </a:extLst>
          </p:cNvPr>
          <p:cNvPicPr>
            <a:picLocks noChangeAspect="1"/>
          </p:cNvPicPr>
          <p:nvPr/>
        </p:nvPicPr>
        <p:blipFill>
          <a:blip r:embed="rId8"/>
          <a:stretch>
            <a:fillRect/>
          </a:stretch>
        </p:blipFill>
        <p:spPr>
          <a:xfrm>
            <a:off x="6188741" y="4114503"/>
            <a:ext cx="1887084" cy="1980852"/>
          </a:xfrm>
          <a:prstGeom prst="rect">
            <a:avLst/>
          </a:prstGeom>
        </p:spPr>
      </p:pic>
      <p:sp>
        <p:nvSpPr>
          <p:cNvPr id="52" name="TextBox 51">
            <a:extLst>
              <a:ext uri="{FF2B5EF4-FFF2-40B4-BE49-F238E27FC236}">
                <a16:creationId xmlns:a16="http://schemas.microsoft.com/office/drawing/2014/main" id="{FFAB1BD1-1318-DEFE-BD2F-C47AEC6B640B}"/>
              </a:ext>
            </a:extLst>
          </p:cNvPr>
          <p:cNvSpPr txBox="1"/>
          <p:nvPr/>
        </p:nvSpPr>
        <p:spPr>
          <a:xfrm>
            <a:off x="1366800" y="4767831"/>
            <a:ext cx="2866905"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  </a:t>
            </a:r>
          </a:p>
          <a:p>
            <a:pPr algn="ctr"/>
            <a:r>
              <a:rPr lang="en-US" sz="2000" dirty="0">
                <a:solidFill>
                  <a:srgbClr val="7030A0"/>
                </a:solidFill>
                <a:latin typeface="Gabriola" panose="04040605051002020D02" pitchFamily="82" charset="0"/>
              </a:rPr>
              <a:t>Why is this a good view to </a:t>
            </a:r>
          </a:p>
          <a:p>
            <a:pPr algn="ctr"/>
            <a:r>
              <a:rPr lang="en-US" sz="2000" dirty="0">
                <a:solidFill>
                  <a:srgbClr val="7030A0"/>
                </a:solidFill>
                <a:latin typeface="Gabriola" panose="04040605051002020D02" pitchFamily="82" charset="0"/>
              </a:rPr>
              <a:t>acquire Doppler of an ASD?</a:t>
            </a:r>
          </a:p>
        </p:txBody>
      </p:sp>
    </p:spTree>
    <p:extLst>
      <p:ext uri="{BB962C8B-B14F-4D97-AF65-F5344CB8AC3E}">
        <p14:creationId xmlns:p14="http://schemas.microsoft.com/office/powerpoint/2010/main" val="2672223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63</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016039916"/>
              </p:ext>
            </p:extLst>
          </p:nvPr>
        </p:nvGraphicFramePr>
        <p:xfrm>
          <a:off x="11086" y="42106"/>
          <a:ext cx="12191999" cy="5106920"/>
        </p:xfrm>
        <a:graphic>
          <a:graphicData uri="http://schemas.openxmlformats.org/drawingml/2006/table">
            <a:tbl>
              <a:tblPr firstRow="1" bandRow="1">
                <a:tableStyleId>{5C22544A-7EE6-4342-B048-85BDC9FD1C3A}</a:tableStyleId>
              </a:tblPr>
              <a:tblGrid>
                <a:gridCol w="1274789">
                  <a:extLst>
                    <a:ext uri="{9D8B030D-6E8A-4147-A177-3AD203B41FA5}">
                      <a16:colId xmlns:a16="http://schemas.microsoft.com/office/drawing/2014/main" val="3969356882"/>
                    </a:ext>
                  </a:extLst>
                </a:gridCol>
                <a:gridCol w="2881395">
                  <a:extLst>
                    <a:ext uri="{9D8B030D-6E8A-4147-A177-3AD203B41FA5}">
                      <a16:colId xmlns:a16="http://schemas.microsoft.com/office/drawing/2014/main" val="1425804619"/>
                    </a:ext>
                  </a:extLst>
                </a:gridCol>
                <a:gridCol w="8035815">
                  <a:extLst>
                    <a:ext uri="{9D8B030D-6E8A-4147-A177-3AD203B41FA5}">
                      <a16:colId xmlns:a16="http://schemas.microsoft.com/office/drawing/2014/main" val="2274368862"/>
                    </a:ext>
                  </a:extLst>
                </a:gridCol>
              </a:tblGrid>
              <a:tr h="395713">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4710680">
                <a:tc>
                  <a:txBody>
                    <a:bodyPr/>
                    <a:lstStyle/>
                    <a:p>
                      <a:r>
                        <a:rPr lang="en-US" sz="2400" dirty="0">
                          <a:latin typeface="+mj-lt"/>
                        </a:rPr>
                        <a:t>SUB IVC</a:t>
                      </a:r>
                    </a:p>
                    <a:p>
                      <a:endParaRPr lang="en-US" sz="2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73) IVC</a:t>
                      </a:r>
                      <a:r>
                        <a:rPr lang="en-US" sz="2000" b="1" kern="1200" dirty="0">
                          <a:solidFill>
                            <a:schemeClr val="dk1"/>
                          </a:solidFill>
                          <a:effectLst/>
                          <a:latin typeface="+mn-lt"/>
                          <a:ea typeface="+mn-ea"/>
                          <a:cs typeface="+mn-cs"/>
                        </a:rPr>
                        <a:t> </a:t>
                      </a:r>
                      <a:r>
                        <a:rPr lang="en-US" sz="2000" kern="1200" dirty="0">
                          <a:solidFill>
                            <a:schemeClr val="dk1"/>
                          </a:solidFill>
                          <a:effectLst/>
                          <a:latin typeface="+mn-lt"/>
                          <a:ea typeface="+mn-ea"/>
                          <a:cs typeface="+mn-cs"/>
                        </a:rPr>
                        <a:t>diameter &amp;  </a:t>
                      </a:r>
                    </a:p>
                    <a:p>
                      <a:r>
                        <a:rPr lang="en-US" sz="2000" kern="1200" dirty="0">
                          <a:solidFill>
                            <a:schemeClr val="dk1"/>
                          </a:solidFill>
                          <a:effectLst/>
                          <a:latin typeface="+mn-lt"/>
                          <a:ea typeface="+mn-ea"/>
                          <a:cs typeface="+mn-cs"/>
                        </a:rPr>
                        <a:t>       inspiratory collapse </a:t>
                      </a:r>
                    </a:p>
                    <a:p>
                      <a:pPr marL="169862" indent="0">
                        <a:buFont typeface="Arial" panose="020B0604020202020204" pitchFamily="34" charset="0"/>
                        <a:buNone/>
                      </a:pPr>
                      <a:endParaRPr lang="en-US" sz="2000" kern="1200" dirty="0">
                        <a:solidFill>
                          <a:schemeClr val="dk1"/>
                        </a:solidFill>
                        <a:effectLst/>
                        <a:latin typeface="+mn-lt"/>
                        <a:ea typeface="+mn-ea"/>
                        <a:cs typeface="+mn-cs"/>
                      </a:endParaRPr>
                    </a:p>
                    <a:p>
                      <a:pPr marL="457200" indent="-287338">
                        <a:buFont typeface="Arial" panose="020B0604020202020204" pitchFamily="34" charset="0"/>
                        <a:buChar char="•"/>
                      </a:pPr>
                      <a:r>
                        <a:rPr lang="en-US" sz="2000" kern="1200" dirty="0">
                          <a:solidFill>
                            <a:schemeClr val="dk1"/>
                          </a:solidFill>
                          <a:effectLst/>
                          <a:latin typeface="+mn-lt"/>
                          <a:ea typeface="+mn-ea"/>
                          <a:cs typeface="+mn-cs"/>
                        </a:rPr>
                        <a:t>estimate mean </a:t>
                      </a:r>
                      <a:r>
                        <a:rPr lang="en-US" sz="2000" b="0" kern="1200" dirty="0">
                          <a:solidFill>
                            <a:schemeClr val="dk1"/>
                          </a:solidFill>
                          <a:effectLst/>
                          <a:latin typeface="+mn-lt"/>
                          <a:ea typeface="+mn-ea"/>
                          <a:cs typeface="+mn-cs"/>
                        </a:rPr>
                        <a:t>RAP (3/8/15)  </a:t>
                      </a:r>
                    </a:p>
                    <a:p>
                      <a:pPr marL="457200"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2D &amp; Doppler as indicated</a:t>
                      </a:r>
                    </a:p>
                    <a:p>
                      <a:pPr marL="457200" marR="0" lvl="0" indent="-287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hepatic vein              (0.5 - 1.1 cm)</a:t>
                      </a:r>
                    </a:p>
                    <a:p>
                      <a:pPr marL="457200" indent="-287338">
                        <a:buFont typeface="Arial" panose="020B0604020202020204" pitchFamily="34" charset="0"/>
                        <a:buChar char="•"/>
                      </a:pPr>
                      <a:r>
                        <a:rPr lang="en-US" sz="2000" kern="1200" dirty="0">
                          <a:solidFill>
                            <a:schemeClr val="dk1"/>
                          </a:solidFill>
                          <a:effectLst/>
                          <a:latin typeface="+mn-lt"/>
                          <a:ea typeface="+mn-ea"/>
                          <a:cs typeface="+mn-cs"/>
                        </a:rPr>
                        <a:t>IVC diameter              (1.2 - 2.1 cm) </a:t>
                      </a:r>
                    </a:p>
                    <a:p>
                      <a:pPr marL="457200" indent="-287338">
                        <a:buFont typeface="Arial" panose="020B0604020202020204" pitchFamily="34" charset="0"/>
                        <a:buChar char="•"/>
                      </a:pPr>
                      <a:r>
                        <a:rPr lang="en-US" sz="2000" kern="1200" dirty="0">
                          <a:solidFill>
                            <a:schemeClr val="dk1"/>
                          </a:solidFill>
                          <a:effectLst/>
                          <a:latin typeface="+mn-lt"/>
                          <a:ea typeface="+mn-ea"/>
                          <a:cs typeface="+mn-cs"/>
                        </a:rPr>
                        <a:t>inspiratory collapse</a:t>
                      </a:r>
                    </a:p>
                    <a:p>
                      <a:pPr marL="457200" indent="-287338">
                        <a:buFont typeface="Arial" panose="020B0604020202020204" pitchFamily="34" charset="0"/>
                        <a:buChar char="•"/>
                      </a:pPr>
                      <a:r>
                        <a:rPr lang="en-US" sz="2000" kern="1200" dirty="0">
                          <a:solidFill>
                            <a:schemeClr val="dk1"/>
                          </a:solidFill>
                          <a:effectLst/>
                          <a:latin typeface="+mn-lt"/>
                          <a:ea typeface="+mn-ea"/>
                          <a:cs typeface="+mn-cs"/>
                        </a:rPr>
                        <a:t>sniff test</a:t>
                      </a:r>
                    </a:p>
                    <a:p>
                      <a:pPr marL="457200" indent="-287338">
                        <a:buFont typeface="Arial" panose="020B0604020202020204" pitchFamily="34" charset="0"/>
                        <a:buChar char="•"/>
                      </a:pPr>
                      <a:r>
                        <a:rPr lang="en-US" sz="2000" kern="1200" dirty="0">
                          <a:solidFill>
                            <a:schemeClr val="dk1"/>
                          </a:solidFill>
                          <a:effectLst/>
                          <a:latin typeface="+mn-lt"/>
                          <a:ea typeface="+mn-ea"/>
                          <a:cs typeface="+mn-cs"/>
                        </a:rPr>
                        <a:t>collapsibility index</a:t>
                      </a:r>
                    </a:p>
                    <a:p>
                      <a:endParaRPr lang="en-US" sz="20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6822040" y="5397040"/>
            <a:ext cx="2774232" cy="707886"/>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  </a:t>
            </a:r>
          </a:p>
          <a:p>
            <a:pPr algn="ctr"/>
            <a:r>
              <a:rPr lang="en-US" sz="2000" dirty="0">
                <a:solidFill>
                  <a:srgbClr val="7030A0"/>
                </a:solidFill>
                <a:latin typeface="Gabriola" panose="04040605051002020D02" pitchFamily="82" charset="0"/>
              </a:rPr>
              <a:t>What does the M-mode indicate?</a:t>
            </a:r>
          </a:p>
        </p:txBody>
      </p:sp>
      <p:sp>
        <p:nvSpPr>
          <p:cNvPr id="46" name="Rectangle 2">
            <a:extLst>
              <a:ext uri="{FF2B5EF4-FFF2-40B4-BE49-F238E27FC236}">
                <a16:creationId xmlns:a16="http://schemas.microsoft.com/office/drawing/2014/main" id="{2988D61E-A3D0-4743-872C-C0EAB45F5C41}"/>
              </a:ext>
            </a:extLst>
          </p:cNvPr>
          <p:cNvSpPr>
            <a:spLocks noChangeArrowheads="1"/>
          </p:cNvSpPr>
          <p:nvPr/>
        </p:nvSpPr>
        <p:spPr bwMode="auto">
          <a:xfrm>
            <a:off x="6591909" y="21113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 name="Object 51">
            <a:extLst>
              <a:ext uri="{FF2B5EF4-FFF2-40B4-BE49-F238E27FC236}">
                <a16:creationId xmlns:a16="http://schemas.microsoft.com/office/drawing/2014/main" id="{1AD87A31-2023-422F-AF7C-A0ED00C1D876}"/>
              </a:ext>
            </a:extLst>
          </p:cNvPr>
          <p:cNvGraphicFramePr>
            <a:graphicFrameLocks noChangeAspect="1"/>
          </p:cNvGraphicFramePr>
          <p:nvPr>
            <p:extLst>
              <p:ext uri="{D42A27DB-BD31-4B8C-83A1-F6EECF244321}">
                <p14:modId xmlns:p14="http://schemas.microsoft.com/office/powerpoint/2010/main" val="1245204990"/>
              </p:ext>
            </p:extLst>
          </p:nvPr>
        </p:nvGraphicFramePr>
        <p:xfrm>
          <a:off x="9834846" y="651633"/>
          <a:ext cx="2214329" cy="1969221"/>
        </p:xfrm>
        <a:graphic>
          <a:graphicData uri="http://schemas.openxmlformats.org/presentationml/2006/ole">
            <mc:AlternateContent xmlns:mc="http://schemas.openxmlformats.org/markup-compatibility/2006">
              <mc:Choice xmlns:v="urn:schemas-microsoft-com:vml" Requires="v">
                <p:oleObj name="Bitmap Image" r:id="rId2" imgW="1486080" imgH="1352520" progId="Paint.Picture">
                  <p:embed/>
                </p:oleObj>
              </mc:Choice>
              <mc:Fallback>
                <p:oleObj name="Bitmap Image" r:id="rId2" imgW="1486080" imgH="1352520" progId="Paint.Picture">
                  <p:embed/>
                  <p:pic>
                    <p:nvPicPr>
                      <p:cNvPr id="52" name="Object 51">
                        <a:extLst>
                          <a:ext uri="{FF2B5EF4-FFF2-40B4-BE49-F238E27FC236}">
                            <a16:creationId xmlns:a16="http://schemas.microsoft.com/office/drawing/2014/main" id="{1AD87A31-2023-422F-AF7C-A0ED00C1D876}"/>
                          </a:ext>
                        </a:extLst>
                      </p:cNvPr>
                      <p:cNvPicPr>
                        <a:picLocks noChangeAspect="1" noChangeArrowheads="1"/>
                      </p:cNvPicPr>
                      <p:nvPr/>
                    </p:nvPicPr>
                    <p:blipFill>
                      <a:blip r:embed="rId3">
                        <a:lum bright="20000" contrast="20000"/>
                      </a:blip>
                      <a:srcRect/>
                      <a:stretch>
                        <a:fillRect/>
                      </a:stretch>
                    </p:blipFill>
                    <p:spPr bwMode="auto">
                      <a:xfrm>
                        <a:off x="9834846" y="651633"/>
                        <a:ext cx="2214329" cy="1969221"/>
                      </a:xfrm>
                      <a:prstGeom prst="rect">
                        <a:avLst/>
                      </a:prstGeom>
                      <a:noFill/>
                    </p:spPr>
                  </p:pic>
                </p:oleObj>
              </mc:Fallback>
            </mc:AlternateContent>
          </a:graphicData>
        </a:graphic>
      </p:graphicFrame>
      <p:sp>
        <p:nvSpPr>
          <p:cNvPr id="58" name="Rectangle 4">
            <a:extLst>
              <a:ext uri="{FF2B5EF4-FFF2-40B4-BE49-F238E27FC236}">
                <a16:creationId xmlns:a16="http://schemas.microsoft.com/office/drawing/2014/main" id="{AE87AFFC-F3EC-4535-9EB2-E07CE030D0EB}"/>
              </a:ext>
            </a:extLst>
          </p:cNvPr>
          <p:cNvSpPr>
            <a:spLocks noChangeArrowheads="1"/>
          </p:cNvSpPr>
          <p:nvPr/>
        </p:nvSpPr>
        <p:spPr bwMode="auto">
          <a:xfrm>
            <a:off x="4758836" y="19710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116E641D-9136-4AE7-B5FF-3897CDAA27C0}"/>
              </a:ext>
            </a:extLst>
          </p:cNvPr>
          <p:cNvGraphicFramePr>
            <a:graphicFrameLocks noChangeAspect="1"/>
          </p:cNvGraphicFramePr>
          <p:nvPr>
            <p:extLst>
              <p:ext uri="{D42A27DB-BD31-4B8C-83A1-F6EECF244321}">
                <p14:modId xmlns:p14="http://schemas.microsoft.com/office/powerpoint/2010/main" val="2705480117"/>
              </p:ext>
            </p:extLst>
          </p:nvPr>
        </p:nvGraphicFramePr>
        <p:xfrm>
          <a:off x="7400383" y="659821"/>
          <a:ext cx="2283903" cy="1981240"/>
        </p:xfrm>
        <a:graphic>
          <a:graphicData uri="http://schemas.openxmlformats.org/presentationml/2006/ole">
            <mc:AlternateContent xmlns:mc="http://schemas.openxmlformats.org/markup-compatibility/2006">
              <mc:Choice xmlns:v="urn:schemas-microsoft-com:vml" Requires="v">
                <p:oleObj name="Bitmap Image" r:id="rId4" imgW="1638360" imgH="1380960" progId="Paint.Picture">
                  <p:embed/>
                </p:oleObj>
              </mc:Choice>
              <mc:Fallback>
                <p:oleObj name="Bitmap Image" r:id="rId4" imgW="1638360" imgH="1380960" progId="Paint.Picture">
                  <p:embed/>
                  <p:pic>
                    <p:nvPicPr>
                      <p:cNvPr id="62" name="Object 61">
                        <a:extLst>
                          <a:ext uri="{FF2B5EF4-FFF2-40B4-BE49-F238E27FC236}">
                            <a16:creationId xmlns:a16="http://schemas.microsoft.com/office/drawing/2014/main" id="{116E641D-9136-4AE7-B5FF-3897CDAA27C0}"/>
                          </a:ext>
                        </a:extLst>
                      </p:cNvPr>
                      <p:cNvPicPr>
                        <a:picLocks noChangeAspect="1" noChangeArrowheads="1"/>
                      </p:cNvPicPr>
                      <p:nvPr/>
                    </p:nvPicPr>
                    <p:blipFill>
                      <a:blip r:embed="rId5">
                        <a:lum bright="32000" contrast="34000"/>
                      </a:blip>
                      <a:srcRect/>
                      <a:stretch>
                        <a:fillRect/>
                      </a:stretch>
                    </p:blipFill>
                    <p:spPr bwMode="auto">
                      <a:xfrm>
                        <a:off x="7400383" y="659821"/>
                        <a:ext cx="2283903" cy="1981240"/>
                      </a:xfrm>
                      <a:prstGeom prst="rect">
                        <a:avLst/>
                      </a:prstGeom>
                      <a:noFill/>
                    </p:spPr>
                  </p:pic>
                </p:oleObj>
              </mc:Fallback>
            </mc:AlternateContent>
          </a:graphicData>
        </a:graphic>
      </p:graphicFrame>
      <p:sp>
        <p:nvSpPr>
          <p:cNvPr id="64" name="Rectangle 6">
            <a:extLst>
              <a:ext uri="{FF2B5EF4-FFF2-40B4-BE49-F238E27FC236}">
                <a16:creationId xmlns:a16="http://schemas.microsoft.com/office/drawing/2014/main" id="{DCF43EF1-32D3-4D6A-A550-0B0FB6E842AE}"/>
              </a:ext>
            </a:extLst>
          </p:cNvPr>
          <p:cNvSpPr>
            <a:spLocks noChangeArrowheads="1"/>
          </p:cNvSpPr>
          <p:nvPr/>
        </p:nvSpPr>
        <p:spPr bwMode="auto">
          <a:xfrm>
            <a:off x="6835739" y="38571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5" name="Object 64">
            <a:extLst>
              <a:ext uri="{FF2B5EF4-FFF2-40B4-BE49-F238E27FC236}">
                <a16:creationId xmlns:a16="http://schemas.microsoft.com/office/drawing/2014/main" id="{D348A966-D2C9-4E95-95A9-0662D939BE1D}"/>
              </a:ext>
            </a:extLst>
          </p:cNvPr>
          <p:cNvGraphicFramePr>
            <a:graphicFrameLocks noChangeAspect="1"/>
          </p:cNvGraphicFramePr>
          <p:nvPr>
            <p:extLst>
              <p:ext uri="{D42A27DB-BD31-4B8C-83A1-F6EECF244321}">
                <p14:modId xmlns:p14="http://schemas.microsoft.com/office/powerpoint/2010/main" val="664200530"/>
              </p:ext>
            </p:extLst>
          </p:nvPr>
        </p:nvGraphicFramePr>
        <p:xfrm>
          <a:off x="4370588" y="2896215"/>
          <a:ext cx="2399678" cy="2046785"/>
        </p:xfrm>
        <a:graphic>
          <a:graphicData uri="http://schemas.openxmlformats.org/presentationml/2006/ole">
            <mc:AlternateContent xmlns:mc="http://schemas.openxmlformats.org/markup-compatibility/2006">
              <mc:Choice xmlns:v="urn:schemas-microsoft-com:vml" Requires="v">
                <p:oleObj name="Bitmap Image" r:id="rId6" imgW="3153215" imgH="2676899" progId="Paint.Picture">
                  <p:embed/>
                </p:oleObj>
              </mc:Choice>
              <mc:Fallback>
                <p:oleObj name="Bitmap Image" r:id="rId6" imgW="3153215" imgH="2676899" progId="Paint.Picture">
                  <p:embed/>
                  <p:pic>
                    <p:nvPicPr>
                      <p:cNvPr id="65" name="Object 64">
                        <a:extLst>
                          <a:ext uri="{FF2B5EF4-FFF2-40B4-BE49-F238E27FC236}">
                            <a16:creationId xmlns:a16="http://schemas.microsoft.com/office/drawing/2014/main" id="{D348A966-D2C9-4E95-95A9-0662D939BE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0588" y="2896215"/>
                        <a:ext cx="2399678" cy="2046785"/>
                      </a:xfrm>
                      <a:prstGeom prst="rect">
                        <a:avLst/>
                      </a:prstGeom>
                      <a:noFill/>
                    </p:spPr>
                  </p:pic>
                </p:oleObj>
              </mc:Fallback>
            </mc:AlternateContent>
          </a:graphicData>
        </a:graphic>
      </p:graphicFrame>
      <p:sp>
        <p:nvSpPr>
          <p:cNvPr id="66" name="Rectangle 8">
            <a:extLst>
              <a:ext uri="{FF2B5EF4-FFF2-40B4-BE49-F238E27FC236}">
                <a16:creationId xmlns:a16="http://schemas.microsoft.com/office/drawing/2014/main" id="{2CA879AF-4C9F-4BD1-8AE5-90F4FDEDCF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10">
            <a:extLst>
              <a:ext uri="{FF2B5EF4-FFF2-40B4-BE49-F238E27FC236}">
                <a16:creationId xmlns:a16="http://schemas.microsoft.com/office/drawing/2014/main" id="{3F4EF657-4ED8-4F88-BE74-02A17636177D}"/>
              </a:ext>
            </a:extLst>
          </p:cNvPr>
          <p:cNvSpPr>
            <a:spLocks noChangeArrowheads="1"/>
          </p:cNvSpPr>
          <p:nvPr/>
        </p:nvSpPr>
        <p:spPr bwMode="auto">
          <a:xfrm>
            <a:off x="9475535" y="39286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3" name="Object 72">
            <a:extLst>
              <a:ext uri="{FF2B5EF4-FFF2-40B4-BE49-F238E27FC236}">
                <a16:creationId xmlns:a16="http://schemas.microsoft.com/office/drawing/2014/main" id="{4EA8638B-4104-4AE1-A07E-C9F81C516851}"/>
              </a:ext>
            </a:extLst>
          </p:cNvPr>
          <p:cNvGraphicFramePr>
            <a:graphicFrameLocks noChangeAspect="1"/>
          </p:cNvGraphicFramePr>
          <p:nvPr>
            <p:extLst>
              <p:ext uri="{D42A27DB-BD31-4B8C-83A1-F6EECF244321}">
                <p14:modId xmlns:p14="http://schemas.microsoft.com/office/powerpoint/2010/main" val="3123755732"/>
              </p:ext>
            </p:extLst>
          </p:nvPr>
        </p:nvGraphicFramePr>
        <p:xfrm>
          <a:off x="9630790" y="2872649"/>
          <a:ext cx="2400624" cy="2071395"/>
        </p:xfrm>
        <a:graphic>
          <a:graphicData uri="http://schemas.openxmlformats.org/presentationml/2006/ole">
            <mc:AlternateContent xmlns:mc="http://schemas.openxmlformats.org/markup-compatibility/2006">
              <mc:Choice xmlns:v="urn:schemas-microsoft-com:vml" Requires="v">
                <p:oleObj name="Bitmap Image" r:id="rId8" imgW="4057143" imgH="3476190" progId="Paint.Picture">
                  <p:embed/>
                </p:oleObj>
              </mc:Choice>
              <mc:Fallback>
                <p:oleObj name="Bitmap Image" r:id="rId8" imgW="4057143" imgH="3476190" progId="Paint.Picture">
                  <p:embed/>
                  <p:pic>
                    <p:nvPicPr>
                      <p:cNvPr id="73" name="Object 72">
                        <a:extLst>
                          <a:ext uri="{FF2B5EF4-FFF2-40B4-BE49-F238E27FC236}">
                            <a16:creationId xmlns:a16="http://schemas.microsoft.com/office/drawing/2014/main" id="{4EA8638B-4104-4AE1-A07E-C9F81C5168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30790" y="2872649"/>
                        <a:ext cx="2400624" cy="2071395"/>
                      </a:xfrm>
                      <a:prstGeom prst="rect">
                        <a:avLst/>
                      </a:prstGeom>
                      <a:noFill/>
                    </p:spPr>
                  </p:pic>
                </p:oleObj>
              </mc:Fallback>
            </mc:AlternateContent>
          </a:graphicData>
        </a:graphic>
      </p:graphicFrame>
      <p:pic>
        <p:nvPicPr>
          <p:cNvPr id="74" name="Picture 73">
            <a:extLst>
              <a:ext uri="{FF2B5EF4-FFF2-40B4-BE49-F238E27FC236}">
                <a16:creationId xmlns:a16="http://schemas.microsoft.com/office/drawing/2014/main" id="{8FE24DBD-D597-6E8C-0A19-CDC2EE8C29A0}"/>
              </a:ext>
            </a:extLst>
          </p:cNvPr>
          <p:cNvPicPr>
            <a:picLocks noChangeAspect="1"/>
          </p:cNvPicPr>
          <p:nvPr/>
        </p:nvPicPr>
        <p:blipFill>
          <a:blip r:embed="rId10"/>
          <a:stretch>
            <a:fillRect/>
          </a:stretch>
        </p:blipFill>
        <p:spPr>
          <a:xfrm>
            <a:off x="6923254" y="2883366"/>
            <a:ext cx="2543684" cy="2065033"/>
          </a:xfrm>
          <a:prstGeom prst="rect">
            <a:avLst/>
          </a:prstGeom>
        </p:spPr>
      </p:pic>
      <p:pic>
        <p:nvPicPr>
          <p:cNvPr id="78" name="Picture 77">
            <a:extLst>
              <a:ext uri="{FF2B5EF4-FFF2-40B4-BE49-F238E27FC236}">
                <a16:creationId xmlns:a16="http://schemas.microsoft.com/office/drawing/2014/main" id="{C6DF8FD9-6F4D-6D9E-20CA-B21F6B92B8FA}"/>
              </a:ext>
            </a:extLst>
          </p:cNvPr>
          <p:cNvPicPr>
            <a:picLocks noChangeAspect="1"/>
          </p:cNvPicPr>
          <p:nvPr/>
        </p:nvPicPr>
        <p:blipFill>
          <a:blip r:embed="rId11"/>
          <a:stretch>
            <a:fillRect/>
          </a:stretch>
        </p:blipFill>
        <p:spPr>
          <a:xfrm>
            <a:off x="4382574" y="658649"/>
            <a:ext cx="2871444" cy="1978854"/>
          </a:xfrm>
          <a:prstGeom prst="rect">
            <a:avLst/>
          </a:prstGeom>
        </p:spPr>
      </p:pic>
    </p:spTree>
    <p:extLst>
      <p:ext uri="{BB962C8B-B14F-4D97-AF65-F5344CB8AC3E}">
        <p14:creationId xmlns:p14="http://schemas.microsoft.com/office/powerpoint/2010/main" val="2081310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64</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98722725"/>
              </p:ext>
            </p:extLst>
          </p:nvPr>
        </p:nvGraphicFramePr>
        <p:xfrm>
          <a:off x="-10235" y="381934"/>
          <a:ext cx="12192000" cy="5507435"/>
        </p:xfrm>
        <a:graphic>
          <a:graphicData uri="http://schemas.openxmlformats.org/drawingml/2006/table">
            <a:tbl>
              <a:tblPr firstRow="1" bandRow="1">
                <a:tableStyleId>{5C22544A-7EE6-4342-B048-85BDC9FD1C3A}</a:tableStyleId>
              </a:tblPr>
              <a:tblGrid>
                <a:gridCol w="1389184">
                  <a:extLst>
                    <a:ext uri="{9D8B030D-6E8A-4147-A177-3AD203B41FA5}">
                      <a16:colId xmlns:a16="http://schemas.microsoft.com/office/drawing/2014/main" val="3969356882"/>
                    </a:ext>
                  </a:extLst>
                </a:gridCol>
                <a:gridCol w="3450226">
                  <a:extLst>
                    <a:ext uri="{9D8B030D-6E8A-4147-A177-3AD203B41FA5}">
                      <a16:colId xmlns:a16="http://schemas.microsoft.com/office/drawing/2014/main" val="1425804619"/>
                    </a:ext>
                  </a:extLst>
                </a:gridCol>
                <a:gridCol w="7352590">
                  <a:extLst>
                    <a:ext uri="{9D8B030D-6E8A-4147-A177-3AD203B41FA5}">
                      <a16:colId xmlns:a16="http://schemas.microsoft.com/office/drawing/2014/main" val="2274368862"/>
                    </a:ext>
                  </a:extLst>
                </a:gridCol>
              </a:tblGrid>
              <a:tr h="439244">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5068191">
                <a:tc>
                  <a:txBody>
                    <a:bodyPr/>
                    <a:lstStyle/>
                    <a:p>
                      <a:r>
                        <a:rPr lang="en-US" sz="2400" dirty="0">
                          <a:latin typeface="+mj-lt"/>
                        </a:rPr>
                        <a:t>SUB DAO</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74) DAO on every patient!</a:t>
                      </a:r>
                    </a:p>
                    <a:p>
                      <a:endParaRPr lang="en-US" sz="2000" kern="1200" dirty="0">
                        <a:solidFill>
                          <a:schemeClr val="dk1"/>
                        </a:solidFill>
                        <a:effectLst/>
                        <a:latin typeface="+mn-lt"/>
                        <a:ea typeface="+mn-ea"/>
                        <a:cs typeface="+mn-cs"/>
                      </a:endParaRPr>
                    </a:p>
                    <a:p>
                      <a:pPr marL="404813" indent="-234950">
                        <a:buFont typeface="Arial" panose="020B0604020202020204" pitchFamily="34" charset="0"/>
                        <a:buChar char="•"/>
                      </a:pPr>
                      <a:r>
                        <a:rPr lang="en-US" sz="2000" kern="1200" dirty="0">
                          <a:solidFill>
                            <a:schemeClr val="dk1"/>
                          </a:solidFill>
                          <a:effectLst/>
                          <a:latin typeface="+mn-lt"/>
                          <a:ea typeface="+mn-ea"/>
                          <a:cs typeface="+mn-cs"/>
                        </a:rPr>
                        <a:t>Got abdominal pain?</a:t>
                      </a:r>
                    </a:p>
                    <a:p>
                      <a:pPr marL="404813" indent="-234950">
                        <a:buFont typeface="Arial" panose="020B0604020202020204" pitchFamily="34" charset="0"/>
                        <a:buChar char="•"/>
                      </a:pPr>
                      <a:r>
                        <a:rPr lang="en-US" sz="2000" kern="1200" dirty="0">
                          <a:solidFill>
                            <a:schemeClr val="dk1"/>
                          </a:solidFill>
                          <a:effectLst/>
                          <a:latin typeface="+mn-lt"/>
                          <a:ea typeface="+mn-ea"/>
                          <a:cs typeface="+mn-cs"/>
                        </a:rPr>
                        <a:t>2D &amp; Doppler as indicated</a:t>
                      </a: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1353981" y="4180437"/>
            <a:ext cx="3467328"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is the normal </a:t>
            </a:r>
          </a:p>
          <a:p>
            <a:pPr algn="ctr"/>
            <a:r>
              <a:rPr lang="en-US" sz="2000" dirty="0">
                <a:solidFill>
                  <a:srgbClr val="7030A0"/>
                </a:solidFill>
                <a:latin typeface="Gabriola" panose="04040605051002020D02" pitchFamily="82" charset="0"/>
              </a:rPr>
              <a:t>DAO diameter?</a:t>
            </a:r>
          </a:p>
        </p:txBody>
      </p:sp>
      <p:graphicFrame>
        <p:nvGraphicFramePr>
          <p:cNvPr id="46" name="Object 45">
            <a:extLst>
              <a:ext uri="{FF2B5EF4-FFF2-40B4-BE49-F238E27FC236}">
                <a16:creationId xmlns:a16="http://schemas.microsoft.com/office/drawing/2014/main" id="{335C68C2-2CC2-4468-86F0-5E7D46A3275C}"/>
              </a:ext>
            </a:extLst>
          </p:cNvPr>
          <p:cNvGraphicFramePr>
            <a:graphicFrameLocks noChangeAspect="1"/>
          </p:cNvGraphicFramePr>
          <p:nvPr>
            <p:extLst>
              <p:ext uri="{D42A27DB-BD31-4B8C-83A1-F6EECF244321}">
                <p14:modId xmlns:p14="http://schemas.microsoft.com/office/powerpoint/2010/main" val="2375320579"/>
              </p:ext>
            </p:extLst>
          </p:nvPr>
        </p:nvGraphicFramePr>
        <p:xfrm>
          <a:off x="5203116" y="1005490"/>
          <a:ext cx="3489871" cy="2120768"/>
        </p:xfrm>
        <a:graphic>
          <a:graphicData uri="http://schemas.openxmlformats.org/presentationml/2006/ole">
            <mc:AlternateContent xmlns:mc="http://schemas.openxmlformats.org/markup-compatibility/2006">
              <mc:Choice xmlns:v="urn:schemas-microsoft-com:vml" Requires="v">
                <p:oleObj name="Bitmap Image" r:id="rId2" imgW="2257740" imgH="1495634" progId="Paint.Picture">
                  <p:embed/>
                </p:oleObj>
              </mc:Choice>
              <mc:Fallback>
                <p:oleObj name="Bitmap Image" r:id="rId2" imgW="2257740" imgH="1495634" progId="Paint.Picture">
                  <p:embed/>
                  <p:pic>
                    <p:nvPicPr>
                      <p:cNvPr id="46" name="Object 45">
                        <a:extLst>
                          <a:ext uri="{FF2B5EF4-FFF2-40B4-BE49-F238E27FC236}">
                            <a16:creationId xmlns:a16="http://schemas.microsoft.com/office/drawing/2014/main" id="{335C68C2-2CC2-4468-86F0-5E7D46A32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116" y="1005490"/>
                        <a:ext cx="3489871" cy="2120768"/>
                      </a:xfrm>
                      <a:prstGeom prst="rect">
                        <a:avLst/>
                      </a:prstGeom>
                      <a:noFill/>
                    </p:spPr>
                  </p:pic>
                </p:oleObj>
              </mc:Fallback>
            </mc:AlternateContent>
          </a:graphicData>
        </a:graphic>
      </p:graphicFrame>
      <p:graphicFrame>
        <p:nvGraphicFramePr>
          <p:cNvPr id="52" name="Object 51">
            <a:extLst>
              <a:ext uri="{FF2B5EF4-FFF2-40B4-BE49-F238E27FC236}">
                <a16:creationId xmlns:a16="http://schemas.microsoft.com/office/drawing/2014/main" id="{17B58CCB-1D66-43D8-9191-6F86E1E657E4}"/>
              </a:ext>
            </a:extLst>
          </p:cNvPr>
          <p:cNvGraphicFramePr>
            <a:graphicFrameLocks noChangeAspect="1"/>
          </p:cNvGraphicFramePr>
          <p:nvPr>
            <p:extLst>
              <p:ext uri="{D42A27DB-BD31-4B8C-83A1-F6EECF244321}">
                <p14:modId xmlns:p14="http://schemas.microsoft.com/office/powerpoint/2010/main" val="4027203351"/>
              </p:ext>
            </p:extLst>
          </p:nvPr>
        </p:nvGraphicFramePr>
        <p:xfrm>
          <a:off x="9401047" y="1010503"/>
          <a:ext cx="2514686" cy="2113407"/>
        </p:xfrm>
        <a:graphic>
          <a:graphicData uri="http://schemas.openxmlformats.org/presentationml/2006/ole">
            <mc:AlternateContent xmlns:mc="http://schemas.openxmlformats.org/markup-compatibility/2006">
              <mc:Choice xmlns:v="urn:schemas-microsoft-com:vml" Requires="v">
                <p:oleObj name="Bitmap Image" r:id="rId4" imgW="1752381" imgH="1324160" progId="Paint.Picture">
                  <p:embed/>
                </p:oleObj>
              </mc:Choice>
              <mc:Fallback>
                <p:oleObj name="Bitmap Image" r:id="rId4" imgW="1752381" imgH="1324160" progId="Paint.Picture">
                  <p:embed/>
                  <p:pic>
                    <p:nvPicPr>
                      <p:cNvPr id="52" name="Object 51">
                        <a:extLst>
                          <a:ext uri="{FF2B5EF4-FFF2-40B4-BE49-F238E27FC236}">
                            <a16:creationId xmlns:a16="http://schemas.microsoft.com/office/drawing/2014/main" id="{17B58CCB-1D66-43D8-9191-6F86E1E657E4}"/>
                          </a:ext>
                        </a:extLst>
                      </p:cNvPr>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9401047" y="1010503"/>
                        <a:ext cx="2514686" cy="2113407"/>
                      </a:xfrm>
                      <a:prstGeom prst="rect">
                        <a:avLst/>
                      </a:prstGeom>
                      <a:noFill/>
                    </p:spPr>
                  </p:pic>
                </p:oleObj>
              </mc:Fallback>
            </mc:AlternateContent>
          </a:graphicData>
        </a:graphic>
      </p:graphicFrame>
      <p:sp>
        <p:nvSpPr>
          <p:cNvPr id="58" name="Rectangle 3">
            <a:extLst>
              <a:ext uri="{FF2B5EF4-FFF2-40B4-BE49-F238E27FC236}">
                <a16:creationId xmlns:a16="http://schemas.microsoft.com/office/drawing/2014/main" id="{515EFC1B-8013-4F0B-9839-C411ABDDB91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2" name="Rectangle 4">
            <a:extLst>
              <a:ext uri="{FF2B5EF4-FFF2-40B4-BE49-F238E27FC236}">
                <a16:creationId xmlns:a16="http://schemas.microsoft.com/office/drawing/2014/main" id="{2481A3CA-D9BA-46F5-B267-2F14063C93F3}"/>
              </a:ext>
            </a:extLst>
          </p:cNvPr>
          <p:cNvSpPr>
            <a:spLocks noChangeArrowheads="1"/>
          </p:cNvSpPr>
          <p:nvPr/>
        </p:nvSpPr>
        <p:spPr bwMode="auto">
          <a:xfrm>
            <a:off x="0" y="196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4" name="Rectangle 5">
            <a:extLst>
              <a:ext uri="{FF2B5EF4-FFF2-40B4-BE49-F238E27FC236}">
                <a16:creationId xmlns:a16="http://schemas.microsoft.com/office/drawing/2014/main" id="{EA4FD324-0AAE-47C3-A358-FF8BD5B69AC9}"/>
              </a:ext>
            </a:extLst>
          </p:cNvPr>
          <p:cNvSpPr>
            <a:spLocks noChangeArrowheads="1"/>
          </p:cNvSpPr>
          <p:nvPr/>
        </p:nvSpPr>
        <p:spPr bwMode="auto">
          <a:xfrm>
            <a:off x="56107" y="34555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5" name="Object 64">
            <a:extLst>
              <a:ext uri="{FF2B5EF4-FFF2-40B4-BE49-F238E27FC236}">
                <a16:creationId xmlns:a16="http://schemas.microsoft.com/office/drawing/2014/main" id="{4AF04171-A9C4-4A20-AB0F-6CCB2D727483}"/>
              </a:ext>
            </a:extLst>
          </p:cNvPr>
          <p:cNvGraphicFramePr>
            <a:graphicFrameLocks noChangeAspect="1"/>
          </p:cNvGraphicFramePr>
          <p:nvPr>
            <p:extLst>
              <p:ext uri="{D42A27DB-BD31-4B8C-83A1-F6EECF244321}">
                <p14:modId xmlns:p14="http://schemas.microsoft.com/office/powerpoint/2010/main" val="2502695359"/>
              </p:ext>
            </p:extLst>
          </p:nvPr>
        </p:nvGraphicFramePr>
        <p:xfrm>
          <a:off x="5203116" y="3508191"/>
          <a:ext cx="2871406" cy="2214097"/>
        </p:xfrm>
        <a:graphic>
          <a:graphicData uri="http://schemas.openxmlformats.org/presentationml/2006/ole">
            <mc:AlternateContent xmlns:mc="http://schemas.openxmlformats.org/markup-compatibility/2006">
              <mc:Choice xmlns:v="urn:schemas-microsoft-com:vml" Requires="v">
                <p:oleObj name="Bitmap Image" r:id="rId6" imgW="1771429" imgH="1380952" progId="Paint.Picture">
                  <p:embed/>
                </p:oleObj>
              </mc:Choice>
              <mc:Fallback>
                <p:oleObj name="Bitmap Image" r:id="rId6" imgW="1771429" imgH="1380952" progId="Paint.Picture">
                  <p:embed/>
                  <p:pic>
                    <p:nvPicPr>
                      <p:cNvPr id="65" name="Object 64">
                        <a:extLst>
                          <a:ext uri="{FF2B5EF4-FFF2-40B4-BE49-F238E27FC236}">
                            <a16:creationId xmlns:a16="http://schemas.microsoft.com/office/drawing/2014/main" id="{4AF04171-A9C4-4A20-AB0F-6CCB2D727483}"/>
                          </a:ext>
                        </a:extLst>
                      </p:cNvPr>
                      <p:cNvPicPr>
                        <a:picLocks noChangeAspect="1" noChangeArrowheads="1"/>
                      </p:cNvPicPr>
                      <p:nvPr/>
                    </p:nvPicPr>
                    <p:blipFill>
                      <a:blip r:embed="rId7">
                        <a:lum bright="-4000" contrast="8000"/>
                        <a:extLst>
                          <a:ext uri="{28A0092B-C50C-407E-A947-70E740481C1C}">
                            <a14:useLocalDpi xmlns:a14="http://schemas.microsoft.com/office/drawing/2010/main" val="0"/>
                          </a:ext>
                        </a:extLst>
                      </a:blip>
                      <a:srcRect/>
                      <a:stretch>
                        <a:fillRect/>
                      </a:stretch>
                    </p:blipFill>
                    <p:spPr bwMode="auto">
                      <a:xfrm>
                        <a:off x="5203116" y="3508191"/>
                        <a:ext cx="2871406" cy="2214097"/>
                      </a:xfrm>
                      <a:prstGeom prst="rect">
                        <a:avLst/>
                      </a:prstGeom>
                      <a:noFill/>
                    </p:spPr>
                  </p:pic>
                </p:oleObj>
              </mc:Fallback>
            </mc:AlternateContent>
          </a:graphicData>
        </a:graphic>
      </p:graphicFrame>
      <p:graphicFrame>
        <p:nvGraphicFramePr>
          <p:cNvPr id="66" name="Object 65">
            <a:extLst>
              <a:ext uri="{FF2B5EF4-FFF2-40B4-BE49-F238E27FC236}">
                <a16:creationId xmlns:a16="http://schemas.microsoft.com/office/drawing/2014/main" id="{DF5DA5C1-E3D5-4712-BD4B-3476C9759CC6}"/>
              </a:ext>
            </a:extLst>
          </p:cNvPr>
          <p:cNvGraphicFramePr>
            <a:graphicFrameLocks noChangeAspect="1"/>
          </p:cNvGraphicFramePr>
          <p:nvPr>
            <p:extLst>
              <p:ext uri="{D42A27DB-BD31-4B8C-83A1-F6EECF244321}">
                <p14:modId xmlns:p14="http://schemas.microsoft.com/office/powerpoint/2010/main" val="2225085257"/>
              </p:ext>
            </p:extLst>
          </p:nvPr>
        </p:nvGraphicFramePr>
        <p:xfrm>
          <a:off x="9040840" y="3496735"/>
          <a:ext cx="2877863" cy="2227635"/>
        </p:xfrm>
        <a:graphic>
          <a:graphicData uri="http://schemas.openxmlformats.org/presentationml/2006/ole">
            <mc:AlternateContent xmlns:mc="http://schemas.openxmlformats.org/markup-compatibility/2006">
              <mc:Choice xmlns:v="urn:schemas-microsoft-com:vml" Requires="v">
                <p:oleObj name="Bitmap Image" r:id="rId8" imgW="2057143" imgH="1580952" progId="Paint.Picture">
                  <p:embed/>
                </p:oleObj>
              </mc:Choice>
              <mc:Fallback>
                <p:oleObj name="Bitmap Image" r:id="rId8" imgW="2057143" imgH="1580952" progId="Paint.Picture">
                  <p:embed/>
                  <p:pic>
                    <p:nvPicPr>
                      <p:cNvPr id="66" name="Object 65">
                        <a:extLst>
                          <a:ext uri="{FF2B5EF4-FFF2-40B4-BE49-F238E27FC236}">
                            <a16:creationId xmlns:a16="http://schemas.microsoft.com/office/drawing/2014/main" id="{DF5DA5C1-E3D5-4712-BD4B-3476C9759CC6}"/>
                          </a:ext>
                        </a:extLst>
                      </p:cNvPr>
                      <p:cNvPicPr>
                        <a:picLocks noChangeAspect="1" noChangeArrowheads="1"/>
                      </p:cNvPicPr>
                      <p:nvPr/>
                    </p:nvPicPr>
                    <p:blipFill>
                      <a:blip r:embed="rId9">
                        <a:lum bright="20000" contrast="20000"/>
                        <a:extLst>
                          <a:ext uri="{28A0092B-C50C-407E-A947-70E740481C1C}">
                            <a14:useLocalDpi xmlns:a14="http://schemas.microsoft.com/office/drawing/2010/main" val="0"/>
                          </a:ext>
                        </a:extLst>
                      </a:blip>
                      <a:srcRect/>
                      <a:stretch>
                        <a:fillRect/>
                      </a:stretch>
                    </p:blipFill>
                    <p:spPr bwMode="auto">
                      <a:xfrm>
                        <a:off x="9040840" y="3496735"/>
                        <a:ext cx="2877863" cy="2227635"/>
                      </a:xfrm>
                      <a:prstGeom prst="rect">
                        <a:avLst/>
                      </a:prstGeom>
                      <a:noFill/>
                    </p:spPr>
                  </p:pic>
                </p:oleObj>
              </mc:Fallback>
            </mc:AlternateContent>
          </a:graphicData>
        </a:graphic>
      </p:graphicFrame>
      <p:sp>
        <p:nvSpPr>
          <p:cNvPr id="70" name="Rectangle 8">
            <a:extLst>
              <a:ext uri="{FF2B5EF4-FFF2-40B4-BE49-F238E27FC236}">
                <a16:creationId xmlns:a16="http://schemas.microsoft.com/office/drawing/2014/main" id="{99016EF8-F624-4E9C-AD66-AC2F04D47B32}"/>
              </a:ext>
            </a:extLst>
          </p:cNvPr>
          <p:cNvSpPr>
            <a:spLocks noChangeArrowheads="1"/>
          </p:cNvSpPr>
          <p:nvPr/>
        </p:nvSpPr>
        <p:spPr bwMode="auto">
          <a:xfrm>
            <a:off x="25418" y="286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9">
            <a:extLst>
              <a:ext uri="{FF2B5EF4-FFF2-40B4-BE49-F238E27FC236}">
                <a16:creationId xmlns:a16="http://schemas.microsoft.com/office/drawing/2014/main" id="{AA575287-4B6F-44B8-B2E9-191A529A334C}"/>
              </a:ext>
            </a:extLst>
          </p:cNvPr>
          <p:cNvSpPr>
            <a:spLocks noChangeArrowheads="1"/>
          </p:cNvSpPr>
          <p:nvPr/>
        </p:nvSpPr>
        <p:spPr bwMode="auto">
          <a:xfrm>
            <a:off x="0" y="2286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482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D7747-6A40-42BA-BD59-46938492F9B2}"/>
              </a:ext>
            </a:extLst>
          </p:cNvPr>
          <p:cNvSpPr>
            <a:spLocks noGrp="1"/>
          </p:cNvSpPr>
          <p:nvPr>
            <p:ph type="sldNum" sz="quarter" idx="12"/>
          </p:nvPr>
        </p:nvSpPr>
        <p:spPr/>
        <p:txBody>
          <a:bodyPr/>
          <a:lstStyle/>
          <a:p>
            <a:fld id="{6D22F896-40B5-4ADD-8801-0D06FADFA095}" type="slidenum">
              <a:rPr lang="en-US" smtClean="0"/>
              <a:t>65</a:t>
            </a:fld>
            <a:endParaRPr lang="en-US" dirty="0"/>
          </a:p>
        </p:txBody>
      </p:sp>
      <p:sp>
        <p:nvSpPr>
          <p:cNvPr id="3" name="TextBox 2">
            <a:extLst>
              <a:ext uri="{FF2B5EF4-FFF2-40B4-BE49-F238E27FC236}">
                <a16:creationId xmlns:a16="http://schemas.microsoft.com/office/drawing/2014/main" id="{394430E7-3ED3-4573-A749-482CD789D3A1}"/>
              </a:ext>
            </a:extLst>
          </p:cNvPr>
          <p:cNvSpPr txBox="1"/>
          <p:nvPr/>
        </p:nvSpPr>
        <p:spPr>
          <a:xfrm>
            <a:off x="2624219" y="1572768"/>
            <a:ext cx="6943561" cy="2185214"/>
          </a:xfrm>
          <a:prstGeom prst="rect">
            <a:avLst/>
          </a:prstGeom>
          <a:solidFill>
            <a:srgbClr val="F8C690"/>
          </a:solidFill>
          <a:ln w="57150">
            <a:solidFill>
              <a:schemeClr val="accent4">
                <a:lumMod val="75000"/>
              </a:schemeClr>
            </a:solidFill>
          </a:ln>
        </p:spPr>
        <p:txBody>
          <a:bodyPr wrap="square" rtlCol="0">
            <a:spAutoFit/>
          </a:bodyPr>
          <a:lstStyle/>
          <a:p>
            <a:pPr algn="ctr"/>
            <a:endParaRPr lang="en-US" sz="1400" dirty="0">
              <a:latin typeface="Castellar" panose="020A0402060406010301" pitchFamily="18" charset="0"/>
            </a:endParaRPr>
          </a:p>
          <a:p>
            <a:pPr algn="ctr"/>
            <a:r>
              <a:rPr lang="en-US" sz="5400" dirty="0">
                <a:latin typeface="Castellar" panose="020A0402060406010301" pitchFamily="18" charset="0"/>
              </a:rPr>
              <a:t>SUPRASTERNAL</a:t>
            </a:r>
          </a:p>
          <a:p>
            <a:pPr algn="ctr"/>
            <a:r>
              <a:rPr lang="en-US" sz="5400" dirty="0">
                <a:latin typeface="Castellar" panose="020A0402060406010301" pitchFamily="18" charset="0"/>
              </a:rPr>
              <a:t>LAX &amp; SAX</a:t>
            </a:r>
          </a:p>
          <a:p>
            <a:pPr algn="ctr"/>
            <a:endParaRPr lang="en-US" sz="1400" dirty="0">
              <a:latin typeface="Castellar" panose="020A0402060406010301" pitchFamily="18" charset="0"/>
            </a:endParaRPr>
          </a:p>
        </p:txBody>
      </p:sp>
    </p:spTree>
    <p:extLst>
      <p:ext uri="{BB962C8B-B14F-4D97-AF65-F5344CB8AC3E}">
        <p14:creationId xmlns:p14="http://schemas.microsoft.com/office/powerpoint/2010/main" val="3625816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66</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591389828"/>
              </p:ext>
            </p:extLst>
          </p:nvPr>
        </p:nvGraphicFramePr>
        <p:xfrm>
          <a:off x="0" y="206351"/>
          <a:ext cx="12192000" cy="4389120"/>
        </p:xfrm>
        <a:graphic>
          <a:graphicData uri="http://schemas.openxmlformats.org/drawingml/2006/table">
            <a:tbl>
              <a:tblPr firstRow="1" bandRow="1">
                <a:tableStyleId>{5C22544A-7EE6-4342-B048-85BDC9FD1C3A}</a:tableStyleId>
              </a:tblPr>
              <a:tblGrid>
                <a:gridCol w="1714500">
                  <a:extLst>
                    <a:ext uri="{9D8B030D-6E8A-4147-A177-3AD203B41FA5}">
                      <a16:colId xmlns:a16="http://schemas.microsoft.com/office/drawing/2014/main" val="3969356882"/>
                    </a:ext>
                  </a:extLst>
                </a:gridCol>
                <a:gridCol w="2936631">
                  <a:extLst>
                    <a:ext uri="{9D8B030D-6E8A-4147-A177-3AD203B41FA5}">
                      <a16:colId xmlns:a16="http://schemas.microsoft.com/office/drawing/2014/main" val="1425804619"/>
                    </a:ext>
                  </a:extLst>
                </a:gridCol>
                <a:gridCol w="7540869">
                  <a:extLst>
                    <a:ext uri="{9D8B030D-6E8A-4147-A177-3AD203B41FA5}">
                      <a16:colId xmlns:a16="http://schemas.microsoft.com/office/drawing/2014/main" val="2274368862"/>
                    </a:ext>
                  </a:extLst>
                </a:gridCol>
              </a:tblGrid>
              <a:tr h="348383">
                <a:tc gridSpan="3">
                  <a:txBody>
                    <a:bodyPr/>
                    <a:lstStyle/>
                    <a:p>
                      <a:r>
                        <a:rPr lang="en-US" sz="3200" b="0" dirty="0">
                          <a:solidFill>
                            <a:srgbClr val="7030A0"/>
                          </a:solidFill>
                          <a:latin typeface="+mj-lt"/>
                        </a:rPr>
                        <a:t>SUPRASTERNAL WINDOW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C690"/>
                    </a:solidFill>
                  </a:tcPr>
                </a:tc>
                <a:tc hMerge="1">
                  <a:txBody>
                    <a:bodyPr/>
                    <a:lstStyle/>
                    <a:p>
                      <a:endParaRPr lang="en-US" sz="2000" b="0" dirty="0"/>
                    </a:p>
                  </a:txBody>
                  <a:tcPr>
                    <a:solidFill>
                      <a:schemeClr val="accent6">
                        <a:lumMod val="75000"/>
                      </a:schemeClr>
                    </a:solidFill>
                  </a:tcPr>
                </a:tc>
                <a:tc hMerge="1">
                  <a:txBody>
                    <a:bodyPr/>
                    <a:lstStyle/>
                    <a:p>
                      <a:endParaRPr lang="en-US" sz="2000" b="0" dirty="0"/>
                    </a:p>
                  </a:txBody>
                  <a:tcPr>
                    <a:solidFill>
                      <a:schemeClr val="accent6">
                        <a:lumMod val="75000"/>
                      </a:schemeClr>
                    </a:solidFill>
                  </a:tcPr>
                </a:tc>
                <a:extLst>
                  <a:ext uri="{0D108BD9-81ED-4DB2-BD59-A6C34878D82A}">
                    <a16:rowId xmlns:a16="http://schemas.microsoft.com/office/drawing/2014/main" val="1591823699"/>
                  </a:ext>
                </a:extLst>
              </a:tr>
              <a:tr h="363966">
                <a:tc>
                  <a:txBody>
                    <a:bodyPr/>
                    <a:lstStyle/>
                    <a:p>
                      <a:r>
                        <a:rPr lang="en-US" sz="2000" b="0" dirty="0">
                          <a:solidFill>
                            <a:schemeClr val="bg1"/>
                          </a:solidFill>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solidFill>
                            <a:schemeClr val="bg1"/>
                          </a:solidFill>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solidFill>
                            <a:schemeClr val="bg1"/>
                          </a:solidFill>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250070">
                <a:tc>
                  <a:txBody>
                    <a:bodyPr/>
                    <a:lstStyle/>
                    <a:p>
                      <a:r>
                        <a:rPr lang="en-US" sz="2400" dirty="0">
                          <a:latin typeface="+mj-lt"/>
                        </a:rPr>
                        <a:t>SUPRA LAX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75) LAX of AAO, AO arch      </a:t>
                      </a:r>
                    </a:p>
                    <a:p>
                      <a:r>
                        <a:rPr lang="en-US" sz="2000" kern="1200" dirty="0">
                          <a:solidFill>
                            <a:schemeClr val="dk1"/>
                          </a:solidFill>
                          <a:effectLst/>
                          <a:latin typeface="+mn-lt"/>
                          <a:ea typeface="+mn-ea"/>
                          <a:cs typeface="+mn-cs"/>
                        </a:rPr>
                        <a:t>       &amp; thoracic DAO</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pPr>
                      <a:r>
                        <a:rPr lang="en-US" sz="2000" kern="1200" dirty="0">
                          <a:solidFill>
                            <a:schemeClr val="dk1"/>
                          </a:solidFill>
                          <a:effectLst/>
                          <a:latin typeface="+mn-lt"/>
                          <a:ea typeface="+mn-ea"/>
                          <a:cs typeface="+mn-cs"/>
                        </a:rPr>
                        <a:t>SAX of RPA</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76) Doppler sweep</a:t>
                      </a:r>
                    </a:p>
                    <a:p>
                      <a:endParaRPr lang="en-US" sz="2000" kern="1200" dirty="0">
                        <a:solidFill>
                          <a:schemeClr val="dk1"/>
                        </a:solidFill>
                        <a:effectLst/>
                        <a:latin typeface="+mn-lt"/>
                        <a:ea typeface="+mn-ea"/>
                        <a:cs typeface="+mn-cs"/>
                      </a:endParaRP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AAO </a:t>
                      </a: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AO arch</a:t>
                      </a:r>
                    </a:p>
                    <a:p>
                      <a:pPr marL="573088" indent="-287338">
                        <a:buFont typeface="Arial" panose="020B0604020202020204" pitchFamily="34" charset="0"/>
                        <a:buChar char="•"/>
                        <a:tabLst>
                          <a:tab pos="628650" algn="l"/>
                        </a:tabLst>
                      </a:pPr>
                      <a:r>
                        <a:rPr lang="en-US" sz="2000" kern="1200" dirty="0">
                          <a:solidFill>
                            <a:schemeClr val="dk1"/>
                          </a:solidFill>
                          <a:effectLst/>
                          <a:latin typeface="+mn-lt"/>
                          <a:ea typeface="+mn-ea"/>
                          <a:cs typeface="+mn-cs"/>
                        </a:rPr>
                        <a:t>thoracic DAO </a:t>
                      </a:r>
                    </a:p>
                    <a:p>
                      <a:r>
                        <a:rPr lang="en-US" sz="1800" kern="1200" dirty="0">
                          <a:solidFill>
                            <a:schemeClr val="dk1"/>
                          </a:solidFill>
                          <a:effectLst/>
                          <a:latin typeface="+mn-lt"/>
                          <a:ea typeface="+mn-ea"/>
                          <a:cs typeface="+mn-cs"/>
                        </a:rPr>
                        <a:t>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6386" y="520784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230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976329" y="47856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7FCA80A1-231C-4BDD-B93C-96CFDD177F96}"/>
              </a:ext>
            </a:extLst>
          </p:cNvPr>
          <p:cNvSpPr>
            <a:spLocks noChangeArrowheads="1"/>
          </p:cNvSpPr>
          <p:nvPr/>
        </p:nvSpPr>
        <p:spPr bwMode="auto">
          <a:xfrm>
            <a:off x="4905981" y="19229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174F4738-D4FC-4839-836A-C4DE1EBBAC49}"/>
              </a:ext>
            </a:extLst>
          </p:cNvPr>
          <p:cNvSpPr>
            <a:spLocks noChangeArrowheads="1"/>
          </p:cNvSpPr>
          <p:nvPr/>
        </p:nvSpPr>
        <p:spPr bwMode="auto">
          <a:xfrm>
            <a:off x="7715856" y="28866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BD1F81A9-5683-4C36-B835-33100D54729C}"/>
              </a:ext>
            </a:extLst>
          </p:cNvPr>
          <p:cNvGraphicFramePr>
            <a:graphicFrameLocks noChangeAspect="1"/>
          </p:cNvGraphicFramePr>
          <p:nvPr>
            <p:extLst>
              <p:ext uri="{D42A27DB-BD31-4B8C-83A1-F6EECF244321}">
                <p14:modId xmlns:p14="http://schemas.microsoft.com/office/powerpoint/2010/main" val="3887285549"/>
              </p:ext>
            </p:extLst>
          </p:nvPr>
        </p:nvGraphicFramePr>
        <p:xfrm>
          <a:off x="9042416" y="1591620"/>
          <a:ext cx="2881219" cy="2353671"/>
        </p:xfrm>
        <a:graphic>
          <a:graphicData uri="http://schemas.openxmlformats.org/presentationml/2006/ole">
            <mc:AlternateContent xmlns:mc="http://schemas.openxmlformats.org/markup-compatibility/2006">
              <mc:Choice xmlns:v="urn:schemas-microsoft-com:vml" Requires="v">
                <p:oleObj name="Bitmap Image" r:id="rId2" imgW="4676190" imgH="3877216" progId="Paint.Picture">
                  <p:embed/>
                </p:oleObj>
              </mc:Choice>
              <mc:Fallback>
                <p:oleObj name="Bitmap Image" r:id="rId2" imgW="4676190" imgH="3877216" progId="Paint.Picture">
                  <p:embed/>
                  <p:pic>
                    <p:nvPicPr>
                      <p:cNvPr id="62" name="Object 61">
                        <a:extLst>
                          <a:ext uri="{FF2B5EF4-FFF2-40B4-BE49-F238E27FC236}">
                            <a16:creationId xmlns:a16="http://schemas.microsoft.com/office/drawing/2014/main" id="{BD1F81A9-5683-4C36-B835-33100D54729C}"/>
                          </a:ext>
                        </a:extLst>
                      </p:cNvPr>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9042416" y="1591620"/>
                        <a:ext cx="2881219" cy="2353671"/>
                      </a:xfrm>
                      <a:prstGeom prst="rect">
                        <a:avLst/>
                      </a:prstGeom>
                      <a:noFill/>
                    </p:spPr>
                  </p:pic>
                </p:oleObj>
              </mc:Fallback>
            </mc:AlternateContent>
          </a:graphicData>
        </a:graphic>
      </p:graphicFrame>
      <p:sp>
        <p:nvSpPr>
          <p:cNvPr id="73" name="Rectangle 10">
            <a:extLst>
              <a:ext uri="{FF2B5EF4-FFF2-40B4-BE49-F238E27FC236}">
                <a16:creationId xmlns:a16="http://schemas.microsoft.com/office/drawing/2014/main" id="{B4938312-8F56-4B3B-B572-51CAAEB0B6F0}"/>
              </a:ext>
            </a:extLst>
          </p:cNvPr>
          <p:cNvSpPr>
            <a:spLocks noChangeArrowheads="1"/>
          </p:cNvSpPr>
          <p:nvPr/>
        </p:nvSpPr>
        <p:spPr bwMode="auto">
          <a:xfrm>
            <a:off x="22313" y="3626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4" name="Rectangle 11">
            <a:extLst>
              <a:ext uri="{FF2B5EF4-FFF2-40B4-BE49-F238E27FC236}">
                <a16:creationId xmlns:a16="http://schemas.microsoft.com/office/drawing/2014/main" id="{B6704AB0-BB5B-4D00-B87C-9DAC7AC8D395}"/>
              </a:ext>
            </a:extLst>
          </p:cNvPr>
          <p:cNvSpPr>
            <a:spLocks noChangeArrowheads="1"/>
          </p:cNvSpPr>
          <p:nvPr/>
        </p:nvSpPr>
        <p:spPr bwMode="auto">
          <a:xfrm>
            <a:off x="0" y="1743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5" name="Rectangle 12">
            <a:extLst>
              <a:ext uri="{FF2B5EF4-FFF2-40B4-BE49-F238E27FC236}">
                <a16:creationId xmlns:a16="http://schemas.microsoft.com/office/drawing/2014/main" id="{97CC5491-4A4A-40C9-B3E1-0C56C447A57F}"/>
              </a:ext>
            </a:extLst>
          </p:cNvPr>
          <p:cNvSpPr>
            <a:spLocks noChangeArrowheads="1"/>
          </p:cNvSpPr>
          <p:nvPr/>
        </p:nvSpPr>
        <p:spPr bwMode="auto">
          <a:xfrm>
            <a:off x="0" y="3000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6" name="Rectangle 13">
            <a:extLst>
              <a:ext uri="{FF2B5EF4-FFF2-40B4-BE49-F238E27FC236}">
                <a16:creationId xmlns:a16="http://schemas.microsoft.com/office/drawing/2014/main" id="{B303CB24-3726-4A67-9A01-EA8EE4BD9580}"/>
              </a:ext>
            </a:extLst>
          </p:cNvPr>
          <p:cNvSpPr>
            <a:spLocks noChangeArrowheads="1"/>
          </p:cNvSpPr>
          <p:nvPr/>
        </p:nvSpPr>
        <p:spPr bwMode="auto">
          <a:xfrm>
            <a:off x="0" y="4305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14">
            <a:extLst>
              <a:ext uri="{FF2B5EF4-FFF2-40B4-BE49-F238E27FC236}">
                <a16:creationId xmlns:a16="http://schemas.microsoft.com/office/drawing/2014/main" id="{D6BFAD2F-9544-419B-99AD-9C811BA1D740}"/>
              </a:ext>
            </a:extLst>
          </p:cNvPr>
          <p:cNvSpPr>
            <a:spLocks noChangeArrowheads="1"/>
          </p:cNvSpPr>
          <p:nvPr/>
        </p:nvSpPr>
        <p:spPr bwMode="auto">
          <a:xfrm>
            <a:off x="-114274" y="57421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0" name="Picture 59">
            <a:extLst>
              <a:ext uri="{FF2B5EF4-FFF2-40B4-BE49-F238E27FC236}">
                <a16:creationId xmlns:a16="http://schemas.microsoft.com/office/drawing/2014/main" id="{C8B98C4C-F391-D547-8D75-49EC0A0CAD6C}"/>
              </a:ext>
            </a:extLst>
          </p:cNvPr>
          <p:cNvPicPr>
            <a:picLocks noChangeAspect="1"/>
          </p:cNvPicPr>
          <p:nvPr/>
        </p:nvPicPr>
        <p:blipFill>
          <a:blip r:embed="rId4"/>
          <a:stretch>
            <a:fillRect/>
          </a:stretch>
        </p:blipFill>
        <p:spPr>
          <a:xfrm>
            <a:off x="4928866" y="1589448"/>
            <a:ext cx="3872233" cy="2355608"/>
          </a:xfrm>
          <a:prstGeom prst="rect">
            <a:avLst/>
          </a:prstGeom>
        </p:spPr>
      </p:pic>
    </p:spTree>
    <p:extLst>
      <p:ext uri="{BB962C8B-B14F-4D97-AF65-F5344CB8AC3E}">
        <p14:creationId xmlns:p14="http://schemas.microsoft.com/office/powerpoint/2010/main" val="46842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67</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12157" y="5281593"/>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230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305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354399" y="49082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27787" y="47212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983804" y="48916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7FCA80A1-231C-4BDD-B93C-96CFDD177F96}"/>
              </a:ext>
            </a:extLst>
          </p:cNvPr>
          <p:cNvSpPr>
            <a:spLocks noChangeArrowheads="1"/>
          </p:cNvSpPr>
          <p:nvPr/>
        </p:nvSpPr>
        <p:spPr bwMode="auto">
          <a:xfrm>
            <a:off x="4905981" y="19229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174F4738-D4FC-4839-836A-C4DE1EBBAC49}"/>
              </a:ext>
            </a:extLst>
          </p:cNvPr>
          <p:cNvSpPr>
            <a:spLocks noChangeArrowheads="1"/>
          </p:cNvSpPr>
          <p:nvPr/>
        </p:nvSpPr>
        <p:spPr bwMode="auto">
          <a:xfrm>
            <a:off x="7715856" y="28866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4" name="Object 63">
            <a:extLst>
              <a:ext uri="{FF2B5EF4-FFF2-40B4-BE49-F238E27FC236}">
                <a16:creationId xmlns:a16="http://schemas.microsoft.com/office/drawing/2014/main" id="{62E24DB9-514D-4D79-A4D3-21667790D80F}"/>
              </a:ext>
            </a:extLst>
          </p:cNvPr>
          <p:cNvGraphicFramePr>
            <a:graphicFrameLocks noChangeAspect="1"/>
          </p:cNvGraphicFramePr>
          <p:nvPr>
            <p:extLst>
              <p:ext uri="{D42A27DB-BD31-4B8C-83A1-F6EECF244321}">
                <p14:modId xmlns:p14="http://schemas.microsoft.com/office/powerpoint/2010/main" val="760070768"/>
              </p:ext>
            </p:extLst>
          </p:nvPr>
        </p:nvGraphicFramePr>
        <p:xfrm>
          <a:off x="632344" y="2014593"/>
          <a:ext cx="2310603" cy="2163333"/>
        </p:xfrm>
        <a:graphic>
          <a:graphicData uri="http://schemas.openxmlformats.org/presentationml/2006/ole">
            <mc:AlternateContent xmlns:mc="http://schemas.openxmlformats.org/markup-compatibility/2006">
              <mc:Choice xmlns:v="urn:schemas-microsoft-com:vml" Requires="v">
                <p:oleObj name="Bitmap Image" r:id="rId3" imgW="4896000" imgH="4743360" progId="Paint.Picture">
                  <p:embed/>
                </p:oleObj>
              </mc:Choice>
              <mc:Fallback>
                <p:oleObj name="Bitmap Image" r:id="rId3" imgW="4896000" imgH="4743360" progId="Paint.Picture">
                  <p:embed/>
                  <p:pic>
                    <p:nvPicPr>
                      <p:cNvPr id="64" name="Object 63">
                        <a:extLst>
                          <a:ext uri="{FF2B5EF4-FFF2-40B4-BE49-F238E27FC236}">
                            <a16:creationId xmlns:a16="http://schemas.microsoft.com/office/drawing/2014/main" id="{62E24DB9-514D-4D79-A4D3-21667790D80F}"/>
                          </a:ext>
                        </a:extLst>
                      </p:cNvPr>
                      <p:cNvPicPr>
                        <a:picLocks noChangeAspect="1" noChangeArrowheads="1"/>
                      </p:cNvPicPr>
                      <p:nvPr/>
                    </p:nvPicPr>
                    <p:blipFill>
                      <a:blip r:embed="rId4">
                        <a:lum bright="20000" contrast="20000"/>
                      </a:blip>
                      <a:srcRect/>
                      <a:stretch>
                        <a:fillRect/>
                      </a:stretch>
                    </p:blipFill>
                    <p:spPr bwMode="auto">
                      <a:xfrm>
                        <a:off x="632344" y="2014593"/>
                        <a:ext cx="2310603" cy="2163333"/>
                      </a:xfrm>
                      <a:prstGeom prst="rect">
                        <a:avLst/>
                      </a:prstGeom>
                      <a:noFill/>
                    </p:spPr>
                  </p:pic>
                </p:oleObj>
              </mc:Fallback>
            </mc:AlternateContent>
          </a:graphicData>
        </a:graphic>
      </p:graphicFrame>
      <p:graphicFrame>
        <p:nvGraphicFramePr>
          <p:cNvPr id="65" name="Object 64">
            <a:extLst>
              <a:ext uri="{FF2B5EF4-FFF2-40B4-BE49-F238E27FC236}">
                <a16:creationId xmlns:a16="http://schemas.microsoft.com/office/drawing/2014/main" id="{9B042C7B-2AE5-40A8-93C4-72F4DCDF2E84}"/>
              </a:ext>
            </a:extLst>
          </p:cNvPr>
          <p:cNvGraphicFramePr>
            <a:graphicFrameLocks noChangeAspect="1"/>
          </p:cNvGraphicFramePr>
          <p:nvPr>
            <p:extLst>
              <p:ext uri="{D42A27DB-BD31-4B8C-83A1-F6EECF244321}">
                <p14:modId xmlns:p14="http://schemas.microsoft.com/office/powerpoint/2010/main" val="3781069049"/>
              </p:ext>
            </p:extLst>
          </p:nvPr>
        </p:nvGraphicFramePr>
        <p:xfrm>
          <a:off x="3102213" y="2023072"/>
          <a:ext cx="1579872" cy="2161012"/>
        </p:xfrm>
        <a:graphic>
          <a:graphicData uri="http://schemas.openxmlformats.org/presentationml/2006/ole">
            <mc:AlternateContent xmlns:mc="http://schemas.openxmlformats.org/markup-compatibility/2006">
              <mc:Choice xmlns:v="urn:schemas-microsoft-com:vml" Requires="v">
                <p:oleObj name="Bitmap Image" r:id="rId5" imgW="4981680" imgH="6524640" progId="Paint.Picture">
                  <p:embed/>
                </p:oleObj>
              </mc:Choice>
              <mc:Fallback>
                <p:oleObj name="Bitmap Image" r:id="rId5" imgW="4981680" imgH="6524640" progId="Paint.Picture">
                  <p:embed/>
                  <p:pic>
                    <p:nvPicPr>
                      <p:cNvPr id="65" name="Object 64">
                        <a:extLst>
                          <a:ext uri="{FF2B5EF4-FFF2-40B4-BE49-F238E27FC236}">
                            <a16:creationId xmlns:a16="http://schemas.microsoft.com/office/drawing/2014/main" id="{9B042C7B-2AE5-40A8-93C4-72F4DCDF2E84}"/>
                          </a:ext>
                        </a:extLst>
                      </p:cNvPr>
                      <p:cNvPicPr>
                        <a:picLocks noChangeAspect="1" noChangeArrowheads="1"/>
                      </p:cNvPicPr>
                      <p:nvPr/>
                    </p:nvPicPr>
                    <p:blipFill>
                      <a:blip r:embed="rId6"/>
                      <a:srcRect/>
                      <a:stretch>
                        <a:fillRect/>
                      </a:stretch>
                    </p:blipFill>
                    <p:spPr bwMode="auto">
                      <a:xfrm>
                        <a:off x="3102213" y="2023072"/>
                        <a:ext cx="1579872" cy="2161012"/>
                      </a:xfrm>
                      <a:prstGeom prst="rect">
                        <a:avLst/>
                      </a:prstGeom>
                      <a:noFill/>
                    </p:spPr>
                  </p:pic>
                </p:oleObj>
              </mc:Fallback>
            </mc:AlternateContent>
          </a:graphicData>
        </a:graphic>
      </p:graphicFrame>
      <p:graphicFrame>
        <p:nvGraphicFramePr>
          <p:cNvPr id="66" name="Object 65">
            <a:extLst>
              <a:ext uri="{FF2B5EF4-FFF2-40B4-BE49-F238E27FC236}">
                <a16:creationId xmlns:a16="http://schemas.microsoft.com/office/drawing/2014/main" id="{FE6B21D6-E008-445E-B214-357FBB49B2F9}"/>
              </a:ext>
            </a:extLst>
          </p:cNvPr>
          <p:cNvGraphicFramePr>
            <a:graphicFrameLocks noChangeAspect="1"/>
          </p:cNvGraphicFramePr>
          <p:nvPr>
            <p:extLst>
              <p:ext uri="{D42A27DB-BD31-4B8C-83A1-F6EECF244321}">
                <p14:modId xmlns:p14="http://schemas.microsoft.com/office/powerpoint/2010/main" val="197141306"/>
              </p:ext>
            </p:extLst>
          </p:nvPr>
        </p:nvGraphicFramePr>
        <p:xfrm>
          <a:off x="5195058" y="2023072"/>
          <a:ext cx="2146377" cy="2146377"/>
        </p:xfrm>
        <a:graphic>
          <a:graphicData uri="http://schemas.openxmlformats.org/presentationml/2006/ole">
            <mc:AlternateContent xmlns:mc="http://schemas.openxmlformats.org/markup-compatibility/2006">
              <mc:Choice xmlns:v="urn:schemas-microsoft-com:vml" Requires="v">
                <p:oleObj name="Bitmap Image" r:id="rId7" imgW="4514286" imgH="4466667" progId="Paint.Picture">
                  <p:embed/>
                </p:oleObj>
              </mc:Choice>
              <mc:Fallback>
                <p:oleObj name="Bitmap Image" r:id="rId7" imgW="4514286" imgH="4466667" progId="Paint.Picture">
                  <p:embed/>
                  <p:pic>
                    <p:nvPicPr>
                      <p:cNvPr id="66" name="Object 65">
                        <a:extLst>
                          <a:ext uri="{FF2B5EF4-FFF2-40B4-BE49-F238E27FC236}">
                            <a16:creationId xmlns:a16="http://schemas.microsoft.com/office/drawing/2014/main" id="{FE6B21D6-E008-445E-B214-357FBB49B2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058" y="2023072"/>
                        <a:ext cx="2146377" cy="2146377"/>
                      </a:xfrm>
                      <a:prstGeom prst="rect">
                        <a:avLst/>
                      </a:prstGeom>
                      <a:noFill/>
                    </p:spPr>
                  </p:pic>
                </p:oleObj>
              </mc:Fallback>
            </mc:AlternateContent>
          </a:graphicData>
        </a:graphic>
      </p:graphicFrame>
      <p:graphicFrame>
        <p:nvGraphicFramePr>
          <p:cNvPr id="70" name="Object 69">
            <a:extLst>
              <a:ext uri="{FF2B5EF4-FFF2-40B4-BE49-F238E27FC236}">
                <a16:creationId xmlns:a16="http://schemas.microsoft.com/office/drawing/2014/main" id="{F700FE54-0FDD-45D5-94C0-B7352051EFF4}"/>
              </a:ext>
            </a:extLst>
          </p:cNvPr>
          <p:cNvGraphicFramePr>
            <a:graphicFrameLocks noChangeAspect="1"/>
          </p:cNvGraphicFramePr>
          <p:nvPr>
            <p:extLst>
              <p:ext uri="{D42A27DB-BD31-4B8C-83A1-F6EECF244321}">
                <p14:modId xmlns:p14="http://schemas.microsoft.com/office/powerpoint/2010/main" val="2578992778"/>
              </p:ext>
            </p:extLst>
          </p:nvPr>
        </p:nvGraphicFramePr>
        <p:xfrm>
          <a:off x="7883787" y="2020482"/>
          <a:ext cx="1867196" cy="2124899"/>
        </p:xfrm>
        <a:graphic>
          <a:graphicData uri="http://schemas.openxmlformats.org/presentationml/2006/ole">
            <mc:AlternateContent xmlns:mc="http://schemas.openxmlformats.org/markup-compatibility/2006">
              <mc:Choice xmlns:v="urn:schemas-microsoft-com:vml" Requires="v">
                <p:oleObj name="Bitmap Image" r:id="rId9" imgW="3191040" imgH="3409920" progId="Paint.Picture">
                  <p:embed/>
                </p:oleObj>
              </mc:Choice>
              <mc:Fallback>
                <p:oleObj name="Bitmap Image" r:id="rId9" imgW="3191040" imgH="3409920" progId="Paint.Picture">
                  <p:embed/>
                  <p:pic>
                    <p:nvPicPr>
                      <p:cNvPr id="70" name="Object 69">
                        <a:extLst>
                          <a:ext uri="{FF2B5EF4-FFF2-40B4-BE49-F238E27FC236}">
                            <a16:creationId xmlns:a16="http://schemas.microsoft.com/office/drawing/2014/main" id="{F700FE54-0FDD-45D5-94C0-B7352051EFF4}"/>
                          </a:ext>
                        </a:extLst>
                      </p:cNvPr>
                      <p:cNvPicPr>
                        <a:picLocks noChangeAspect="1" noChangeArrowheads="1"/>
                      </p:cNvPicPr>
                      <p:nvPr/>
                    </p:nvPicPr>
                    <p:blipFill>
                      <a:blip r:embed="rId10"/>
                      <a:srcRect/>
                      <a:stretch>
                        <a:fillRect/>
                      </a:stretch>
                    </p:blipFill>
                    <p:spPr bwMode="auto">
                      <a:xfrm>
                        <a:off x="7883787" y="2020482"/>
                        <a:ext cx="1867196" cy="2124899"/>
                      </a:xfrm>
                      <a:prstGeom prst="rect">
                        <a:avLst/>
                      </a:prstGeom>
                      <a:noFill/>
                    </p:spPr>
                  </p:pic>
                </p:oleObj>
              </mc:Fallback>
            </mc:AlternateContent>
          </a:graphicData>
        </a:graphic>
      </p:graphicFrame>
      <p:graphicFrame>
        <p:nvGraphicFramePr>
          <p:cNvPr id="72" name="Object 71">
            <a:extLst>
              <a:ext uri="{FF2B5EF4-FFF2-40B4-BE49-F238E27FC236}">
                <a16:creationId xmlns:a16="http://schemas.microsoft.com/office/drawing/2014/main" id="{C698DB2D-E7AC-400A-B9F5-9E2ED23DED43}"/>
              </a:ext>
            </a:extLst>
          </p:cNvPr>
          <p:cNvGraphicFramePr>
            <a:graphicFrameLocks noChangeAspect="1"/>
          </p:cNvGraphicFramePr>
          <p:nvPr>
            <p:extLst>
              <p:ext uri="{D42A27DB-BD31-4B8C-83A1-F6EECF244321}">
                <p14:modId xmlns:p14="http://schemas.microsoft.com/office/powerpoint/2010/main" val="870110957"/>
              </p:ext>
            </p:extLst>
          </p:nvPr>
        </p:nvGraphicFramePr>
        <p:xfrm>
          <a:off x="9918914" y="2027000"/>
          <a:ext cx="1621463" cy="2103085"/>
        </p:xfrm>
        <a:graphic>
          <a:graphicData uri="http://schemas.openxmlformats.org/presentationml/2006/ole">
            <mc:AlternateContent xmlns:mc="http://schemas.openxmlformats.org/markup-compatibility/2006">
              <mc:Choice xmlns:v="urn:schemas-microsoft-com:vml" Requires="v">
                <p:oleObj name="Bitmap Image" r:id="rId11" imgW="3209524" imgH="4277322" progId="Paint.Picture">
                  <p:embed/>
                </p:oleObj>
              </mc:Choice>
              <mc:Fallback>
                <p:oleObj name="Bitmap Image" r:id="rId11" imgW="3209524" imgH="4277322" progId="Paint.Picture">
                  <p:embed/>
                  <p:pic>
                    <p:nvPicPr>
                      <p:cNvPr id="72" name="Object 71">
                        <a:extLst>
                          <a:ext uri="{FF2B5EF4-FFF2-40B4-BE49-F238E27FC236}">
                            <a16:creationId xmlns:a16="http://schemas.microsoft.com/office/drawing/2014/main" id="{C698DB2D-E7AC-400A-B9F5-9E2ED23DED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18914" y="2027000"/>
                        <a:ext cx="1621463" cy="2103085"/>
                      </a:xfrm>
                      <a:prstGeom prst="rect">
                        <a:avLst/>
                      </a:prstGeom>
                      <a:noFill/>
                    </p:spPr>
                  </p:pic>
                </p:oleObj>
              </mc:Fallback>
            </mc:AlternateContent>
          </a:graphicData>
        </a:graphic>
      </p:graphicFrame>
      <p:sp>
        <p:nvSpPr>
          <p:cNvPr id="73" name="Rectangle 10">
            <a:extLst>
              <a:ext uri="{FF2B5EF4-FFF2-40B4-BE49-F238E27FC236}">
                <a16:creationId xmlns:a16="http://schemas.microsoft.com/office/drawing/2014/main" id="{B4938312-8F56-4B3B-B572-51CAAEB0B6F0}"/>
              </a:ext>
            </a:extLst>
          </p:cNvPr>
          <p:cNvSpPr>
            <a:spLocks noChangeArrowheads="1"/>
          </p:cNvSpPr>
          <p:nvPr/>
        </p:nvSpPr>
        <p:spPr bwMode="auto">
          <a:xfrm>
            <a:off x="22313" y="3626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4" name="Rectangle 11">
            <a:extLst>
              <a:ext uri="{FF2B5EF4-FFF2-40B4-BE49-F238E27FC236}">
                <a16:creationId xmlns:a16="http://schemas.microsoft.com/office/drawing/2014/main" id="{B6704AB0-BB5B-4D00-B87C-9DAC7AC8D395}"/>
              </a:ext>
            </a:extLst>
          </p:cNvPr>
          <p:cNvSpPr>
            <a:spLocks noChangeArrowheads="1"/>
          </p:cNvSpPr>
          <p:nvPr/>
        </p:nvSpPr>
        <p:spPr bwMode="auto">
          <a:xfrm>
            <a:off x="0" y="1743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5" name="Rectangle 12">
            <a:extLst>
              <a:ext uri="{FF2B5EF4-FFF2-40B4-BE49-F238E27FC236}">
                <a16:creationId xmlns:a16="http://schemas.microsoft.com/office/drawing/2014/main" id="{97CC5491-4A4A-40C9-B3E1-0C56C447A57F}"/>
              </a:ext>
            </a:extLst>
          </p:cNvPr>
          <p:cNvSpPr>
            <a:spLocks noChangeArrowheads="1"/>
          </p:cNvSpPr>
          <p:nvPr/>
        </p:nvSpPr>
        <p:spPr bwMode="auto">
          <a:xfrm>
            <a:off x="0" y="3000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6" name="Rectangle 13">
            <a:extLst>
              <a:ext uri="{FF2B5EF4-FFF2-40B4-BE49-F238E27FC236}">
                <a16:creationId xmlns:a16="http://schemas.microsoft.com/office/drawing/2014/main" id="{B303CB24-3726-4A67-9A01-EA8EE4BD9580}"/>
              </a:ext>
            </a:extLst>
          </p:cNvPr>
          <p:cNvSpPr>
            <a:spLocks noChangeArrowheads="1"/>
          </p:cNvSpPr>
          <p:nvPr/>
        </p:nvSpPr>
        <p:spPr bwMode="auto">
          <a:xfrm>
            <a:off x="0" y="4305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14">
            <a:extLst>
              <a:ext uri="{FF2B5EF4-FFF2-40B4-BE49-F238E27FC236}">
                <a16:creationId xmlns:a16="http://schemas.microsoft.com/office/drawing/2014/main" id="{D6BFAD2F-9544-419B-99AD-9C811BA1D740}"/>
              </a:ext>
            </a:extLst>
          </p:cNvPr>
          <p:cNvSpPr>
            <a:spLocks noChangeArrowheads="1"/>
          </p:cNvSpPr>
          <p:nvPr/>
        </p:nvSpPr>
        <p:spPr bwMode="auto">
          <a:xfrm>
            <a:off x="0" y="5610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TextBox 77">
            <a:extLst>
              <a:ext uri="{FF2B5EF4-FFF2-40B4-BE49-F238E27FC236}">
                <a16:creationId xmlns:a16="http://schemas.microsoft.com/office/drawing/2014/main" id="{F3D69584-B41F-4996-BD3F-95D8FC1B64C7}"/>
              </a:ext>
            </a:extLst>
          </p:cNvPr>
          <p:cNvSpPr txBox="1"/>
          <p:nvPr/>
        </p:nvSpPr>
        <p:spPr>
          <a:xfrm flipH="1">
            <a:off x="4436683" y="791905"/>
            <a:ext cx="3363260" cy="707886"/>
          </a:xfrm>
          <a:prstGeom prst="rect">
            <a:avLst/>
          </a:prstGeom>
          <a:solidFill>
            <a:srgbClr val="F8C690"/>
          </a:solid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is the normal velocity in the AO?</a:t>
            </a:r>
          </a:p>
        </p:txBody>
      </p:sp>
    </p:spTree>
    <p:extLst>
      <p:ext uri="{BB962C8B-B14F-4D97-AF65-F5344CB8AC3E}">
        <p14:creationId xmlns:p14="http://schemas.microsoft.com/office/powerpoint/2010/main" val="1038721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68</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53893254"/>
              </p:ext>
            </p:extLst>
          </p:nvPr>
        </p:nvGraphicFramePr>
        <p:xfrm>
          <a:off x="4805" y="1106454"/>
          <a:ext cx="12192000" cy="3461600"/>
        </p:xfrm>
        <a:graphic>
          <a:graphicData uri="http://schemas.openxmlformats.org/drawingml/2006/table">
            <a:tbl>
              <a:tblPr firstRow="1" bandRow="1">
                <a:tableStyleId>{5C22544A-7EE6-4342-B048-85BDC9FD1C3A}</a:tableStyleId>
              </a:tblPr>
              <a:tblGrid>
                <a:gridCol w="1652545">
                  <a:extLst>
                    <a:ext uri="{9D8B030D-6E8A-4147-A177-3AD203B41FA5}">
                      <a16:colId xmlns:a16="http://schemas.microsoft.com/office/drawing/2014/main" val="3969356882"/>
                    </a:ext>
                  </a:extLst>
                </a:gridCol>
                <a:gridCol w="3090496">
                  <a:extLst>
                    <a:ext uri="{9D8B030D-6E8A-4147-A177-3AD203B41FA5}">
                      <a16:colId xmlns:a16="http://schemas.microsoft.com/office/drawing/2014/main" val="1425804619"/>
                    </a:ext>
                  </a:extLst>
                </a:gridCol>
                <a:gridCol w="7448959">
                  <a:extLst>
                    <a:ext uri="{9D8B030D-6E8A-4147-A177-3AD203B41FA5}">
                      <a16:colId xmlns:a16="http://schemas.microsoft.com/office/drawing/2014/main" val="2274368862"/>
                    </a:ext>
                  </a:extLst>
                </a:gridCol>
              </a:tblGrid>
              <a:tr h="282887">
                <a:tc>
                  <a:txBody>
                    <a:bodyPr/>
                    <a:lstStyle/>
                    <a:p>
                      <a:r>
                        <a:rPr lang="en-US" sz="2000" b="0" dirty="0">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3217943"/>
                  </a:ext>
                </a:extLst>
              </a:tr>
              <a:tr h="3065360">
                <a:tc>
                  <a:txBody>
                    <a:bodyPr/>
                    <a:lstStyle/>
                    <a:p>
                      <a:r>
                        <a:rPr lang="en-US" sz="2400" dirty="0">
                          <a:latin typeface="+mj-lt"/>
                        </a:rPr>
                        <a:t>SUPRA SAX</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000" kern="1200" dirty="0">
                          <a:solidFill>
                            <a:schemeClr val="dk1"/>
                          </a:solidFill>
                          <a:effectLst/>
                          <a:latin typeface="+mn-lt"/>
                          <a:ea typeface="+mn-ea"/>
                          <a:cs typeface="+mn-cs"/>
                        </a:rPr>
                        <a:t>77) SAX AO arch—many </a:t>
                      </a:r>
                    </a:p>
                    <a:p>
                      <a:r>
                        <a:rPr lang="en-US" sz="2000" kern="1200" dirty="0">
                          <a:solidFill>
                            <a:schemeClr val="dk1"/>
                          </a:solidFill>
                          <a:effectLst/>
                          <a:latin typeface="+mn-lt"/>
                          <a:ea typeface="+mn-ea"/>
                          <a:cs typeface="+mn-cs"/>
                        </a:rPr>
                        <a:t>       variations possible </a:t>
                      </a:r>
                    </a:p>
                    <a:p>
                      <a:endParaRPr lang="en-US" sz="2000" kern="1200" dirty="0">
                        <a:solidFill>
                          <a:schemeClr val="dk1"/>
                        </a:solidFill>
                        <a:effectLst/>
                        <a:latin typeface="+mn-lt"/>
                        <a:ea typeface="+mn-ea"/>
                        <a:cs typeface="+mn-cs"/>
                      </a:endParaRPr>
                    </a:p>
                    <a:p>
                      <a:pPr marL="457200" indent="-280988">
                        <a:buFont typeface="Arial" panose="020B0604020202020204" pitchFamily="34" charset="0"/>
                        <a:buChar char="•"/>
                      </a:pPr>
                      <a:r>
                        <a:rPr lang="en-US" sz="2000" kern="1200" dirty="0">
                          <a:solidFill>
                            <a:schemeClr val="dk1"/>
                          </a:solidFill>
                          <a:effectLst/>
                          <a:latin typeface="+mn-lt"/>
                          <a:ea typeface="+mn-ea"/>
                          <a:cs typeface="+mn-cs"/>
                        </a:rPr>
                        <a:t>LAX of RPA, SVC, left/right innominate vein &amp; PV4  </a:t>
                      </a:r>
                    </a:p>
                    <a:p>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78) Doppler as indicated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864814" y="510629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5F1D69EC-CD5E-4D19-B7A8-2AE644E414C8}"/>
              </a:ext>
            </a:extLst>
          </p:cNvPr>
          <p:cNvSpPr>
            <a:spLocks noChangeArrowheads="1"/>
          </p:cNvSpPr>
          <p:nvPr/>
        </p:nvSpPr>
        <p:spPr bwMode="auto">
          <a:xfrm>
            <a:off x="5176084" y="2400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 name="Object 51">
            <a:extLst>
              <a:ext uri="{FF2B5EF4-FFF2-40B4-BE49-F238E27FC236}">
                <a16:creationId xmlns:a16="http://schemas.microsoft.com/office/drawing/2014/main" id="{D21CAF8C-BD58-406B-A077-F6A60094B783}"/>
              </a:ext>
            </a:extLst>
          </p:cNvPr>
          <p:cNvGraphicFramePr>
            <a:graphicFrameLocks noChangeAspect="1"/>
          </p:cNvGraphicFramePr>
          <p:nvPr>
            <p:extLst>
              <p:ext uri="{D42A27DB-BD31-4B8C-83A1-F6EECF244321}">
                <p14:modId xmlns:p14="http://schemas.microsoft.com/office/powerpoint/2010/main" val="3187594488"/>
              </p:ext>
            </p:extLst>
          </p:nvPr>
        </p:nvGraphicFramePr>
        <p:xfrm>
          <a:off x="4903689" y="1702443"/>
          <a:ext cx="2200187" cy="2649205"/>
        </p:xfrm>
        <a:graphic>
          <a:graphicData uri="http://schemas.openxmlformats.org/presentationml/2006/ole">
            <mc:AlternateContent xmlns:mc="http://schemas.openxmlformats.org/markup-compatibility/2006">
              <mc:Choice xmlns:v="urn:schemas-microsoft-com:vml" Requires="v">
                <p:oleObj name="Bitmap Image" r:id="rId3" imgW="1219370" imgH="1448002" progId="Paint.Picture">
                  <p:embed/>
                </p:oleObj>
              </mc:Choice>
              <mc:Fallback>
                <p:oleObj name="Bitmap Image" r:id="rId3" imgW="1219370" imgH="1448002" progId="Paint.Picture">
                  <p:embed/>
                  <p:pic>
                    <p:nvPicPr>
                      <p:cNvPr id="52" name="Object 51">
                        <a:extLst>
                          <a:ext uri="{FF2B5EF4-FFF2-40B4-BE49-F238E27FC236}">
                            <a16:creationId xmlns:a16="http://schemas.microsoft.com/office/drawing/2014/main" id="{D21CAF8C-BD58-406B-A077-F6A60094B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3689" y="1702443"/>
                        <a:ext cx="2200187" cy="2649205"/>
                      </a:xfrm>
                      <a:prstGeom prst="rect">
                        <a:avLst/>
                      </a:prstGeom>
                      <a:noFill/>
                    </p:spPr>
                  </p:pic>
                </p:oleObj>
              </mc:Fallback>
            </mc:AlternateContent>
          </a:graphicData>
        </a:graphic>
      </p:graphicFrame>
      <p:sp>
        <p:nvSpPr>
          <p:cNvPr id="58" name="Rectangle 4">
            <a:extLst>
              <a:ext uri="{FF2B5EF4-FFF2-40B4-BE49-F238E27FC236}">
                <a16:creationId xmlns:a16="http://schemas.microsoft.com/office/drawing/2014/main" id="{A03E31A6-F0C1-4C27-81C3-E692BCB5AD23}"/>
              </a:ext>
            </a:extLst>
          </p:cNvPr>
          <p:cNvSpPr>
            <a:spLocks noChangeArrowheads="1"/>
          </p:cNvSpPr>
          <p:nvPr/>
        </p:nvSpPr>
        <p:spPr bwMode="auto">
          <a:xfrm>
            <a:off x="7035311" y="23380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778CC368-AED7-452F-8A8B-F024A6984D81}"/>
              </a:ext>
            </a:extLst>
          </p:cNvPr>
          <p:cNvGraphicFramePr>
            <a:graphicFrameLocks noChangeAspect="1"/>
          </p:cNvGraphicFramePr>
          <p:nvPr>
            <p:extLst>
              <p:ext uri="{D42A27DB-BD31-4B8C-83A1-F6EECF244321}">
                <p14:modId xmlns:p14="http://schemas.microsoft.com/office/powerpoint/2010/main" val="137979650"/>
              </p:ext>
            </p:extLst>
          </p:nvPr>
        </p:nvGraphicFramePr>
        <p:xfrm>
          <a:off x="7289284" y="1702443"/>
          <a:ext cx="2267393" cy="2661038"/>
        </p:xfrm>
        <a:graphic>
          <a:graphicData uri="http://schemas.openxmlformats.org/presentationml/2006/ole">
            <mc:AlternateContent xmlns:mc="http://schemas.openxmlformats.org/markup-compatibility/2006">
              <mc:Choice xmlns:v="urn:schemas-microsoft-com:vml" Requires="v">
                <p:oleObj name="Bitmap Image" r:id="rId5" imgW="3629160" imgH="4238640" progId="Paint.Picture">
                  <p:embed/>
                </p:oleObj>
              </mc:Choice>
              <mc:Fallback>
                <p:oleObj name="Bitmap Image" r:id="rId5" imgW="3629160" imgH="4238640" progId="Paint.Picture">
                  <p:embed/>
                  <p:pic>
                    <p:nvPicPr>
                      <p:cNvPr id="62" name="Object 61">
                        <a:extLst>
                          <a:ext uri="{FF2B5EF4-FFF2-40B4-BE49-F238E27FC236}">
                            <a16:creationId xmlns:a16="http://schemas.microsoft.com/office/drawing/2014/main" id="{778CC368-AED7-452F-8A8B-F024A6984D81}"/>
                          </a:ext>
                        </a:extLst>
                      </p:cNvPr>
                      <p:cNvPicPr>
                        <a:picLocks noChangeAspect="1" noChangeArrowheads="1"/>
                      </p:cNvPicPr>
                      <p:nvPr/>
                    </p:nvPicPr>
                    <p:blipFill>
                      <a:blip r:embed="rId6">
                        <a:lum bright="6000" contrast="8000"/>
                      </a:blip>
                      <a:srcRect/>
                      <a:stretch>
                        <a:fillRect/>
                      </a:stretch>
                    </p:blipFill>
                    <p:spPr bwMode="auto">
                      <a:xfrm>
                        <a:off x="7289284" y="1702443"/>
                        <a:ext cx="2267393" cy="2661038"/>
                      </a:xfrm>
                      <a:prstGeom prst="rect">
                        <a:avLst/>
                      </a:prstGeom>
                      <a:noFill/>
                    </p:spPr>
                  </p:pic>
                </p:oleObj>
              </mc:Fallback>
            </mc:AlternateContent>
          </a:graphicData>
        </a:graphic>
      </p:graphicFrame>
      <p:sp>
        <p:nvSpPr>
          <p:cNvPr id="64" name="Rectangle 6">
            <a:extLst>
              <a:ext uri="{FF2B5EF4-FFF2-40B4-BE49-F238E27FC236}">
                <a16:creationId xmlns:a16="http://schemas.microsoft.com/office/drawing/2014/main" id="{CCCF5B33-C722-4929-B2E1-C5B456D4761A}"/>
              </a:ext>
            </a:extLst>
          </p:cNvPr>
          <p:cNvSpPr>
            <a:spLocks noChangeArrowheads="1"/>
          </p:cNvSpPr>
          <p:nvPr/>
        </p:nvSpPr>
        <p:spPr bwMode="auto">
          <a:xfrm>
            <a:off x="8979870" y="1970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5" name="Object 64">
            <a:extLst>
              <a:ext uri="{FF2B5EF4-FFF2-40B4-BE49-F238E27FC236}">
                <a16:creationId xmlns:a16="http://schemas.microsoft.com/office/drawing/2014/main" id="{C3BC30F1-3864-44AA-9CB0-EC21D67099E6}"/>
              </a:ext>
            </a:extLst>
          </p:cNvPr>
          <p:cNvGraphicFramePr>
            <a:graphicFrameLocks noChangeAspect="1"/>
          </p:cNvGraphicFramePr>
          <p:nvPr>
            <p:extLst>
              <p:ext uri="{D42A27DB-BD31-4B8C-83A1-F6EECF244321}">
                <p14:modId xmlns:p14="http://schemas.microsoft.com/office/powerpoint/2010/main" val="3852300448"/>
              </p:ext>
            </p:extLst>
          </p:nvPr>
        </p:nvGraphicFramePr>
        <p:xfrm>
          <a:off x="9747910" y="1704279"/>
          <a:ext cx="2310481" cy="2661038"/>
        </p:xfrm>
        <a:graphic>
          <a:graphicData uri="http://schemas.openxmlformats.org/presentationml/2006/ole">
            <mc:AlternateContent xmlns:mc="http://schemas.openxmlformats.org/markup-compatibility/2006">
              <mc:Choice xmlns:v="urn:schemas-microsoft-com:vml" Requires="v">
                <p:oleObj name="Bitmap Image" r:id="rId7" imgW="3742857" imgH="4219048" progId="Paint.Picture">
                  <p:embed/>
                </p:oleObj>
              </mc:Choice>
              <mc:Fallback>
                <p:oleObj name="Bitmap Image" r:id="rId7" imgW="3742857" imgH="4219048" progId="Paint.Picture">
                  <p:embed/>
                  <p:pic>
                    <p:nvPicPr>
                      <p:cNvPr id="65" name="Object 64">
                        <a:extLst>
                          <a:ext uri="{FF2B5EF4-FFF2-40B4-BE49-F238E27FC236}">
                            <a16:creationId xmlns:a16="http://schemas.microsoft.com/office/drawing/2014/main" id="{C3BC30F1-3864-44AA-9CB0-EC21D67099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7910" y="1704279"/>
                        <a:ext cx="2310481" cy="2661038"/>
                      </a:xfrm>
                      <a:prstGeom prst="rect">
                        <a:avLst/>
                      </a:prstGeom>
                      <a:noFill/>
                    </p:spPr>
                  </p:pic>
                </p:oleObj>
              </mc:Fallback>
            </mc:AlternateContent>
          </a:graphicData>
        </a:graphic>
      </p:graphicFrame>
    </p:spTree>
    <p:extLst>
      <p:ext uri="{BB962C8B-B14F-4D97-AF65-F5344CB8AC3E}">
        <p14:creationId xmlns:p14="http://schemas.microsoft.com/office/powerpoint/2010/main" val="2421250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D7747-6A40-42BA-BD59-46938492F9B2}"/>
              </a:ext>
            </a:extLst>
          </p:cNvPr>
          <p:cNvSpPr>
            <a:spLocks noGrp="1"/>
          </p:cNvSpPr>
          <p:nvPr>
            <p:ph type="sldNum" sz="quarter" idx="12"/>
          </p:nvPr>
        </p:nvSpPr>
        <p:spPr/>
        <p:txBody>
          <a:bodyPr/>
          <a:lstStyle/>
          <a:p>
            <a:fld id="{6D22F896-40B5-4ADD-8801-0D06FADFA095}" type="slidenum">
              <a:rPr lang="en-US" smtClean="0"/>
              <a:t>69</a:t>
            </a:fld>
            <a:endParaRPr lang="en-US" dirty="0"/>
          </a:p>
        </p:txBody>
      </p:sp>
      <p:sp>
        <p:nvSpPr>
          <p:cNvPr id="3" name="TextBox 2">
            <a:extLst>
              <a:ext uri="{FF2B5EF4-FFF2-40B4-BE49-F238E27FC236}">
                <a16:creationId xmlns:a16="http://schemas.microsoft.com/office/drawing/2014/main" id="{394430E7-3ED3-4573-A749-482CD789D3A1}"/>
              </a:ext>
            </a:extLst>
          </p:cNvPr>
          <p:cNvSpPr txBox="1"/>
          <p:nvPr/>
        </p:nvSpPr>
        <p:spPr>
          <a:xfrm>
            <a:off x="2773462" y="1584960"/>
            <a:ext cx="6645075" cy="2185214"/>
          </a:xfrm>
          <a:prstGeom prst="rect">
            <a:avLst/>
          </a:prstGeom>
          <a:solidFill>
            <a:srgbClr val="F8C690"/>
          </a:solidFill>
          <a:ln w="57150">
            <a:solidFill>
              <a:schemeClr val="accent4">
                <a:lumMod val="75000"/>
              </a:schemeClr>
            </a:solidFill>
          </a:ln>
        </p:spPr>
        <p:txBody>
          <a:bodyPr wrap="square" rtlCol="0">
            <a:spAutoFit/>
          </a:bodyPr>
          <a:lstStyle/>
          <a:p>
            <a:pPr algn="ctr"/>
            <a:endParaRPr lang="en-US" sz="1400" dirty="0">
              <a:latin typeface="Castellar" panose="020A0402060406010301" pitchFamily="18" charset="0"/>
            </a:endParaRPr>
          </a:p>
          <a:p>
            <a:pPr algn="ctr"/>
            <a:r>
              <a:rPr lang="en-US" sz="5400" dirty="0">
                <a:latin typeface="Castellar" panose="020A0402060406010301" pitchFamily="18" charset="0"/>
              </a:rPr>
              <a:t>RIGHT PARASTERNAL</a:t>
            </a:r>
          </a:p>
          <a:p>
            <a:pPr algn="ctr"/>
            <a:endParaRPr lang="en-US" sz="1400" dirty="0">
              <a:latin typeface="Castellar" panose="020A0402060406010301" pitchFamily="18" charset="0"/>
            </a:endParaRPr>
          </a:p>
        </p:txBody>
      </p:sp>
    </p:spTree>
    <p:extLst>
      <p:ext uri="{BB962C8B-B14F-4D97-AF65-F5344CB8AC3E}">
        <p14:creationId xmlns:p14="http://schemas.microsoft.com/office/powerpoint/2010/main" val="183076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FE9D03-C084-4D06-A3F4-A33B1DB66E34}"/>
              </a:ext>
            </a:extLst>
          </p:cNvPr>
          <p:cNvSpPr>
            <a:spLocks noGrp="1"/>
          </p:cNvSpPr>
          <p:nvPr>
            <p:ph type="sldNum" sz="quarter" idx="12"/>
          </p:nvPr>
        </p:nvSpPr>
        <p:spPr/>
        <p:txBody>
          <a:bodyPr/>
          <a:lstStyle/>
          <a:p>
            <a:fld id="{6D22F896-40B5-4ADD-8801-0D06FADFA095}" type="slidenum">
              <a:rPr lang="en-US" smtClean="0"/>
              <a:t>7</a:t>
            </a:fld>
            <a:endParaRPr lang="en-US" dirty="0"/>
          </a:p>
        </p:txBody>
      </p:sp>
      <p:graphicFrame>
        <p:nvGraphicFramePr>
          <p:cNvPr id="6" name="Table 5">
            <a:extLst>
              <a:ext uri="{FF2B5EF4-FFF2-40B4-BE49-F238E27FC236}">
                <a16:creationId xmlns:a16="http://schemas.microsoft.com/office/drawing/2014/main" id="{FF94ECCB-E0B5-4A73-BB4E-C6620B663BCE}"/>
              </a:ext>
            </a:extLst>
          </p:cNvPr>
          <p:cNvGraphicFramePr>
            <a:graphicFrameLocks noGrp="1"/>
          </p:cNvGraphicFramePr>
          <p:nvPr>
            <p:extLst>
              <p:ext uri="{D42A27DB-BD31-4B8C-83A1-F6EECF244321}">
                <p14:modId xmlns:p14="http://schemas.microsoft.com/office/powerpoint/2010/main" val="1172964731"/>
              </p:ext>
            </p:extLst>
          </p:nvPr>
        </p:nvGraphicFramePr>
        <p:xfrm>
          <a:off x="940869" y="375386"/>
          <a:ext cx="10310262" cy="5029200"/>
        </p:xfrm>
        <a:graphic>
          <a:graphicData uri="http://schemas.openxmlformats.org/drawingml/2006/table">
            <a:tbl>
              <a:tblPr firstRow="1" bandRow="1">
                <a:tableStyleId>{37CE84F3-28C3-443E-9E96-99CF82512B78}</a:tableStyleId>
              </a:tblPr>
              <a:tblGrid>
                <a:gridCol w="6115539">
                  <a:extLst>
                    <a:ext uri="{9D8B030D-6E8A-4147-A177-3AD203B41FA5}">
                      <a16:colId xmlns:a16="http://schemas.microsoft.com/office/drawing/2014/main" val="2145602020"/>
                    </a:ext>
                  </a:extLst>
                </a:gridCol>
                <a:gridCol w="4194723">
                  <a:extLst>
                    <a:ext uri="{9D8B030D-6E8A-4147-A177-3AD203B41FA5}">
                      <a16:colId xmlns:a16="http://schemas.microsoft.com/office/drawing/2014/main" val="3499235205"/>
                    </a:ext>
                  </a:extLst>
                </a:gridCol>
              </a:tblGrid>
              <a:tr h="42210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7030A0"/>
                          </a:solidFill>
                          <a:latin typeface="+mj-lt"/>
                          <a:ea typeface="MS Mincho" panose="02020609040205080304" pitchFamily="49" charset="-128"/>
                        </a:rPr>
                        <a:t>NOTES: TTE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C690"/>
                    </a:solidFill>
                  </a:tcPr>
                </a:tc>
                <a:tc hMerge="1">
                  <a:txBody>
                    <a:bodyPr/>
                    <a:lstStyle/>
                    <a:p>
                      <a:endParaRPr lang="en-US"/>
                    </a:p>
                  </a:txBody>
                  <a:tcPr/>
                </a:tc>
                <a:extLst>
                  <a:ext uri="{0D108BD9-81ED-4DB2-BD59-A6C34878D82A}">
                    <a16:rowId xmlns:a16="http://schemas.microsoft.com/office/drawing/2014/main" val="2266222648"/>
                  </a:ext>
                </a:extLst>
              </a:tr>
              <a:tr h="2054248">
                <a:tc>
                  <a:txBody>
                    <a:bodyPr/>
                    <a:lstStyle/>
                    <a:p>
                      <a:pPr marL="0" indent="0">
                        <a:buFont typeface="Arial" panose="020B0604020202020204" pitchFamily="34" charset="0"/>
                        <a:buNone/>
                      </a:pPr>
                      <a:r>
                        <a:rPr lang="en-US" sz="2400" u="sng" dirty="0">
                          <a:solidFill>
                            <a:schemeClr val="tx1"/>
                          </a:solidFill>
                          <a:latin typeface="+mj-lt"/>
                          <a:ea typeface="MS Mincho" panose="02020609040205080304" pitchFamily="49" charset="-128"/>
                          <a:cs typeface="Courier New" panose="02070309020205020404" pitchFamily="49" charset="0"/>
                        </a:rPr>
                        <a:t>SCANNING…LEFT HAND vs RIGHT HAND</a:t>
                      </a:r>
                    </a:p>
                    <a:p>
                      <a:pPr marL="0" indent="0">
                        <a:buFont typeface="Arial" panose="020B0604020202020204" pitchFamily="34" charset="0"/>
                        <a:buNone/>
                      </a:pPr>
                      <a:endParaRPr lang="en-US" sz="2000" dirty="0">
                        <a:solidFill>
                          <a:schemeClr val="tx1"/>
                        </a:solidFill>
                        <a:ea typeface="MS Mincho" panose="02020609040205080304" pitchFamily="49" charset="-128"/>
                        <a:cs typeface="Courier New" panose="02070309020205020404" pitchFamily="49" charset="0"/>
                      </a:endParaRPr>
                    </a:p>
                    <a:p>
                      <a:pPr marL="457200" indent="-341313">
                        <a:buFont typeface="Arial" panose="020B0604020202020204" pitchFamily="34" charset="0"/>
                        <a:buChar char="•"/>
                        <a:tabLst>
                          <a:tab pos="688975" algn="l"/>
                        </a:tabLst>
                      </a:pPr>
                      <a:r>
                        <a:rPr lang="en-US" sz="2000" dirty="0">
                          <a:solidFill>
                            <a:schemeClr val="tx1"/>
                          </a:solidFill>
                          <a:ea typeface="MS Mincho" panose="02020609040205080304" pitchFamily="49" charset="-128"/>
                          <a:cs typeface="Courier New" panose="02070309020205020404" pitchFamily="49" charset="0"/>
                        </a:rPr>
                        <a:t>proficient with both to prevent overuse</a:t>
                      </a:r>
                    </a:p>
                    <a:p>
                      <a:pPr marL="457200" indent="-341313">
                        <a:buFont typeface="Arial" panose="020B0604020202020204" pitchFamily="34" charset="0"/>
                        <a:buChar char="•"/>
                        <a:tabLst>
                          <a:tab pos="688975" algn="l"/>
                        </a:tabLst>
                      </a:pPr>
                      <a:r>
                        <a:rPr lang="en-US" sz="2000" dirty="0">
                          <a:solidFill>
                            <a:schemeClr val="tx1"/>
                          </a:solidFill>
                          <a:ea typeface="MS Mincho" panose="02020609040205080304" pitchFamily="49" charset="-128"/>
                          <a:cs typeface="Courier New" panose="02070309020205020404" pitchFamily="49" charset="0"/>
                        </a:rPr>
                        <a:t>adjust bed height</a:t>
                      </a:r>
                    </a:p>
                    <a:p>
                      <a:pPr marL="457200" indent="-341313">
                        <a:buFont typeface="Arial" panose="020B0604020202020204" pitchFamily="34" charset="0"/>
                        <a:buChar char="•"/>
                        <a:tabLst>
                          <a:tab pos="688975" algn="l"/>
                        </a:tabLst>
                      </a:pPr>
                      <a:r>
                        <a:rPr lang="en-US" sz="2000" dirty="0">
                          <a:solidFill>
                            <a:schemeClr val="tx1"/>
                          </a:solidFill>
                          <a:ea typeface="MS Mincho" panose="02020609040205080304" pitchFamily="49" charset="-128"/>
                          <a:cs typeface="Courier New" panose="02070309020205020404" pitchFamily="49" charset="0"/>
                        </a:rPr>
                        <a:t>left vs right hand scanning</a:t>
                      </a:r>
                    </a:p>
                    <a:p>
                      <a:pPr marL="457200" indent="-341313">
                        <a:buFont typeface="Arial" panose="020B0604020202020204" pitchFamily="34" charset="0"/>
                        <a:buChar char="•"/>
                        <a:tabLst>
                          <a:tab pos="688975" algn="l"/>
                        </a:tabLst>
                      </a:pPr>
                      <a:r>
                        <a:rPr lang="en-US" sz="2000" dirty="0">
                          <a:solidFill>
                            <a:schemeClr val="tx1"/>
                          </a:solidFill>
                          <a:ea typeface="MS Mincho" panose="02020609040205080304" pitchFamily="49" charset="-128"/>
                          <a:cs typeface="Courier New" panose="02070309020205020404" pitchFamily="49" charset="0"/>
                        </a:rPr>
                        <a:t>alternative scanning method</a:t>
                      </a:r>
                    </a:p>
                    <a:p>
                      <a:pPr marL="338137" indent="0">
                        <a:buFont typeface="Courier New" panose="02070309020205020404" pitchFamily="49" charset="0"/>
                        <a:buNone/>
                        <a:tabLst>
                          <a:tab pos="688975" algn="l"/>
                        </a:tabLst>
                      </a:pPr>
                      <a:endParaRPr lang="en-US" sz="2000" dirty="0">
                        <a:solidFill>
                          <a:schemeClr val="tx1"/>
                        </a:solidFill>
                        <a:ea typeface="MS Mincho" panose="02020609040205080304" pitchFamily="49" charset="-128"/>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40000"/>
                        <a:lumOff val="6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u="sng" dirty="0">
                          <a:solidFill>
                            <a:schemeClr val="tx1"/>
                          </a:solidFill>
                          <a:latin typeface="+mj-lt"/>
                        </a:rPr>
                        <a:t>LIMITED TTE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i="1" dirty="0">
                        <a:solidFill>
                          <a:schemeClr val="tx1"/>
                        </a:solidFill>
                        <a:effectLst/>
                        <a:ea typeface="MS Mincho" panose="02020609040205080304" pitchFamily="49" charset="-128"/>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i="1" dirty="0">
                          <a:solidFill>
                            <a:schemeClr val="tx1"/>
                          </a:solidFill>
                          <a:effectLst/>
                          <a:ea typeface="MS Mincho" panose="02020609040205080304" pitchFamily="49" charset="-128"/>
                          <a:cs typeface="Courier New" panose="02070309020205020404" pitchFamily="49" charset="0"/>
                        </a:rPr>
                        <a:t>According to the IAC, a limited TTE should be performed when the patient recently had a complete TTE &amp; there is no clinical reason to suspect changes other than the specific area of interest (or a single clinical question).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i="1" dirty="0">
                        <a:solidFill>
                          <a:schemeClr val="tx1"/>
                        </a:solidFill>
                        <a:effectLst/>
                        <a:ea typeface="MS Mincho" panose="02020609040205080304" pitchFamily="49" charset="-128"/>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56073998"/>
                  </a:ext>
                </a:extLst>
              </a:tr>
              <a:tr h="177284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u="sng" dirty="0">
                          <a:solidFill>
                            <a:schemeClr val="accent5">
                              <a:lumMod val="20000"/>
                              <a:lumOff val="80000"/>
                            </a:schemeClr>
                          </a:solidFill>
                          <a:latin typeface="+mj-lt"/>
                        </a:rPr>
                        <a:t>CONSIDER THE FOLLOWING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dirty="0">
                        <a:solidFill>
                          <a:schemeClr val="accent5">
                            <a:lumMod val="20000"/>
                            <a:lumOff val="80000"/>
                          </a:schemeClr>
                        </a:solidFill>
                      </a:endParaRPr>
                    </a:p>
                    <a:p>
                      <a:pPr marL="457200" marR="0" lvl="0" indent="-341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lab policy &amp; procedure, be flexible &amp; personal style</a:t>
                      </a:r>
                    </a:p>
                    <a:p>
                      <a:pPr marL="457200" marR="0" lvl="0" indent="-341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abnormal findings</a:t>
                      </a:r>
                    </a:p>
                    <a:p>
                      <a:pPr marL="457200" marR="0" lvl="0" indent="-341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utilize &amp; optimize settings</a:t>
                      </a:r>
                    </a:p>
                    <a:p>
                      <a:pPr marL="457200" marR="0" lvl="0" indent="-341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When to call for back up?!?</a:t>
                      </a:r>
                    </a:p>
                    <a:p>
                      <a:pPr marL="688975" marR="0" lvl="0" indent="-350838"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0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50000"/>
                      </a:schemeClr>
                    </a:solidFill>
                  </a:tcPr>
                </a:tc>
                <a:tc vMerge="1">
                  <a:txBody>
                    <a:bodyPr/>
                    <a:lstStyle/>
                    <a:p>
                      <a:pPr marL="688975" marR="0" lvl="0" indent="-350838"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800" dirty="0">
                        <a:solidFill>
                          <a:schemeClr val="tx1"/>
                        </a:solidFill>
                      </a:endParaRPr>
                    </a:p>
                  </a:txBody>
                  <a:tcPr>
                    <a:lnL w="12700" cap="flat" cmpd="sng" algn="ctr">
                      <a:solidFill>
                        <a:schemeClr val="tx1"/>
                      </a:solidFill>
                      <a:prstDash val="solid"/>
                      <a:round/>
                      <a:headEnd type="none" w="med" len="med"/>
                      <a:tailEnd type="none" w="med" len="med"/>
                    </a:lnL>
                    <a:solidFill>
                      <a:schemeClr val="accent3">
                        <a:lumMod val="60000"/>
                        <a:lumOff val="40000"/>
                      </a:schemeClr>
                    </a:solidFill>
                  </a:tcPr>
                </a:tc>
                <a:extLst>
                  <a:ext uri="{0D108BD9-81ED-4DB2-BD59-A6C34878D82A}">
                    <a16:rowId xmlns:a16="http://schemas.microsoft.com/office/drawing/2014/main" val="2665077346"/>
                  </a:ext>
                </a:extLst>
              </a:tr>
            </a:tbl>
          </a:graphicData>
        </a:graphic>
      </p:graphicFrame>
      <p:sp>
        <p:nvSpPr>
          <p:cNvPr id="7" name="TextBox 6">
            <a:extLst>
              <a:ext uri="{FF2B5EF4-FFF2-40B4-BE49-F238E27FC236}">
                <a16:creationId xmlns:a16="http://schemas.microsoft.com/office/drawing/2014/main" id="{E50487F5-9EBA-4750-9DA6-10C5193DCCBE}"/>
              </a:ext>
            </a:extLst>
          </p:cNvPr>
          <p:cNvSpPr txBox="1"/>
          <p:nvPr/>
        </p:nvSpPr>
        <p:spPr>
          <a:xfrm>
            <a:off x="7228936" y="4088159"/>
            <a:ext cx="4022195" cy="1015663"/>
          </a:xfrm>
          <a:prstGeom prst="rect">
            <a:avLst/>
          </a:prstGeom>
          <a:noFill/>
        </p:spPr>
        <p:txBody>
          <a:bodyPr wrap="square">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What are some common </a:t>
            </a:r>
          </a:p>
          <a:p>
            <a:pPr algn="ctr"/>
            <a:r>
              <a:rPr lang="en-US" sz="2000" dirty="0">
                <a:solidFill>
                  <a:srgbClr val="7030A0"/>
                </a:solidFill>
                <a:latin typeface="Gabriola" panose="04040605051002020D02" pitchFamily="82" charset="0"/>
              </a:rPr>
              <a:t>indications for a limited TTE?</a:t>
            </a:r>
          </a:p>
        </p:txBody>
      </p:sp>
    </p:spTree>
    <p:extLst>
      <p:ext uri="{BB962C8B-B14F-4D97-AF65-F5344CB8AC3E}">
        <p14:creationId xmlns:p14="http://schemas.microsoft.com/office/powerpoint/2010/main" val="3944240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70</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4222426972"/>
              </p:ext>
            </p:extLst>
          </p:nvPr>
        </p:nvGraphicFramePr>
        <p:xfrm>
          <a:off x="1823696" y="1477779"/>
          <a:ext cx="8544607" cy="2834640"/>
        </p:xfrm>
        <a:graphic>
          <a:graphicData uri="http://schemas.openxmlformats.org/drawingml/2006/table">
            <a:tbl>
              <a:tblPr firstRow="1" bandRow="1">
                <a:tableStyleId>{5C22544A-7EE6-4342-B048-85BDC9FD1C3A}</a:tableStyleId>
              </a:tblPr>
              <a:tblGrid>
                <a:gridCol w="2109818">
                  <a:extLst>
                    <a:ext uri="{9D8B030D-6E8A-4147-A177-3AD203B41FA5}">
                      <a16:colId xmlns:a16="http://schemas.microsoft.com/office/drawing/2014/main" val="3969356882"/>
                    </a:ext>
                  </a:extLst>
                </a:gridCol>
                <a:gridCol w="6434789">
                  <a:extLst>
                    <a:ext uri="{9D8B030D-6E8A-4147-A177-3AD203B41FA5}">
                      <a16:colId xmlns:a16="http://schemas.microsoft.com/office/drawing/2014/main" val="1425804619"/>
                    </a:ext>
                  </a:extLst>
                </a:gridCol>
              </a:tblGrid>
              <a:tr h="284823">
                <a:tc gridSpan="2">
                  <a:txBody>
                    <a:bodyPr/>
                    <a:lstStyle/>
                    <a:p>
                      <a:r>
                        <a:rPr lang="en-US" sz="3200" b="0" dirty="0">
                          <a:solidFill>
                            <a:srgbClr val="7030A0"/>
                          </a:solidFill>
                          <a:latin typeface="+mj-lt"/>
                        </a:rPr>
                        <a:t>RIGHT PARASTERNAL WINDOW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C690"/>
                    </a:solidFill>
                  </a:tcPr>
                </a:tc>
                <a:tc hMerge="1">
                  <a:txBody>
                    <a:bodyPr/>
                    <a:lstStyle/>
                    <a:p>
                      <a:endParaRPr lang="en-US" sz="2000" b="0" dirty="0"/>
                    </a:p>
                  </a:txBody>
                  <a:tcPr>
                    <a:solidFill>
                      <a:schemeClr val="accent6">
                        <a:lumMod val="75000"/>
                      </a:schemeClr>
                    </a:solidFill>
                  </a:tcPr>
                </a:tc>
                <a:extLst>
                  <a:ext uri="{0D108BD9-81ED-4DB2-BD59-A6C34878D82A}">
                    <a16:rowId xmlns:a16="http://schemas.microsoft.com/office/drawing/2014/main" val="1591823699"/>
                  </a:ext>
                </a:extLst>
              </a:tr>
              <a:tr h="1972336">
                <a:tc>
                  <a:txBody>
                    <a:bodyPr/>
                    <a:lstStyle/>
                    <a:p>
                      <a:r>
                        <a:rPr lang="en-US" sz="2400" u="sng" kern="1200" dirty="0">
                          <a:solidFill>
                            <a:schemeClr val="dk1"/>
                          </a:solidFill>
                          <a:effectLst/>
                          <a:latin typeface="+mj-lt"/>
                          <a:ea typeface="+mn-ea"/>
                          <a:cs typeface="+mn-cs"/>
                        </a:rPr>
                        <a:t>VIEW</a:t>
                      </a:r>
                      <a:endParaRPr lang="en-US" sz="2000" u="sng" kern="1200" dirty="0">
                        <a:solidFill>
                          <a:schemeClr val="dk1"/>
                        </a:solidFill>
                        <a:effectLst/>
                        <a:latin typeface="+mj-lt"/>
                        <a:ea typeface="+mn-ea"/>
                        <a:cs typeface="+mn-cs"/>
                      </a:endParaRPr>
                    </a:p>
                    <a:p>
                      <a:endParaRPr lang="en-US" sz="2000" kern="1200" dirty="0">
                        <a:solidFill>
                          <a:schemeClr val="dk1"/>
                        </a:solidFill>
                        <a:effectLst/>
                        <a:latin typeface="+mn-lt"/>
                        <a:ea typeface="+mn-ea"/>
                        <a:cs typeface="+mn-cs"/>
                      </a:endParaRPr>
                    </a:p>
                    <a:p>
                      <a:r>
                        <a:rPr lang="en-US" sz="2400" kern="1200" dirty="0">
                          <a:solidFill>
                            <a:schemeClr val="dk1"/>
                          </a:solidFill>
                          <a:effectLst/>
                          <a:latin typeface="+mj-lt"/>
                          <a:ea typeface="+mn-ea"/>
                          <a:cs typeface="+mn-cs"/>
                        </a:rPr>
                        <a:t>RIGHT</a:t>
                      </a:r>
                      <a:r>
                        <a:rPr lang="en-US" sz="2000" kern="1200" dirty="0">
                          <a:solidFill>
                            <a:schemeClr val="dk1"/>
                          </a:solidFill>
                          <a:effectLst/>
                          <a:latin typeface="+mn-lt"/>
                          <a:ea typeface="+mn-ea"/>
                          <a:cs typeface="+mn-cs"/>
                        </a:rPr>
                        <a:t> </a:t>
                      </a:r>
                      <a:r>
                        <a:rPr lang="en-US" sz="2400" kern="1200" dirty="0">
                          <a:solidFill>
                            <a:schemeClr val="dk1"/>
                          </a:solidFill>
                          <a:effectLst/>
                          <a:latin typeface="+mj-lt"/>
                          <a:ea typeface="+mn-ea"/>
                          <a:cs typeface="+mn-cs"/>
                        </a:rPr>
                        <a:t>PARASTERNAL</a:t>
                      </a:r>
                      <a:r>
                        <a:rPr lang="en-US" sz="2000" kern="1200" dirty="0">
                          <a:solidFill>
                            <a:schemeClr val="dk1"/>
                          </a:solidFill>
                          <a:effectLst/>
                          <a:latin typeface="+mn-lt"/>
                          <a:ea typeface="+mn-ea"/>
                          <a:cs typeface="+mn-cs"/>
                        </a:rPr>
                        <a:t>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r>
                        <a:rPr lang="en-US" sz="2400" u="sng" kern="1200" dirty="0">
                          <a:solidFill>
                            <a:schemeClr val="dk1"/>
                          </a:solidFill>
                          <a:effectLst/>
                          <a:latin typeface="+mj-lt"/>
                          <a:ea typeface="+mn-ea"/>
                          <a:cs typeface="+mn-cs"/>
                        </a:rPr>
                        <a:t>PROTOCOL</a:t>
                      </a:r>
                      <a:endParaRPr lang="en-US" sz="1800" u="sng" kern="1200" dirty="0">
                        <a:solidFill>
                          <a:schemeClr val="dk1"/>
                        </a:solidFill>
                        <a:effectLst/>
                        <a:latin typeface="+mj-lt"/>
                        <a:ea typeface="+mn-ea"/>
                        <a:cs typeface="+mn-cs"/>
                      </a:endParaRPr>
                    </a:p>
                    <a:p>
                      <a:endParaRPr lang="en-US" sz="1800" kern="1200" dirty="0">
                        <a:solidFill>
                          <a:schemeClr val="dk1"/>
                        </a:solidFill>
                        <a:effectLst/>
                        <a:latin typeface="+mn-lt"/>
                        <a:ea typeface="+mn-ea"/>
                        <a:cs typeface="+mn-cs"/>
                      </a:endParaRPr>
                    </a:p>
                    <a:p>
                      <a:pPr marL="404813" indent="-404813"/>
                      <a:r>
                        <a:rPr lang="en-US" sz="2000" i="0" kern="1200" dirty="0">
                          <a:solidFill>
                            <a:schemeClr val="dk1"/>
                          </a:solidFill>
                          <a:effectLst/>
                          <a:latin typeface="+mn-lt"/>
                          <a:ea typeface="+mn-ea"/>
                          <a:cs typeface="+mn-cs"/>
                        </a:rPr>
                        <a:t>79</a:t>
                      </a:r>
                      <a:r>
                        <a:rPr lang="en-US" sz="2000" i="1" kern="1200" dirty="0">
                          <a:solidFill>
                            <a:schemeClr val="dk1"/>
                          </a:solidFill>
                          <a:effectLst/>
                          <a:latin typeface="+mn-lt"/>
                          <a:ea typeface="+mn-ea"/>
                          <a:cs typeface="+mn-cs"/>
                        </a:rPr>
                        <a:t>) According to the IAC, non-imaging CWD must be utilized in the assessment of AS or suspected AS from multiple locations, to include the right parasternal border, suprasternal notch &amp; apex.</a:t>
                      </a:r>
                      <a:endParaRPr lang="en-US" sz="2000" kern="1200" dirty="0">
                        <a:solidFill>
                          <a:schemeClr val="dk1"/>
                        </a:solidFill>
                        <a:effectLst/>
                        <a:latin typeface="+mn-lt"/>
                        <a:ea typeface="+mn-ea"/>
                        <a:cs typeface="+mn-cs"/>
                      </a:endParaRPr>
                    </a:p>
                    <a:p>
                      <a:endParaRPr lang="en-US" sz="2000" kern="1200" dirty="0">
                        <a:solidFill>
                          <a:schemeClr val="dk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4735923" y="5324540"/>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230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73487" y="3509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6591909" y="2741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7FCA80A1-231C-4BDD-B93C-96CFDD177F96}"/>
              </a:ext>
            </a:extLst>
          </p:cNvPr>
          <p:cNvSpPr>
            <a:spLocks noChangeArrowheads="1"/>
          </p:cNvSpPr>
          <p:nvPr/>
        </p:nvSpPr>
        <p:spPr bwMode="auto">
          <a:xfrm>
            <a:off x="4905981" y="19229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174F4738-D4FC-4839-836A-C4DE1EBBAC49}"/>
              </a:ext>
            </a:extLst>
          </p:cNvPr>
          <p:cNvSpPr>
            <a:spLocks noChangeArrowheads="1"/>
          </p:cNvSpPr>
          <p:nvPr/>
        </p:nvSpPr>
        <p:spPr bwMode="auto">
          <a:xfrm>
            <a:off x="7715856" y="28866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3" name="Rectangle 10">
            <a:extLst>
              <a:ext uri="{FF2B5EF4-FFF2-40B4-BE49-F238E27FC236}">
                <a16:creationId xmlns:a16="http://schemas.microsoft.com/office/drawing/2014/main" id="{B4938312-8F56-4B3B-B572-51CAAEB0B6F0}"/>
              </a:ext>
            </a:extLst>
          </p:cNvPr>
          <p:cNvSpPr>
            <a:spLocks noChangeArrowheads="1"/>
          </p:cNvSpPr>
          <p:nvPr/>
        </p:nvSpPr>
        <p:spPr bwMode="auto">
          <a:xfrm>
            <a:off x="22313" y="3626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4" name="Rectangle 11">
            <a:extLst>
              <a:ext uri="{FF2B5EF4-FFF2-40B4-BE49-F238E27FC236}">
                <a16:creationId xmlns:a16="http://schemas.microsoft.com/office/drawing/2014/main" id="{B6704AB0-BB5B-4D00-B87C-9DAC7AC8D395}"/>
              </a:ext>
            </a:extLst>
          </p:cNvPr>
          <p:cNvSpPr>
            <a:spLocks noChangeArrowheads="1"/>
          </p:cNvSpPr>
          <p:nvPr/>
        </p:nvSpPr>
        <p:spPr bwMode="auto">
          <a:xfrm>
            <a:off x="0" y="1743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5" name="Rectangle 12">
            <a:extLst>
              <a:ext uri="{FF2B5EF4-FFF2-40B4-BE49-F238E27FC236}">
                <a16:creationId xmlns:a16="http://schemas.microsoft.com/office/drawing/2014/main" id="{97CC5491-4A4A-40C9-B3E1-0C56C447A57F}"/>
              </a:ext>
            </a:extLst>
          </p:cNvPr>
          <p:cNvSpPr>
            <a:spLocks noChangeArrowheads="1"/>
          </p:cNvSpPr>
          <p:nvPr/>
        </p:nvSpPr>
        <p:spPr bwMode="auto">
          <a:xfrm>
            <a:off x="0" y="3000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6" name="Rectangle 13">
            <a:extLst>
              <a:ext uri="{FF2B5EF4-FFF2-40B4-BE49-F238E27FC236}">
                <a16:creationId xmlns:a16="http://schemas.microsoft.com/office/drawing/2014/main" id="{B303CB24-3726-4A67-9A01-EA8EE4BD9580}"/>
              </a:ext>
            </a:extLst>
          </p:cNvPr>
          <p:cNvSpPr>
            <a:spLocks noChangeArrowheads="1"/>
          </p:cNvSpPr>
          <p:nvPr/>
        </p:nvSpPr>
        <p:spPr bwMode="auto">
          <a:xfrm>
            <a:off x="0" y="4305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14">
            <a:extLst>
              <a:ext uri="{FF2B5EF4-FFF2-40B4-BE49-F238E27FC236}">
                <a16:creationId xmlns:a16="http://schemas.microsoft.com/office/drawing/2014/main" id="{D6BFAD2F-9544-419B-99AD-9C811BA1D740}"/>
              </a:ext>
            </a:extLst>
          </p:cNvPr>
          <p:cNvSpPr>
            <a:spLocks noChangeArrowheads="1"/>
          </p:cNvSpPr>
          <p:nvPr/>
        </p:nvSpPr>
        <p:spPr bwMode="auto">
          <a:xfrm>
            <a:off x="0" y="5610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6239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D7747-6A40-42BA-BD59-46938492F9B2}"/>
              </a:ext>
            </a:extLst>
          </p:cNvPr>
          <p:cNvSpPr>
            <a:spLocks noGrp="1"/>
          </p:cNvSpPr>
          <p:nvPr>
            <p:ph type="sldNum" sz="quarter" idx="12"/>
          </p:nvPr>
        </p:nvSpPr>
        <p:spPr/>
        <p:txBody>
          <a:bodyPr/>
          <a:lstStyle/>
          <a:p>
            <a:fld id="{6D22F896-40B5-4ADD-8801-0D06FADFA095}" type="slidenum">
              <a:rPr lang="en-US" smtClean="0"/>
              <a:t>71</a:t>
            </a:fld>
            <a:endParaRPr lang="en-US" dirty="0"/>
          </a:p>
        </p:txBody>
      </p:sp>
      <p:sp>
        <p:nvSpPr>
          <p:cNvPr id="3" name="TextBox 2">
            <a:extLst>
              <a:ext uri="{FF2B5EF4-FFF2-40B4-BE49-F238E27FC236}">
                <a16:creationId xmlns:a16="http://schemas.microsoft.com/office/drawing/2014/main" id="{394430E7-3ED3-4573-A749-482CD789D3A1}"/>
              </a:ext>
            </a:extLst>
          </p:cNvPr>
          <p:cNvSpPr txBox="1"/>
          <p:nvPr/>
        </p:nvSpPr>
        <p:spPr>
          <a:xfrm>
            <a:off x="2556918" y="1577726"/>
            <a:ext cx="7078164" cy="1354217"/>
          </a:xfrm>
          <a:prstGeom prst="rect">
            <a:avLst/>
          </a:prstGeom>
          <a:solidFill>
            <a:srgbClr val="F8C690"/>
          </a:solidFill>
          <a:ln w="57150">
            <a:solidFill>
              <a:schemeClr val="accent4">
                <a:lumMod val="75000"/>
              </a:schemeClr>
            </a:solidFill>
          </a:ln>
        </p:spPr>
        <p:txBody>
          <a:bodyPr wrap="square" rtlCol="0">
            <a:spAutoFit/>
          </a:bodyPr>
          <a:lstStyle/>
          <a:p>
            <a:pPr algn="ctr"/>
            <a:endParaRPr lang="en-US" sz="1400" dirty="0">
              <a:latin typeface="Castellar" panose="020A0402060406010301" pitchFamily="18" charset="0"/>
            </a:endParaRPr>
          </a:p>
          <a:p>
            <a:pPr algn="ctr"/>
            <a:r>
              <a:rPr lang="en-US" sz="5400" dirty="0">
                <a:latin typeface="Castellar" panose="020A0402060406010301" pitchFamily="18" charset="0"/>
              </a:rPr>
              <a:t>NOTES: POST TTE</a:t>
            </a:r>
          </a:p>
          <a:p>
            <a:pPr algn="ctr"/>
            <a:endParaRPr lang="en-US" sz="1400" dirty="0">
              <a:latin typeface="Castellar" panose="020A0402060406010301" pitchFamily="18" charset="0"/>
            </a:endParaRPr>
          </a:p>
        </p:txBody>
      </p:sp>
    </p:spTree>
    <p:extLst>
      <p:ext uri="{BB962C8B-B14F-4D97-AF65-F5344CB8AC3E}">
        <p14:creationId xmlns:p14="http://schemas.microsoft.com/office/powerpoint/2010/main" val="4200388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FE9D03-C084-4D06-A3F4-A33B1DB66E34}"/>
              </a:ext>
            </a:extLst>
          </p:cNvPr>
          <p:cNvSpPr>
            <a:spLocks noGrp="1"/>
          </p:cNvSpPr>
          <p:nvPr>
            <p:ph type="sldNum" sz="quarter" idx="12"/>
          </p:nvPr>
        </p:nvSpPr>
        <p:spPr/>
        <p:txBody>
          <a:bodyPr/>
          <a:lstStyle/>
          <a:p>
            <a:fld id="{6D22F896-40B5-4ADD-8801-0D06FADFA095}" type="slidenum">
              <a:rPr lang="en-US" smtClean="0"/>
              <a:t>72</a:t>
            </a:fld>
            <a:endParaRPr lang="en-US" dirty="0"/>
          </a:p>
        </p:txBody>
      </p:sp>
      <p:graphicFrame>
        <p:nvGraphicFramePr>
          <p:cNvPr id="6" name="Table 5">
            <a:extLst>
              <a:ext uri="{FF2B5EF4-FFF2-40B4-BE49-F238E27FC236}">
                <a16:creationId xmlns:a16="http://schemas.microsoft.com/office/drawing/2014/main" id="{FF94ECCB-E0B5-4A73-BB4E-C6620B663BCE}"/>
              </a:ext>
            </a:extLst>
          </p:cNvPr>
          <p:cNvGraphicFramePr>
            <a:graphicFrameLocks noGrp="1"/>
          </p:cNvGraphicFramePr>
          <p:nvPr>
            <p:extLst>
              <p:ext uri="{D42A27DB-BD31-4B8C-83A1-F6EECF244321}">
                <p14:modId xmlns:p14="http://schemas.microsoft.com/office/powerpoint/2010/main" val="3526634574"/>
              </p:ext>
            </p:extLst>
          </p:nvPr>
        </p:nvGraphicFramePr>
        <p:xfrm>
          <a:off x="3524830" y="383518"/>
          <a:ext cx="8667169" cy="5943600"/>
        </p:xfrm>
        <a:graphic>
          <a:graphicData uri="http://schemas.openxmlformats.org/drawingml/2006/table">
            <a:tbl>
              <a:tblPr firstRow="1" bandRow="1">
                <a:tableStyleId>{37CE84F3-28C3-443E-9E96-99CF82512B78}</a:tableStyleId>
              </a:tblPr>
              <a:tblGrid>
                <a:gridCol w="3960491">
                  <a:extLst>
                    <a:ext uri="{9D8B030D-6E8A-4147-A177-3AD203B41FA5}">
                      <a16:colId xmlns:a16="http://schemas.microsoft.com/office/drawing/2014/main" val="2145602020"/>
                    </a:ext>
                  </a:extLst>
                </a:gridCol>
                <a:gridCol w="4706678">
                  <a:extLst>
                    <a:ext uri="{9D8B030D-6E8A-4147-A177-3AD203B41FA5}">
                      <a16:colId xmlns:a16="http://schemas.microsoft.com/office/drawing/2014/main" val="484772411"/>
                    </a:ext>
                  </a:extLst>
                </a:gridCol>
              </a:tblGrid>
              <a:tr h="42203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rgbClr val="7030A0"/>
                          </a:solidFill>
                          <a:latin typeface="+mj-lt"/>
                          <a:ea typeface="MS Mincho" panose="02020609040205080304" pitchFamily="49" charset="-128"/>
                        </a:rPr>
                        <a:t>NOTES: POST TTE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C690"/>
                    </a:solidFill>
                  </a:tcPr>
                </a:tc>
                <a:tc hMerge="1">
                  <a:txBody>
                    <a:bodyPr/>
                    <a:lstStyle/>
                    <a:p>
                      <a:endParaRPr lang="en-US"/>
                    </a:p>
                  </a:txBody>
                  <a:tcPr/>
                </a:tc>
                <a:extLst>
                  <a:ext uri="{0D108BD9-81ED-4DB2-BD59-A6C34878D82A}">
                    <a16:rowId xmlns:a16="http://schemas.microsoft.com/office/drawing/2014/main" val="2266222648"/>
                  </a:ext>
                </a:extLst>
              </a:tr>
              <a:tr h="5064369">
                <a:tc>
                  <a:txBody>
                    <a:bodyPr/>
                    <a:lstStyle/>
                    <a:p>
                      <a:pPr marL="0" indent="0">
                        <a:buFont typeface="Arial" panose="020B0604020202020204" pitchFamily="34" charset="0"/>
                        <a:buNone/>
                      </a:pPr>
                      <a:r>
                        <a:rPr lang="en-US" sz="2400" u="sng" dirty="0">
                          <a:solidFill>
                            <a:schemeClr val="tx1"/>
                          </a:solidFill>
                          <a:latin typeface="+mj-lt"/>
                          <a:ea typeface="MS Mincho" panose="02020609040205080304" pitchFamily="49" charset="-128"/>
                          <a:cs typeface="Courier New" panose="02070309020205020404" pitchFamily="49" charset="0"/>
                        </a:rPr>
                        <a:t>PRE-DEPARTURE</a:t>
                      </a:r>
                      <a:endParaRPr lang="en-US" sz="2000" u="sng" dirty="0">
                        <a:solidFill>
                          <a:schemeClr val="tx1"/>
                        </a:solidFill>
                        <a:latin typeface="+mj-lt"/>
                        <a:ea typeface="MS Mincho" panose="02020609040205080304" pitchFamily="49" charset="-128"/>
                        <a:cs typeface="Courier New" panose="02070309020205020404" pitchFamily="49" charset="0"/>
                      </a:endParaRPr>
                    </a:p>
                    <a:p>
                      <a:pPr marL="0" indent="0">
                        <a:buFont typeface="Arial" panose="020B0604020202020204" pitchFamily="34" charset="0"/>
                        <a:buNone/>
                      </a:pPr>
                      <a:endParaRPr lang="en-US" sz="2000" dirty="0">
                        <a:solidFill>
                          <a:schemeClr val="tx1"/>
                        </a:solidFill>
                        <a:ea typeface="MS Mincho" panose="02020609040205080304" pitchFamily="49" charset="-128"/>
                        <a:cs typeface="Courier New" panose="02070309020205020404" pitchFamily="49" charset="0"/>
                      </a:endParaRPr>
                    </a:p>
                    <a:p>
                      <a:pPr marL="403225" indent="-287338">
                        <a:buFont typeface="Arial" panose="020B0604020202020204" pitchFamily="34" charset="0"/>
                        <a:buChar char="•"/>
                      </a:pPr>
                      <a:r>
                        <a:rPr lang="en-US" sz="2000" dirty="0">
                          <a:solidFill>
                            <a:schemeClr val="tx1"/>
                          </a:solidFill>
                          <a:ea typeface="MS Mincho" panose="02020609040205080304" pitchFamily="49" charset="-128"/>
                          <a:cs typeface="Courier New" panose="02070309020205020404" pitchFamily="49" charset="0"/>
                        </a:rPr>
                        <a:t>run through mental checklist</a:t>
                      </a:r>
                    </a:p>
                    <a:p>
                      <a:pPr marL="403225" indent="-287338">
                        <a:buFont typeface="Arial" panose="020B0604020202020204" pitchFamily="34" charset="0"/>
                        <a:buChar char="•"/>
                      </a:pPr>
                      <a:endParaRPr lang="en-US" sz="2000" dirty="0">
                        <a:solidFill>
                          <a:schemeClr val="tx1"/>
                        </a:solidFill>
                        <a:ea typeface="MS Mincho" panose="02020609040205080304" pitchFamily="49" charset="-128"/>
                        <a:cs typeface="Courier New" panose="02070309020205020404" pitchFamily="49" charset="0"/>
                      </a:endParaRPr>
                    </a:p>
                    <a:p>
                      <a:pPr marL="403225" indent="-287338">
                        <a:buFont typeface="Arial" panose="020B0604020202020204" pitchFamily="34" charset="0"/>
                        <a:buChar char="•"/>
                      </a:pPr>
                      <a:r>
                        <a:rPr lang="en-US" sz="2000" dirty="0">
                          <a:solidFill>
                            <a:schemeClr val="tx1"/>
                          </a:solidFill>
                          <a:ea typeface="MS Mincho" panose="02020609040205080304" pitchFamily="49" charset="-128"/>
                          <a:cs typeface="Courier New" panose="02070309020205020404" pitchFamily="49" charset="0"/>
                        </a:rPr>
                        <a:t>review images</a:t>
                      </a:r>
                    </a:p>
                    <a:p>
                      <a:pPr marL="403225" indent="-287338">
                        <a:buFont typeface="Arial" panose="020B0604020202020204" pitchFamily="34" charset="0"/>
                        <a:buChar char="•"/>
                      </a:pPr>
                      <a:endParaRPr lang="en-US" sz="2000" i="1" dirty="0">
                        <a:solidFill>
                          <a:schemeClr val="tx1"/>
                        </a:solidFill>
                        <a:ea typeface="MS Mincho" panose="02020609040205080304" pitchFamily="49" charset="-128"/>
                        <a:cs typeface="Courier New" panose="02070309020205020404" pitchFamily="49" charset="0"/>
                      </a:endParaRPr>
                    </a:p>
                    <a:p>
                      <a:pPr marL="403225" indent="-287338">
                        <a:buFont typeface="Arial" panose="020B0604020202020204" pitchFamily="34" charset="0"/>
                        <a:buChar char="•"/>
                      </a:pPr>
                      <a:r>
                        <a:rPr lang="en-US" sz="2000" i="1" dirty="0">
                          <a:solidFill>
                            <a:schemeClr val="tx1"/>
                          </a:solidFill>
                          <a:ea typeface="MS Mincho" panose="02020609040205080304" pitchFamily="49" charset="-128"/>
                          <a:cs typeface="Courier New" panose="02070309020205020404" pitchFamily="49" charset="0"/>
                        </a:rPr>
                        <a:t>Is the study a masterpiece??          </a:t>
                      </a:r>
                      <a:r>
                        <a:rPr lang="en-US" sz="2000" dirty="0">
                          <a:solidFill>
                            <a:schemeClr val="tx1"/>
                          </a:solidFill>
                          <a:ea typeface="MS Mincho" panose="02020609040205080304" pitchFamily="49" charset="-128"/>
                          <a:cs typeface="Courier New" panose="02070309020205020404" pitchFamily="49" charset="0"/>
                        </a:rPr>
                        <a:t>If not, replace bad images!</a:t>
                      </a:r>
                    </a:p>
                    <a:p>
                      <a:pPr marL="403225" indent="-287338">
                        <a:buFont typeface="Arial" panose="020B0604020202020204" pitchFamily="34" charset="0"/>
                        <a:buChar char="•"/>
                      </a:pPr>
                      <a:endParaRPr lang="en-US" sz="2000" i="1" dirty="0">
                        <a:solidFill>
                          <a:schemeClr val="tx1"/>
                        </a:solidFill>
                        <a:ea typeface="MS Mincho" panose="02020609040205080304" pitchFamily="49" charset="-128"/>
                        <a:cs typeface="Courier New" panose="02070309020205020404" pitchFamily="49" charset="0"/>
                      </a:endParaRPr>
                    </a:p>
                    <a:p>
                      <a:pPr marL="403225" indent="-287338">
                        <a:buFont typeface="Arial" panose="020B0604020202020204" pitchFamily="34" charset="0"/>
                        <a:buChar char="•"/>
                      </a:pPr>
                      <a:r>
                        <a:rPr lang="en-US" sz="2000" i="1" dirty="0">
                          <a:solidFill>
                            <a:schemeClr val="tx1"/>
                          </a:solidFill>
                          <a:ea typeface="MS Mincho" panose="02020609040205080304" pitchFamily="49" charset="-128"/>
                          <a:cs typeface="Courier New" panose="02070309020205020404" pitchFamily="49" charset="0"/>
                        </a:rPr>
                        <a:t>Anything missing??</a:t>
                      </a:r>
                      <a:r>
                        <a:rPr lang="en-US" sz="2000" dirty="0">
                          <a:solidFill>
                            <a:schemeClr val="tx1"/>
                          </a:solidFill>
                          <a:ea typeface="MS Mincho" panose="02020609040205080304" pitchFamily="49" charset="-128"/>
                          <a:cs typeface="Courier New" panose="02070309020205020404" pitchFamily="49" charset="0"/>
                        </a:rPr>
                        <a:t>                          If so, go back!</a:t>
                      </a:r>
                    </a:p>
                    <a:p>
                      <a:pPr marL="403225" indent="-287338">
                        <a:buFont typeface="Arial" panose="020B0604020202020204" pitchFamily="34" charset="0"/>
                        <a:buChar char="•"/>
                      </a:pPr>
                      <a:endParaRPr lang="en-US" sz="2000" dirty="0">
                        <a:solidFill>
                          <a:schemeClr val="tx1"/>
                        </a:solidFill>
                        <a:ea typeface="MS Mincho" panose="02020609040205080304" pitchFamily="49" charset="-128"/>
                        <a:cs typeface="Courier New" panose="02070309020205020404" pitchFamily="49" charset="0"/>
                      </a:endParaRPr>
                    </a:p>
                    <a:p>
                      <a:pPr marL="403225" indent="-287338">
                        <a:buFont typeface="Arial" panose="020B0604020202020204" pitchFamily="34" charset="0"/>
                        <a:buChar char="•"/>
                      </a:pPr>
                      <a:r>
                        <a:rPr lang="en-US" sz="2000" dirty="0">
                          <a:solidFill>
                            <a:schemeClr val="tx1"/>
                          </a:solidFill>
                          <a:ea typeface="MS Mincho" panose="02020609040205080304" pitchFamily="49" charset="-128"/>
                          <a:cs typeface="Courier New" panose="02070309020205020404" pitchFamily="49" charset="0"/>
                        </a:rPr>
                        <a:t>end exam/transfer images</a:t>
                      </a:r>
                    </a:p>
                    <a:p>
                      <a:pPr marL="285750" indent="-285750">
                        <a:buFont typeface="Arial" panose="020B0604020202020204" pitchFamily="34" charset="0"/>
                        <a:buChar char="•"/>
                      </a:pPr>
                      <a:endParaRPr lang="en-US" sz="2000" dirty="0">
                        <a:solidFill>
                          <a:schemeClr val="tx1"/>
                        </a:solidFill>
                        <a:ea typeface="MS Mincho" panose="02020609040205080304" pitchFamily="49" charset="-128"/>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u="sng" dirty="0">
                          <a:solidFill>
                            <a:schemeClr val="accent5">
                              <a:lumMod val="20000"/>
                              <a:lumOff val="80000"/>
                            </a:schemeClr>
                          </a:solidFill>
                          <a:latin typeface="+mj-lt"/>
                        </a:rPr>
                        <a:t>ALMOST FINISHED!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dirty="0">
                        <a:solidFill>
                          <a:schemeClr val="accent5">
                            <a:lumMod val="20000"/>
                            <a:lumOff val="80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remove gel &amp; electrodes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lower bed, allow patient to slowly sit up</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assist patient back to original state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i="0" dirty="0">
                          <a:solidFill>
                            <a:schemeClr val="accent5">
                              <a:lumMod val="20000"/>
                              <a:lumOff val="80000"/>
                            </a:schemeClr>
                          </a:solidFill>
                        </a:rPr>
                        <a:t>don’t share results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disinfect per protocol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organize images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acquire dimensions/calculations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preliminary report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read with cardiologist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schemeClr val="accent5">
                              <a:lumMod val="20000"/>
                              <a:lumOff val="80000"/>
                            </a:schemeClr>
                          </a:solidFill>
                        </a:rPr>
                        <a:t>review final report</a:t>
                      </a:r>
                    </a:p>
                    <a:p>
                      <a:pPr marL="285750" indent="-285750">
                        <a:buFont typeface="Arial" panose="020B0604020202020204" pitchFamily="34" charset="0"/>
                        <a:buChar char="•"/>
                      </a:pPr>
                      <a:endParaRPr lang="en-US" sz="2000" dirty="0">
                        <a:solidFill>
                          <a:schemeClr val="tx1"/>
                        </a:solidFill>
                        <a:ea typeface="MS Mincho" panose="02020609040205080304" pitchFamily="49" charset="-128"/>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456073998"/>
                  </a:ext>
                </a:extLst>
              </a:tr>
            </a:tbl>
          </a:graphicData>
        </a:graphic>
      </p:graphicFrame>
      <p:sp>
        <p:nvSpPr>
          <p:cNvPr id="3" name="AutoShape 2">
            <a:extLst>
              <a:ext uri="{FF2B5EF4-FFF2-40B4-BE49-F238E27FC236}">
                <a16:creationId xmlns:a16="http://schemas.microsoft.com/office/drawing/2014/main" id="{5F9AFF1C-017E-40AD-B895-A5D90777CA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a:extLst>
              <a:ext uri="{FF2B5EF4-FFF2-40B4-BE49-F238E27FC236}">
                <a16:creationId xmlns:a16="http://schemas.microsoft.com/office/drawing/2014/main" id="{C53D79D4-E97B-490F-A78B-897B04B08BD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7F9468E7-F645-4C8C-A366-A14D04F8CE40}"/>
              </a:ext>
            </a:extLst>
          </p:cNvPr>
          <p:cNvSpPr txBox="1"/>
          <p:nvPr/>
        </p:nvSpPr>
        <p:spPr>
          <a:xfrm>
            <a:off x="623716" y="5416064"/>
            <a:ext cx="1694964" cy="369332"/>
          </a:xfrm>
          <a:prstGeom prst="rect">
            <a:avLst/>
          </a:prstGeom>
          <a:noFill/>
        </p:spPr>
        <p:txBody>
          <a:bodyPr wrap="square" rtlCol="0">
            <a:spAutoFit/>
          </a:bodyPr>
          <a:lstStyle/>
          <a:p>
            <a:r>
              <a:rPr lang="en-US" i="1" dirty="0"/>
              <a:t>THE Mona Lisa! </a:t>
            </a:r>
          </a:p>
        </p:txBody>
      </p:sp>
      <p:pic>
        <p:nvPicPr>
          <p:cNvPr id="10" name="Picture 9">
            <a:extLst>
              <a:ext uri="{FF2B5EF4-FFF2-40B4-BE49-F238E27FC236}">
                <a16:creationId xmlns:a16="http://schemas.microsoft.com/office/drawing/2014/main" id="{B8799228-7943-49A0-B539-29A21FCB851A}"/>
              </a:ext>
            </a:extLst>
          </p:cNvPr>
          <p:cNvPicPr>
            <a:picLocks noChangeAspect="1"/>
          </p:cNvPicPr>
          <p:nvPr/>
        </p:nvPicPr>
        <p:blipFill>
          <a:blip r:embed="rId2"/>
          <a:stretch>
            <a:fillRect/>
          </a:stretch>
        </p:blipFill>
        <p:spPr>
          <a:xfrm>
            <a:off x="16800" y="383518"/>
            <a:ext cx="3497466" cy="4918654"/>
          </a:xfrm>
          <a:prstGeom prst="rect">
            <a:avLst/>
          </a:prstGeom>
        </p:spPr>
      </p:pic>
      <p:sp>
        <p:nvSpPr>
          <p:cNvPr id="9" name="Heart 8">
            <a:extLst>
              <a:ext uri="{FF2B5EF4-FFF2-40B4-BE49-F238E27FC236}">
                <a16:creationId xmlns:a16="http://schemas.microsoft.com/office/drawing/2014/main" id="{D5717CAE-4906-42F1-8CAA-C5166D7CF063}"/>
              </a:ext>
            </a:extLst>
          </p:cNvPr>
          <p:cNvSpPr/>
          <p:nvPr/>
        </p:nvSpPr>
        <p:spPr>
          <a:xfrm>
            <a:off x="106297" y="5372104"/>
            <a:ext cx="506855" cy="438908"/>
          </a:xfrm>
          <a:prstGeom prst="heart">
            <a:avLst/>
          </a:prstGeom>
          <a:solidFill>
            <a:srgbClr val="7030A0"/>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2387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D7747-6A40-42BA-BD59-46938492F9B2}"/>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3" name="TextBox 2">
            <a:extLst>
              <a:ext uri="{FF2B5EF4-FFF2-40B4-BE49-F238E27FC236}">
                <a16:creationId xmlns:a16="http://schemas.microsoft.com/office/drawing/2014/main" id="{394430E7-3ED3-4573-A749-482CD789D3A1}"/>
              </a:ext>
            </a:extLst>
          </p:cNvPr>
          <p:cNvSpPr txBox="1"/>
          <p:nvPr/>
        </p:nvSpPr>
        <p:spPr>
          <a:xfrm>
            <a:off x="2773462" y="1572768"/>
            <a:ext cx="6645075" cy="2185214"/>
          </a:xfrm>
          <a:prstGeom prst="rect">
            <a:avLst/>
          </a:prstGeom>
          <a:solidFill>
            <a:srgbClr val="F8C690"/>
          </a:solidFill>
          <a:ln w="57150">
            <a:solidFill>
              <a:schemeClr val="accent4">
                <a:lumMod val="75000"/>
              </a:schemeClr>
            </a:solidFill>
          </a:ln>
        </p:spPr>
        <p:txBody>
          <a:bodyPr wrap="square" rtlCol="0">
            <a:spAutoFit/>
          </a:bodyPr>
          <a:lstStyle/>
          <a:p>
            <a:pPr algn="ctr"/>
            <a:endParaRPr lang="en-US" sz="1400" dirty="0">
              <a:latin typeface="Castellar" panose="020A0402060406010301" pitchFamily="18" charset="0"/>
            </a:endParaRPr>
          </a:p>
          <a:p>
            <a:pPr algn="ctr"/>
            <a:r>
              <a:rPr lang="en-US" sz="5400" dirty="0">
                <a:latin typeface="Castellar" panose="020A0402060406010301" pitchFamily="18" charset="0"/>
              </a:rPr>
              <a:t>PARASTERNAL</a:t>
            </a:r>
          </a:p>
          <a:p>
            <a:pPr algn="ctr"/>
            <a:r>
              <a:rPr lang="en-US" sz="5400" dirty="0">
                <a:latin typeface="Castellar" panose="020A0402060406010301" pitchFamily="18" charset="0"/>
              </a:rPr>
              <a:t>LAX &amp; SAX</a:t>
            </a:r>
          </a:p>
          <a:p>
            <a:pPr algn="ctr"/>
            <a:endParaRPr lang="en-US" sz="1400" dirty="0">
              <a:latin typeface="Castellar" panose="020A0402060406010301" pitchFamily="18" charset="0"/>
            </a:endParaRPr>
          </a:p>
        </p:txBody>
      </p:sp>
    </p:spTree>
    <p:extLst>
      <p:ext uri="{BB962C8B-B14F-4D97-AF65-F5344CB8AC3E}">
        <p14:creationId xmlns:p14="http://schemas.microsoft.com/office/powerpoint/2010/main" val="17708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9</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156131887"/>
              </p:ext>
            </p:extLst>
          </p:nvPr>
        </p:nvGraphicFramePr>
        <p:xfrm>
          <a:off x="1" y="13005"/>
          <a:ext cx="12191999" cy="6323180"/>
        </p:xfrm>
        <a:graphic>
          <a:graphicData uri="http://schemas.openxmlformats.org/drawingml/2006/table">
            <a:tbl>
              <a:tblPr firstRow="1" bandRow="1">
                <a:tableStyleId>{5C22544A-7EE6-4342-B048-85BDC9FD1C3A}</a:tableStyleId>
              </a:tblPr>
              <a:tblGrid>
                <a:gridCol w="1164657">
                  <a:extLst>
                    <a:ext uri="{9D8B030D-6E8A-4147-A177-3AD203B41FA5}">
                      <a16:colId xmlns:a16="http://schemas.microsoft.com/office/drawing/2014/main" val="3969356882"/>
                    </a:ext>
                  </a:extLst>
                </a:gridCol>
                <a:gridCol w="2598450">
                  <a:extLst>
                    <a:ext uri="{9D8B030D-6E8A-4147-A177-3AD203B41FA5}">
                      <a16:colId xmlns:a16="http://schemas.microsoft.com/office/drawing/2014/main" val="1425804619"/>
                    </a:ext>
                  </a:extLst>
                </a:gridCol>
                <a:gridCol w="8428892">
                  <a:extLst>
                    <a:ext uri="{9D8B030D-6E8A-4147-A177-3AD203B41FA5}">
                      <a16:colId xmlns:a16="http://schemas.microsoft.com/office/drawing/2014/main" val="2274368862"/>
                    </a:ext>
                  </a:extLst>
                </a:gridCol>
              </a:tblGrid>
              <a:tr h="200722">
                <a:tc gridSpan="3">
                  <a:txBody>
                    <a:bodyPr/>
                    <a:lstStyle/>
                    <a:p>
                      <a:r>
                        <a:rPr lang="en-US" sz="3200" b="0" dirty="0">
                          <a:solidFill>
                            <a:srgbClr val="7030A0"/>
                          </a:solidFill>
                          <a:latin typeface="+mj-lt"/>
                        </a:rPr>
                        <a:t>PARASTERNAL WINDOW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690"/>
                    </a:solidFill>
                  </a:tcPr>
                </a:tc>
                <a:tc hMerge="1">
                  <a:txBody>
                    <a:bodyPr/>
                    <a:lstStyle/>
                    <a:p>
                      <a:endParaRPr lang="en-US" b="0" dirty="0"/>
                    </a:p>
                  </a:txBody>
                  <a:tcPr>
                    <a:solidFill>
                      <a:schemeClr val="accent6">
                        <a:lumMod val="75000"/>
                      </a:schemeClr>
                    </a:solidFill>
                  </a:tcPr>
                </a:tc>
                <a:tc hMerge="1">
                  <a:txBody>
                    <a:bodyPr/>
                    <a:lstStyle/>
                    <a:p>
                      <a:endParaRPr lang="en-US" b="0" dirty="0"/>
                    </a:p>
                  </a:txBody>
                  <a:tcPr>
                    <a:solidFill>
                      <a:schemeClr val="accent6">
                        <a:lumMod val="75000"/>
                      </a:schemeClr>
                    </a:solidFill>
                  </a:tcPr>
                </a:tc>
                <a:extLst>
                  <a:ext uri="{0D108BD9-81ED-4DB2-BD59-A6C34878D82A}">
                    <a16:rowId xmlns:a16="http://schemas.microsoft.com/office/drawing/2014/main" val="122352806"/>
                  </a:ext>
                </a:extLst>
              </a:tr>
              <a:tr h="424637">
                <a:tc>
                  <a:txBody>
                    <a:bodyPr/>
                    <a:lstStyle/>
                    <a:p>
                      <a:r>
                        <a:rPr lang="en-US" sz="2000" b="0" dirty="0">
                          <a:solidFill>
                            <a:schemeClr val="bg1"/>
                          </a:solidFill>
                          <a:latin typeface="+mj-lt"/>
                        </a:rPr>
                        <a:t>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r>
                        <a:rPr lang="en-US" sz="2000" b="0" dirty="0">
                          <a:solidFill>
                            <a:schemeClr val="bg1"/>
                          </a:solidFill>
                          <a:latin typeface="+mj-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2000" b="0" dirty="0">
                          <a:solidFill>
                            <a:schemeClr val="bg1"/>
                          </a:solidFill>
                          <a:latin typeface="+mj-lt"/>
                        </a:rPr>
                        <a:t>IMAGES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3643217943"/>
                  </a:ext>
                </a:extLst>
              </a:tr>
              <a:tr h="5319423">
                <a:tc>
                  <a:txBody>
                    <a:bodyPr/>
                    <a:lstStyle/>
                    <a:p>
                      <a:r>
                        <a:rPr lang="en-US" sz="2400" b="0" dirty="0">
                          <a:latin typeface="+mj-lt"/>
                        </a:rPr>
                        <a:t>LAX LV</a:t>
                      </a:r>
                    </a:p>
                    <a:p>
                      <a:endParaRPr lang="en-US"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290513" indent="-290513">
                        <a:buAutoNum type="arabicParenR"/>
                      </a:pPr>
                      <a:r>
                        <a:rPr lang="en-US" sz="2000" b="0" kern="1200" dirty="0">
                          <a:solidFill>
                            <a:schemeClr val="dk1"/>
                          </a:solidFill>
                          <a:effectLst/>
                          <a:latin typeface="+mn-lt"/>
                          <a:ea typeface="+mn-ea"/>
                          <a:cs typeface="+mn-cs"/>
                        </a:rPr>
                        <a:t>Increase depth</a:t>
                      </a:r>
                    </a:p>
                    <a:p>
                      <a:pPr marL="457200" indent="-457200">
                        <a:buAutoNum type="arabicParenR"/>
                      </a:pPr>
                      <a:endParaRPr lang="en-US" sz="2000" b="0" kern="1200" dirty="0">
                        <a:solidFill>
                          <a:schemeClr val="dk1"/>
                        </a:solidFill>
                        <a:effectLst/>
                        <a:latin typeface="+mn-lt"/>
                        <a:ea typeface="+mn-ea"/>
                        <a:cs typeface="+mn-cs"/>
                      </a:endParaRPr>
                    </a:p>
                    <a:p>
                      <a:pPr marL="461963" indent="-285750">
                        <a:buFont typeface="Arial" panose="020B0604020202020204" pitchFamily="34" charset="0"/>
                        <a:buChar char="•"/>
                      </a:pPr>
                      <a:r>
                        <a:rPr lang="en-US" sz="2000" kern="1200" dirty="0">
                          <a:solidFill>
                            <a:schemeClr val="dk1"/>
                          </a:solidFill>
                          <a:effectLst/>
                          <a:latin typeface="+mn-lt"/>
                          <a:ea typeface="+mn-ea"/>
                          <a:cs typeface="+mn-cs"/>
                        </a:rPr>
                        <a:t>entire cardiac structure &amp; surroundings</a:t>
                      </a:r>
                    </a:p>
                    <a:p>
                      <a:pPr marL="571500" indent="-285750">
                        <a:buFont typeface="Arial" panose="020B0604020202020204" pitchFamily="34" charset="0"/>
                        <a:buChar char="•"/>
                      </a:pPr>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2) Decrease depth</a:t>
                      </a:r>
                    </a:p>
                    <a:p>
                      <a:endParaRPr lang="en-US" sz="2000" kern="1200" dirty="0">
                        <a:solidFill>
                          <a:schemeClr val="dk1"/>
                        </a:solidFill>
                        <a:effectLst/>
                        <a:latin typeface="+mn-lt"/>
                        <a:ea typeface="+mn-ea"/>
                        <a:cs typeface="+mn-cs"/>
                      </a:endParaRPr>
                    </a:p>
                    <a:p>
                      <a:pPr marL="461963" indent="-285750">
                        <a:buFont typeface="Arial" panose="020B0604020202020204" pitchFamily="34" charset="0"/>
                        <a:buChar char="•"/>
                      </a:pPr>
                      <a:r>
                        <a:rPr lang="en-US" sz="2000" kern="1200" dirty="0">
                          <a:solidFill>
                            <a:schemeClr val="dk1"/>
                          </a:solidFill>
                          <a:effectLst/>
                          <a:latin typeface="+mn-lt"/>
                          <a:ea typeface="+mn-ea"/>
                          <a:cs typeface="+mn-cs"/>
                        </a:rPr>
                        <a:t>chamber size</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wall thickness</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global function</a:t>
                      </a:r>
                    </a:p>
                    <a:p>
                      <a:pPr marL="461963" indent="-285750">
                        <a:buFont typeface="Arial" panose="020B0604020202020204" pitchFamily="34" charset="0"/>
                        <a:buChar char="•"/>
                      </a:pPr>
                      <a:r>
                        <a:rPr lang="en-US" sz="2000" kern="1200" dirty="0">
                          <a:solidFill>
                            <a:schemeClr val="dk1"/>
                          </a:solidFill>
                          <a:effectLst/>
                          <a:latin typeface="+mn-lt"/>
                          <a:ea typeface="+mn-ea"/>
                          <a:cs typeface="+mn-cs"/>
                        </a:rPr>
                        <a:t>valvular function</a:t>
                      </a:r>
                      <a:endParaRPr lang="en-US" sz="2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3" name="Object 12">
            <a:extLst>
              <a:ext uri="{FF2B5EF4-FFF2-40B4-BE49-F238E27FC236}">
                <a16:creationId xmlns:a16="http://schemas.microsoft.com/office/drawing/2014/main" id="{B0258275-2104-4E81-BB74-1BAC1E61135F}"/>
              </a:ext>
            </a:extLst>
          </p:cNvPr>
          <p:cNvGraphicFramePr>
            <a:graphicFrameLocks noChangeAspect="1"/>
          </p:cNvGraphicFramePr>
          <p:nvPr>
            <p:extLst>
              <p:ext uri="{D42A27DB-BD31-4B8C-83A1-F6EECF244321}">
                <p14:modId xmlns:p14="http://schemas.microsoft.com/office/powerpoint/2010/main" val="1334041641"/>
              </p:ext>
            </p:extLst>
          </p:nvPr>
        </p:nvGraphicFramePr>
        <p:xfrm>
          <a:off x="4180374" y="4070914"/>
          <a:ext cx="2328065" cy="2039939"/>
        </p:xfrm>
        <a:graphic>
          <a:graphicData uri="http://schemas.openxmlformats.org/presentationml/2006/ole">
            <mc:AlternateContent xmlns:mc="http://schemas.openxmlformats.org/markup-compatibility/2006">
              <mc:Choice xmlns:v="urn:schemas-microsoft-com:vml" Requires="v">
                <p:oleObj name="Bitmap Image" r:id="rId2" imgW="1590897" imgH="1400000" progId="Paint.Picture">
                  <p:embed/>
                </p:oleObj>
              </mc:Choice>
              <mc:Fallback>
                <p:oleObj name="Bitmap Image" r:id="rId2" imgW="1590897" imgH="1400000" progId="Paint.Picture">
                  <p:embed/>
                  <p:pic>
                    <p:nvPicPr>
                      <p:cNvPr id="13" name="Object 12">
                        <a:extLst>
                          <a:ext uri="{FF2B5EF4-FFF2-40B4-BE49-F238E27FC236}">
                            <a16:creationId xmlns:a16="http://schemas.microsoft.com/office/drawing/2014/main" id="{B0258275-2104-4E81-BB74-1BAC1E611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374" y="4070914"/>
                        <a:ext cx="2328065" cy="2039939"/>
                      </a:xfrm>
                      <a:prstGeom prst="rect">
                        <a:avLst/>
                      </a:prstGeom>
                      <a:noFill/>
                    </p:spPr>
                  </p:pic>
                </p:oleObj>
              </mc:Fallback>
            </mc:AlternateContent>
          </a:graphicData>
        </a:graphic>
      </p:graphicFrame>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5" name="Object 14">
            <a:extLst>
              <a:ext uri="{FF2B5EF4-FFF2-40B4-BE49-F238E27FC236}">
                <a16:creationId xmlns:a16="http://schemas.microsoft.com/office/drawing/2014/main" id="{DBE9A6E6-8B47-4568-B2BE-6EEB619A52AA}"/>
              </a:ext>
            </a:extLst>
          </p:cNvPr>
          <p:cNvGraphicFramePr>
            <a:graphicFrameLocks noChangeAspect="1"/>
          </p:cNvGraphicFramePr>
          <p:nvPr>
            <p:extLst>
              <p:ext uri="{D42A27DB-BD31-4B8C-83A1-F6EECF244321}">
                <p14:modId xmlns:p14="http://schemas.microsoft.com/office/powerpoint/2010/main" val="3077018604"/>
              </p:ext>
            </p:extLst>
          </p:nvPr>
        </p:nvGraphicFramePr>
        <p:xfrm>
          <a:off x="6711138" y="4082729"/>
          <a:ext cx="2430462" cy="2039938"/>
        </p:xfrm>
        <a:graphic>
          <a:graphicData uri="http://schemas.openxmlformats.org/presentationml/2006/ole">
            <mc:AlternateContent xmlns:mc="http://schemas.openxmlformats.org/markup-compatibility/2006">
              <mc:Choice xmlns:v="urn:schemas-microsoft-com:vml" Requires="v">
                <p:oleObj name="Bitmap Image" r:id="rId4" imgW="1886040" imgH="1552680" progId="Paint.Picture">
                  <p:embed/>
                </p:oleObj>
              </mc:Choice>
              <mc:Fallback>
                <p:oleObj name="Bitmap Image" r:id="rId4" imgW="1886040" imgH="1552680" progId="Paint.Picture">
                  <p:embed/>
                  <p:pic>
                    <p:nvPicPr>
                      <p:cNvPr id="15" name="Object 14">
                        <a:extLst>
                          <a:ext uri="{FF2B5EF4-FFF2-40B4-BE49-F238E27FC236}">
                            <a16:creationId xmlns:a16="http://schemas.microsoft.com/office/drawing/2014/main" id="{DBE9A6E6-8B47-4568-B2BE-6EEB619A52AA}"/>
                          </a:ext>
                        </a:extLst>
                      </p:cNvPr>
                      <p:cNvPicPr>
                        <a:picLocks noChangeAspect="1" noChangeArrowheads="1"/>
                      </p:cNvPicPr>
                      <p:nvPr/>
                    </p:nvPicPr>
                    <p:blipFill>
                      <a:blip r:embed="rId5"/>
                      <a:srcRect/>
                      <a:stretch>
                        <a:fillRect/>
                      </a:stretch>
                    </p:blipFill>
                    <p:spPr bwMode="auto">
                      <a:xfrm>
                        <a:off x="6711138" y="4082729"/>
                        <a:ext cx="2430462" cy="2039938"/>
                      </a:xfrm>
                      <a:prstGeom prst="rect">
                        <a:avLst/>
                      </a:prstGeom>
                      <a:noFill/>
                    </p:spPr>
                  </p:pic>
                </p:oleObj>
              </mc:Fallback>
            </mc:AlternateContent>
          </a:graphicData>
        </a:graphic>
      </p:graphicFrame>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TextBox 2">
            <a:extLst>
              <a:ext uri="{FF2B5EF4-FFF2-40B4-BE49-F238E27FC236}">
                <a16:creationId xmlns:a16="http://schemas.microsoft.com/office/drawing/2014/main" id="{A7800342-170C-4336-949F-34D764949B5D}"/>
              </a:ext>
            </a:extLst>
          </p:cNvPr>
          <p:cNvSpPr txBox="1"/>
          <p:nvPr/>
        </p:nvSpPr>
        <p:spPr>
          <a:xfrm>
            <a:off x="7123926" y="1597623"/>
            <a:ext cx="1655912" cy="1015663"/>
          </a:xfrm>
          <a:prstGeom prst="rect">
            <a:avLst/>
          </a:prstGeom>
          <a:noFill/>
        </p:spPr>
        <p:txBody>
          <a:bodyPr wrap="square" rtlCol="0">
            <a:spAutoFit/>
          </a:bodyPr>
          <a:lstStyle/>
          <a:p>
            <a:pPr algn="ctr"/>
            <a:r>
              <a:rPr lang="en-US" sz="2000" dirty="0">
                <a:solidFill>
                  <a:srgbClr val="7030A0"/>
                </a:solidFill>
                <a:latin typeface="Gabriola" panose="04040605051002020D02" pitchFamily="82" charset="0"/>
              </a:rPr>
              <a:t>POP QUIZ!</a:t>
            </a:r>
          </a:p>
          <a:p>
            <a:pPr algn="ctr"/>
            <a:r>
              <a:rPr lang="en-US" sz="2000" dirty="0">
                <a:solidFill>
                  <a:srgbClr val="7030A0"/>
                </a:solidFill>
                <a:latin typeface="Gabriola" panose="04040605051002020D02" pitchFamily="82" charset="0"/>
              </a:rPr>
              <a:t>Label the wall </a:t>
            </a:r>
          </a:p>
          <a:p>
            <a:pPr algn="ctr"/>
            <a:r>
              <a:rPr lang="en-US" sz="2000" dirty="0">
                <a:solidFill>
                  <a:srgbClr val="7030A0"/>
                </a:solidFill>
                <a:latin typeface="Gabriola" panose="04040605051002020D02" pitchFamily="82" charset="0"/>
              </a:rPr>
              <a:t>segments #1 - 5.</a:t>
            </a:r>
            <a:endParaRPr lang="en-US" dirty="0">
              <a:solidFill>
                <a:srgbClr val="7030A0"/>
              </a:solidFill>
              <a:latin typeface="Gabriola" panose="04040605051002020D02" pitchFamily="82" charset="0"/>
            </a:endParaRPr>
          </a:p>
        </p:txBody>
      </p:sp>
      <p:sp>
        <p:nvSpPr>
          <p:cNvPr id="4" name="Rectangle 600">
            <a:extLst>
              <a:ext uri="{FF2B5EF4-FFF2-40B4-BE49-F238E27FC236}">
                <a16:creationId xmlns:a16="http://schemas.microsoft.com/office/drawing/2014/main" id="{BD064A93-65C8-439B-9885-3E80C53A4108}"/>
              </a:ext>
            </a:extLst>
          </p:cNvPr>
          <p:cNvSpPr>
            <a:spLocks noChangeArrowheads="1"/>
          </p:cNvSpPr>
          <p:nvPr/>
        </p:nvSpPr>
        <p:spPr bwMode="auto">
          <a:xfrm>
            <a:off x="7698029" y="1679062"/>
            <a:ext cx="132754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513FCB6C-CE41-4C84-9B9D-6687E866CFC2}"/>
              </a:ext>
            </a:extLst>
          </p:cNvPr>
          <p:cNvSpPr>
            <a:spLocks noChangeArrowheads="1"/>
          </p:cNvSpPr>
          <p:nvPr/>
        </p:nvSpPr>
        <p:spPr bwMode="auto">
          <a:xfrm>
            <a:off x="6200796" y="12145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6" name="Picture 15">
            <a:extLst>
              <a:ext uri="{FF2B5EF4-FFF2-40B4-BE49-F238E27FC236}">
                <a16:creationId xmlns:a16="http://schemas.microsoft.com/office/drawing/2014/main" id="{4F5FC25D-77BF-8289-D2F1-D2D0D23F327F}"/>
              </a:ext>
            </a:extLst>
          </p:cNvPr>
          <p:cNvPicPr>
            <a:picLocks noChangeAspect="1"/>
          </p:cNvPicPr>
          <p:nvPr/>
        </p:nvPicPr>
        <p:blipFill>
          <a:blip r:embed="rId6"/>
          <a:stretch>
            <a:fillRect/>
          </a:stretch>
        </p:blipFill>
        <p:spPr>
          <a:xfrm>
            <a:off x="4180375" y="1214502"/>
            <a:ext cx="2948227" cy="2695522"/>
          </a:xfrm>
          <a:prstGeom prst="rect">
            <a:avLst/>
          </a:prstGeom>
        </p:spPr>
      </p:pic>
      <p:pic>
        <p:nvPicPr>
          <p:cNvPr id="19" name="Picture 18">
            <a:extLst>
              <a:ext uri="{FF2B5EF4-FFF2-40B4-BE49-F238E27FC236}">
                <a16:creationId xmlns:a16="http://schemas.microsoft.com/office/drawing/2014/main" id="{AF9ED2CE-4E92-DA7B-EED0-2ECA2CB31BEC}"/>
              </a:ext>
            </a:extLst>
          </p:cNvPr>
          <p:cNvPicPr>
            <a:picLocks noChangeAspect="1"/>
          </p:cNvPicPr>
          <p:nvPr/>
        </p:nvPicPr>
        <p:blipFill>
          <a:blip r:embed="rId7"/>
          <a:stretch>
            <a:fillRect/>
          </a:stretch>
        </p:blipFill>
        <p:spPr>
          <a:xfrm>
            <a:off x="8780939" y="1224092"/>
            <a:ext cx="3010483" cy="2685932"/>
          </a:xfrm>
          <a:prstGeom prst="rect">
            <a:avLst/>
          </a:prstGeom>
        </p:spPr>
      </p:pic>
      <p:pic>
        <p:nvPicPr>
          <p:cNvPr id="7" name="Picture 6">
            <a:extLst>
              <a:ext uri="{FF2B5EF4-FFF2-40B4-BE49-F238E27FC236}">
                <a16:creationId xmlns:a16="http://schemas.microsoft.com/office/drawing/2014/main" id="{0F71F6C7-09E7-50BD-107D-3FFF757B950D}"/>
              </a:ext>
            </a:extLst>
          </p:cNvPr>
          <p:cNvPicPr>
            <a:picLocks noChangeAspect="1"/>
          </p:cNvPicPr>
          <p:nvPr/>
        </p:nvPicPr>
        <p:blipFill>
          <a:blip r:embed="rId8"/>
          <a:stretch>
            <a:fillRect/>
          </a:stretch>
        </p:blipFill>
        <p:spPr>
          <a:xfrm>
            <a:off x="9355403" y="4053453"/>
            <a:ext cx="2436019" cy="2057400"/>
          </a:xfrm>
          <a:prstGeom prst="rect">
            <a:avLst/>
          </a:prstGeom>
        </p:spPr>
      </p:pic>
    </p:spTree>
    <p:extLst>
      <p:ext uri="{BB962C8B-B14F-4D97-AF65-F5344CB8AC3E}">
        <p14:creationId xmlns:p14="http://schemas.microsoft.com/office/powerpoint/2010/main" val="889911415"/>
      </p:ext>
    </p:extLst>
  </p:cSld>
  <p:clrMapOvr>
    <a:masterClrMapping/>
  </p:clrMapOvr>
</p:sld>
</file>

<file path=ppt/theme/theme1.xml><?xml version="1.0" encoding="utf-8"?>
<a:theme xmlns:a="http://schemas.openxmlformats.org/drawingml/2006/main" name="Retrospect">
  <a:themeElements>
    <a:clrScheme name="Custom 58">
      <a:dk1>
        <a:sysClr val="windowText" lastClr="000000"/>
      </a:dk1>
      <a:lt1>
        <a:sysClr val="window" lastClr="FFFFFF"/>
      </a:lt1>
      <a:dk2>
        <a:srgbClr val="335B74"/>
      </a:dk2>
      <a:lt2>
        <a:srgbClr val="DFE3E5"/>
      </a:lt2>
      <a:accent1>
        <a:srgbClr val="1CADE4"/>
      </a:accent1>
      <a:accent2>
        <a:srgbClr val="2683C6"/>
      </a:accent2>
      <a:accent3>
        <a:srgbClr val="487B78"/>
      </a:accent3>
      <a:accent4>
        <a:srgbClr val="855001"/>
      </a:accent4>
      <a:accent5>
        <a:srgbClr val="FDC97C"/>
      </a:accent5>
      <a:accent6>
        <a:srgbClr val="62A39F"/>
      </a:accent6>
      <a:hlink>
        <a:srgbClr val="6EAC1C"/>
      </a:hlink>
      <a:folHlink>
        <a:srgbClr val="FCAE3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D649E082A6D408757A4E9A2C25346" ma:contentTypeVersion="13" ma:contentTypeDescription="Create a new document." ma:contentTypeScope="" ma:versionID="8d4ed35d35085092ed40ccfbb228fad2">
  <xsd:schema xmlns:xsd="http://www.w3.org/2001/XMLSchema" xmlns:xs="http://www.w3.org/2001/XMLSchema" xmlns:p="http://schemas.microsoft.com/office/2006/metadata/properties" xmlns:ns2="1d628898-7c92-4313-b589-f839b19a29e6" xmlns:ns3="564477d5-28bc-4281-951a-a6595459d476" targetNamespace="http://schemas.microsoft.com/office/2006/metadata/properties" ma:root="true" ma:fieldsID="1e4959d1ed7366c3f6fb63154d0dafa9" ns2:_="" ns3:_="">
    <xsd:import namespace="1d628898-7c92-4313-b589-f839b19a29e6"/>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28898-7c92-4313-b589-f839b19a2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1d628898-7c92-4313-b589-f839b19a29e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FA25171-8C2E-444A-B6B1-D4BB677393D4}"/>
</file>

<file path=customXml/itemProps2.xml><?xml version="1.0" encoding="utf-8"?>
<ds:datastoreItem xmlns:ds="http://schemas.openxmlformats.org/officeDocument/2006/customXml" ds:itemID="{72EC62A6-C376-41E2-B9D2-8CB67C194E20}"/>
</file>

<file path=customXml/itemProps3.xml><?xml version="1.0" encoding="utf-8"?>
<ds:datastoreItem xmlns:ds="http://schemas.openxmlformats.org/officeDocument/2006/customXml" ds:itemID="{F82FAE0F-EDF8-4D72-B180-9593950BFA37}"/>
</file>

<file path=docProps/app.xml><?xml version="1.0" encoding="utf-8"?>
<Properties xmlns="http://schemas.openxmlformats.org/officeDocument/2006/extended-properties" xmlns:vt="http://schemas.openxmlformats.org/officeDocument/2006/docPropsVTypes">
  <Template>Retrospect</Template>
  <TotalTime>20060</TotalTime>
  <Words>4279</Words>
  <Application>Microsoft Office PowerPoint</Application>
  <PresentationFormat>Widescreen</PresentationFormat>
  <Paragraphs>1450</Paragraphs>
  <Slides>72</Slides>
  <Notes>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5" baseType="lpstr">
      <vt:lpstr>Comic Sans MS</vt:lpstr>
      <vt:lpstr>Calibri Light</vt:lpstr>
      <vt:lpstr>Lucida Handwriting</vt:lpstr>
      <vt:lpstr>Wingdings</vt:lpstr>
      <vt:lpstr>Courier New</vt:lpstr>
      <vt:lpstr>Times New Roman</vt:lpstr>
      <vt:lpstr>Calibri</vt:lpstr>
      <vt:lpstr>Arial</vt:lpstr>
      <vt:lpstr>Castellar</vt:lpstr>
      <vt:lpstr>Gabriola</vt:lpstr>
      <vt:lpstr>MS Mincho</vt:lpstr>
      <vt:lpstr>Retrospect</vt:lpstr>
      <vt:lpstr>Bitmap Image</vt:lpstr>
      <vt:lpstr>ECHOCARDIOGRAPHY …From a Sonographer’s Perspective    THE NOTEBOOK 8 Chapter IVa:  Transthoracic Echocardiogram</vt:lpstr>
      <vt:lpstr>PowerPoint Presentation</vt:lpstr>
      <vt:lpstr>PowerPoint Presentation</vt:lpstr>
      <vt:lpstr>IVa. TRANSTHORACIC ECHO (TTE)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ECHOCARDIOGRAPHY… From a sonographer’s perspective:   the notebook 7</dc:title>
  <dc:creator>Susan DeWitt</dc:creator>
  <cp:lastModifiedBy>Greg Lockhart</cp:lastModifiedBy>
  <cp:revision>840</cp:revision>
  <dcterms:created xsi:type="dcterms:W3CDTF">2017-12-28T16:47:13Z</dcterms:created>
  <dcterms:modified xsi:type="dcterms:W3CDTF">2023-07-13T14:36:15Z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0x0101003BCD649E082A6D408757A4E9A2C25346</vt:lpwstr>
  </property>
</Properties>
</file>